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76" r:id="rId4"/>
    <p:sldId id="277" r:id="rId5"/>
    <p:sldId id="283" r:id="rId6"/>
    <p:sldId id="278" r:id="rId7"/>
    <p:sldId id="284" r:id="rId8"/>
    <p:sldId id="285" r:id="rId9"/>
    <p:sldId id="286" r:id="rId10"/>
    <p:sldId id="279" r:id="rId11"/>
    <p:sldId id="287" r:id="rId12"/>
    <p:sldId id="288" r:id="rId13"/>
    <p:sldId id="289" r:id="rId14"/>
    <p:sldId id="290" r:id="rId15"/>
    <p:sldId id="291"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0" d="100"/>
          <a:sy n="60" d="100"/>
        </p:scale>
        <p:origin x="-912" y="4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5953575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defRPr sz="1400"/>
            </a:pPr>
            <a:r>
              <a:t>This series, Fostering Spiritual Growth in the Church, is all about reviving the people of God, initiating spiritual growth. We must not think this as the work of man. Revival is all about the work of God. We are fools if we use humans means to accomplish God’s work. On the other hand, we must remember that we pay very close attention to how we can get God to work. Remember this. God is at work. This is the whole meaning behind the Flow. The most important part is getting in a place where God is freely able to move and work. Think of a river. Things can block a river from going a certain direction. </a:t>
            </a:r>
          </a:p>
          <a:p>
            <a:pPr>
              <a:defRPr sz="1400"/>
            </a:pPr>
            <a:r>
              <a:t>So I want to begin this series by focusing on how we can make ourselves fully open to the Spirit of God. This can be a dangerous topic as there are many thoughts on spirituality out there. The best is for us to go back to Jesus who was full of the Holy Spirit. We can learn much from His life on how to live in close communion with God. Interestingly, we will go to a prophesy about Christ in Isaiah 50:4-9 to study the person of Christ. We begin and end our study with Jesus Christ. </a:t>
            </a:r>
          </a:p>
          <a:p>
            <a:pPr>
              <a:defRPr sz="1400"/>
            </a:pPr>
            <a:endParaRPr/>
          </a:p>
          <a:p>
            <a:pPr>
              <a:defRPr sz="1400"/>
            </a:pPr>
            <a:endParaRPr/>
          </a:p>
          <a:p>
            <a:pPr>
              <a:defRPr sz="1400"/>
            </a:pPr>
            <a:r>
              <a:t>The Flow</a:t>
            </a:r>
          </a:p>
          <a:p>
            <a:pPr>
              <a:defRPr sz="1400"/>
            </a:pPr>
            <a:r>
              <a:t>Establishing a Growth Pattern in the Church</a:t>
            </a:r>
          </a:p>
          <a:p>
            <a:pPr defTabSz="317500">
              <a:defRPr sz="800">
                <a:latin typeface="+mj-lt"/>
                <a:ea typeface="+mj-ea"/>
                <a:cs typeface="+mj-cs"/>
                <a:sym typeface="Helvetica"/>
              </a:defRPr>
            </a:pPr>
            <a:r>
              <a:t>1 Theology of the Flow</a:t>
            </a:r>
          </a:p>
          <a:p>
            <a:pPr defTabSz="317500">
              <a:defRPr sz="800">
                <a:latin typeface="+mj-lt"/>
                <a:ea typeface="+mj-ea"/>
                <a:cs typeface="+mj-cs"/>
                <a:sym typeface="Helvetica"/>
              </a:defRPr>
            </a:pPr>
            <a:r>
              <a:t>#2 The Flow in the whole of scriptures</a:t>
            </a:r>
          </a:p>
          <a:p>
            <a:pPr defTabSz="317500">
              <a:defRPr sz="800">
                <a:latin typeface="+mj-lt"/>
                <a:ea typeface="+mj-ea"/>
                <a:cs typeface="+mj-cs"/>
                <a:sym typeface="Helvetica"/>
              </a:defRPr>
            </a:pPr>
            <a:r>
              <a:t>#3 Level #1 - New believers (the child)</a:t>
            </a:r>
          </a:p>
          <a:p>
            <a:pPr defTabSz="317500">
              <a:defRPr sz="800">
                <a:latin typeface="+mj-lt"/>
                <a:ea typeface="+mj-ea"/>
                <a:cs typeface="+mj-cs"/>
                <a:sym typeface="Helvetica"/>
              </a:defRPr>
            </a:pPr>
            <a:r>
              <a:t>#4 Level #2 - Maturing disciple (young men) &amp; mobilize coworkers</a:t>
            </a:r>
          </a:p>
          <a:p>
            <a:pPr defTabSz="317500">
              <a:defRPr sz="800">
                <a:latin typeface="+mj-lt"/>
                <a:ea typeface="+mj-ea"/>
                <a:cs typeface="+mj-cs"/>
                <a:sym typeface="Helvetica"/>
              </a:defRPr>
            </a:pPr>
            <a:r>
              <a:t>#5 Level #3 - Servant Leaders (within)</a:t>
            </a:r>
          </a:p>
          <a:p>
            <a:pPr defTabSz="317500">
              <a:defRPr sz="800">
                <a:latin typeface="+mj-lt"/>
                <a:ea typeface="+mj-ea"/>
                <a:cs typeface="+mj-cs"/>
                <a:sym typeface="Helvetica"/>
              </a:defRPr>
            </a:pPr>
            <a:r>
              <a:t>#6 Using the Flow with newcomers (house visitation)</a:t>
            </a:r>
          </a:p>
          <a:p>
            <a:pPr defTabSz="317500">
              <a:defRPr sz="800">
                <a:latin typeface="+mj-lt"/>
                <a:ea typeface="+mj-ea"/>
                <a:cs typeface="+mj-cs"/>
                <a:sym typeface="Helvetica"/>
              </a:defRPr>
            </a:pPr>
            <a:r>
              <a:t>#7 Full-time or tent maker (bivocational)</a:t>
            </a:r>
          </a:p>
          <a:p>
            <a:pPr defTabSz="317500">
              <a:defRPr sz="800">
                <a:latin typeface="+mj-lt"/>
                <a:ea typeface="+mj-ea"/>
                <a:cs typeface="+mj-cs"/>
                <a:sym typeface="Helvetica"/>
              </a:defRPr>
            </a:pPr>
            <a:r>
              <a:t>#8 Use as discipleship material</a:t>
            </a:r>
          </a:p>
          <a:p>
            <a:pPr defTabSz="317500">
              <a:defRPr sz="800">
                <a:latin typeface="+mj-lt"/>
                <a:ea typeface="+mj-ea"/>
                <a:cs typeface="+mj-cs"/>
                <a:sym typeface="Helvetica"/>
              </a:defRPr>
            </a:pPr>
            <a:endParaRPr/>
          </a:p>
          <a:p>
            <a:pPr defTabSz="317500">
              <a:defRPr sz="800">
                <a:latin typeface="+mj-lt"/>
                <a:ea typeface="+mj-ea"/>
                <a:cs typeface="+mj-cs"/>
                <a:sym typeface="Helvetica"/>
              </a:defRPr>
            </a:pPr>
            <a:r>
              <a:t>#1 Theology of the Flow (Eph 4 and 1 John 2:12-14)</a:t>
            </a:r>
          </a:p>
          <a:p>
            <a:pPr defTabSz="317500">
              <a:spcBef>
                <a:spcPts val="300"/>
              </a:spcBef>
              <a:defRPr sz="700" b="1">
                <a:solidFill>
                  <a:srgbClr val="171857"/>
                </a:solidFill>
                <a:latin typeface="+mj-lt"/>
                <a:ea typeface="+mj-ea"/>
                <a:cs typeface="+mj-cs"/>
                <a:sym typeface="Helvetica"/>
              </a:defRPr>
            </a:pPr>
            <a:r>
              <a:t>Popular Purpose: The excitement of seeing how God can help me and others grow in the church. </a:t>
            </a:r>
          </a:p>
          <a:p>
            <a:pPr defTabSz="317500">
              <a:spcBef>
                <a:spcPts val="300"/>
              </a:spcBef>
              <a:defRPr sz="700" b="1">
                <a:solidFill>
                  <a:srgbClr val="171857"/>
                </a:solidFill>
                <a:latin typeface="+mj-lt"/>
                <a:ea typeface="+mj-ea"/>
                <a:cs typeface="+mj-cs"/>
                <a:sym typeface="Helvetica"/>
              </a:defRPr>
            </a:pPr>
            <a:r>
              <a:t>Teaching Purpose: Excite people as to what God wants to do in the church through training by showing them the theological basis and nature of The Flow.</a:t>
            </a:r>
          </a:p>
          <a:p>
            <a:pPr defTabSz="317500">
              <a:defRPr sz="800">
                <a:latin typeface="+mj-lt"/>
                <a:ea typeface="+mj-ea"/>
                <a:cs typeface="+mj-cs"/>
                <a:sym typeface="Helvetica"/>
              </a:defRPr>
            </a:pPr>
            <a:r>
              <a:t>The energy within: Excitement to see what God is doing and working with Him. How leaders work and what God expects of all His people. Seeing the mobilization of those in the church. God treasures the use of every bodies’ gifts.  He wants to reward them. </a:t>
            </a:r>
          </a:p>
          <a:p>
            <a:pPr defTabSz="317500">
              <a:defRPr sz="800">
                <a:latin typeface="+mj-lt"/>
                <a:ea typeface="+mj-ea"/>
                <a:cs typeface="+mj-cs"/>
                <a:sym typeface="Helvetica"/>
              </a:defRPr>
            </a:pPr>
            <a:r>
              <a:t>: Growth in our lives: Godly character - living like Jesus; ministry skills ( serving like Jesus) and biblical knowledge - knowing like Jesus  (growth comes by seeing how God works through the Word in your life). Christlike character, service (ministry), and knowledge. </a:t>
            </a:r>
          </a:p>
          <a:p>
            <a:pPr defTabSz="317500">
              <a:defRPr sz="800">
                <a:latin typeface="+mj-lt"/>
                <a:ea typeface="+mj-ea"/>
                <a:cs typeface="+mj-cs"/>
                <a:sym typeface="Helvetica"/>
              </a:defRPr>
            </a:pPr>
            <a:r>
              <a:t>Excitement, design, necessity and context (church Eph 4) of growth.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defTabSz="457200">
              <a:defRPr sz="1600"/>
            </a:pPr>
            <a:endParaRPr dirty="0"/>
          </a:p>
          <a:p>
            <a:pPr defTabSz="457200">
              <a:defRPr sz="1600"/>
            </a:pPr>
            <a:r>
              <a:rPr dirty="0"/>
              <a:t>In a moment, one can see where one has been, where one needs to be and where one is at. It creates a greater willingness to seek what is right, normal and good. This produces a greater eagerness to grow and rejects the willingness just to be. Growth points us to a target. It fosters good questions like, “What are you going to be like when you grow up?” In enables one to take steps that help bring about normal growth. (One might think of a growing boy and his appetite).</a:t>
            </a:r>
          </a:p>
          <a:p>
            <a:pPr defTabSz="457200">
              <a:defRPr sz="1600"/>
            </a:pPr>
            <a:endParaRPr dirty="0"/>
          </a:p>
          <a:p>
            <a:pPr defTabSz="457200">
              <a:defRPr sz="1600"/>
            </a:pPr>
            <a:r>
              <a:rPr dirty="0"/>
              <a:t>This life and growth is a natural process. Just as the physical life grows, so does spiritual life. It does need time, but we do not need to doubt the presence of the growth principle. God assures us of this, and of course this is what we see in daily life and in our churches. This includes all Christians.</a:t>
            </a:r>
          </a:p>
          <a:p>
            <a:pPr defTabSz="457200">
              <a:defRPr sz="1600"/>
            </a:pPr>
            <a:endParaRPr dirty="0"/>
          </a:p>
          <a:p>
            <a:pPr defTabSz="457200">
              <a:defRPr sz="1600"/>
            </a:pPr>
            <a:endParaRPr dirty="0"/>
          </a:p>
          <a:p>
            <a:pPr defTabSz="457200">
              <a:defRPr sz="1600"/>
            </a:pPr>
            <a:endParaRPr dirty="0"/>
          </a:p>
          <a:p>
            <a:pPr defTabSz="457200">
              <a:defRPr sz="1600"/>
            </a:pPr>
            <a:r>
              <a:rPr dirty="0"/>
              <a:t>Let’s look at the complete ‘Flow’ diagram and answer these two questions.</a:t>
            </a:r>
          </a:p>
        </p:txBody>
      </p:sp>
    </p:spTree>
    <p:extLst>
      <p:ext uri="{BB962C8B-B14F-4D97-AF65-F5344CB8AC3E}">
        <p14:creationId xmlns:p14="http://schemas.microsoft.com/office/powerpoint/2010/main" val="3241748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copy">
    <p:spTree>
      <p:nvGrpSpPr>
        <p:cNvPr id="1" name=""/>
        <p:cNvGrpSpPr/>
        <p:nvPr/>
      </p:nvGrpSpPr>
      <p:grpSpPr>
        <a:xfrm>
          <a:off x="0" y="0"/>
          <a:ext cx="0" cy="0"/>
          <a:chOff x="0" y="0"/>
          <a:chExt cx="0" cy="0"/>
        </a:xfrm>
      </p:grpSpPr>
      <p:pic>
        <p:nvPicPr>
          <p:cNvPr id="1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15" name="Shape 1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nner">
    <p:spTree>
      <p:nvGrpSpPr>
        <p:cNvPr id="1" name=""/>
        <p:cNvGrpSpPr/>
        <p:nvPr/>
      </p:nvGrpSpPr>
      <p:grpSpPr>
        <a:xfrm>
          <a:off x="0" y="0"/>
          <a:ext cx="0" cy="0"/>
          <a:chOff x="0" y="0"/>
          <a:chExt cx="0" cy="0"/>
        </a:xfrm>
      </p:grpSpPr>
      <p:pic>
        <p:nvPicPr>
          <p:cNvPr id="32" name="Flow_Banner1.jpg"/>
          <p:cNvPicPr>
            <a:picLocks noChangeAspect="1"/>
          </p:cNvPicPr>
          <p:nvPr/>
        </p:nvPicPr>
        <p:blipFill>
          <a:blip r:embed="rId2">
            <a:extLst/>
          </a:blip>
          <a:srcRect l="281" t="34306" r="3289" b="2919"/>
          <a:stretch>
            <a:fillRect/>
          </a:stretch>
        </p:blipFill>
        <p:spPr>
          <a:xfrm>
            <a:off x="0" y="0"/>
            <a:ext cx="13030200" cy="1092200"/>
          </a:xfrm>
          <a:prstGeom prst="rect">
            <a:avLst/>
          </a:prstGeom>
          <a:ln w="12700">
            <a:miter lim="400000"/>
          </a:ln>
        </p:spPr>
      </p:pic>
      <p:sp>
        <p:nvSpPr>
          <p:cNvPr id="33" name="Shape 33"/>
          <p:cNvSpPr/>
          <p:nvPr/>
        </p:nvSpPr>
        <p:spPr>
          <a:xfrm>
            <a:off x="-228600" y="1066800"/>
            <a:ext cx="14020800" cy="0"/>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pic>
        <p:nvPicPr>
          <p:cNvPr id="34" name="droppedImage.pdf"/>
          <p:cNvPicPr>
            <a:picLocks noChangeAspect="1"/>
          </p:cNvPicPr>
          <p:nvPr/>
        </p:nvPicPr>
        <p:blipFill>
          <a:blip r:embed="rId3">
            <a:extLst/>
          </a:blip>
          <a:stretch>
            <a:fillRect/>
          </a:stretch>
        </p:blipFill>
        <p:spPr>
          <a:xfrm>
            <a:off x="304800" y="279400"/>
            <a:ext cx="3102188" cy="532891"/>
          </a:xfrm>
          <a:prstGeom prst="rect">
            <a:avLst/>
          </a:prstGeom>
          <a:ln w="12700">
            <a:miter lim="400000"/>
          </a:ln>
        </p:spPr>
      </p:pic>
      <p:sp>
        <p:nvSpPr>
          <p:cNvPr id="35" name="Shape 35"/>
          <p:cNvSpPr/>
          <p:nvPr/>
        </p:nvSpPr>
        <p:spPr>
          <a:xfrm>
            <a:off x="5300595" y="31749"/>
            <a:ext cx="9220201" cy="1016001"/>
          </a:xfrm>
          <a:prstGeom prst="rect">
            <a:avLst/>
          </a:prstGeom>
          <a:ln w="12700">
            <a:miter lim="400000"/>
          </a:ln>
          <a:effectLst>
            <a:outerShdw blurRad="114300" dir="2700000" rotWithShape="0">
              <a:srgbClr val="020206">
                <a:alpha val="75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p>
            <a:pPr>
              <a:defRPr sz="3000" b="1">
                <a:solidFill>
                  <a:srgbClr val="FFFFFF"/>
                </a:solidFill>
                <a:effectLst>
                  <a:outerShdw blurRad="12700" dist="12700" dir="5400000" rotWithShape="0">
                    <a:srgbClr val="060606"/>
                  </a:outerShdw>
                </a:effectLst>
                <a:latin typeface="+mj-lt"/>
                <a:ea typeface="+mj-ea"/>
                <a:cs typeface="+mj-cs"/>
                <a:sym typeface="Helvetica"/>
              </a:defRPr>
            </a:pPr>
            <a:r>
              <a:t>Embracing God’s Purposes </a:t>
            </a:r>
            <a:br/>
            <a:r>
              <a:t>for the Church</a:t>
            </a:r>
          </a:p>
        </p:txBody>
      </p:sp>
      <p:sp>
        <p:nvSpPr>
          <p:cNvPr id="36" name="Shape 36"/>
          <p:cNvSpPr>
            <a:spLocks noGrp="1"/>
          </p:cNvSpPr>
          <p:nvPr>
            <p:ph type="title"/>
          </p:nvPr>
        </p:nvSpPr>
        <p:spPr>
          <a:xfrm>
            <a:off x="0" y="1047750"/>
            <a:ext cx="11912601" cy="990600"/>
          </a:xfrm>
          <a:prstGeom prst="rect">
            <a:avLst/>
          </a:prstGeom>
        </p:spPr>
        <p:txBody>
          <a:bodyPr/>
          <a:lstStyle>
            <a:lvl1pPr>
              <a:defRPr sz="4500" b="1">
                <a:latin typeface="+mj-lt"/>
                <a:ea typeface="+mj-ea"/>
                <a:cs typeface="+mj-cs"/>
                <a:sym typeface="Helvetica"/>
              </a:defRPr>
            </a:lvl1pPr>
          </a:lstStyle>
          <a:p>
            <a:r>
              <a:t>Title Text</a:t>
            </a:r>
          </a:p>
        </p:txBody>
      </p:sp>
      <p:sp>
        <p:nvSpPr>
          <p:cNvPr id="37" name="Shape 37"/>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copy 1">
    <p:spTree>
      <p:nvGrpSpPr>
        <p:cNvPr id="1" name=""/>
        <p:cNvGrpSpPr/>
        <p:nvPr/>
      </p:nvGrpSpPr>
      <p:grpSpPr>
        <a:xfrm>
          <a:off x="0" y="0"/>
          <a:ext cx="0" cy="0"/>
          <a:chOff x="0" y="0"/>
          <a:chExt cx="0" cy="0"/>
        </a:xfrm>
      </p:grpSpPr>
      <p:pic>
        <p:nvPicPr>
          <p:cNvPr id="44"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45" name="Shape 45"/>
          <p:cNvSpPr>
            <a:spLocks noGrp="1"/>
          </p:cNvSpPr>
          <p:nvPr>
            <p:ph type="title"/>
          </p:nvPr>
        </p:nvSpPr>
        <p:spPr>
          <a:xfrm>
            <a:off x="1270000" y="254000"/>
            <a:ext cx="9842500" cy="1231900"/>
          </a:xfrm>
          <a:prstGeom prst="rect">
            <a:avLst/>
          </a:prstGeom>
        </p:spPr>
        <p:txBody>
          <a:bodyPr anchor="ctr"/>
          <a:lstStyle>
            <a:lvl1pPr algn="ctr">
              <a:defRPr sz="7200">
                <a:latin typeface="Gill Sans"/>
                <a:ea typeface="Gill Sans"/>
                <a:cs typeface="Gill Sans"/>
                <a:sym typeface="Gill Sans"/>
              </a:defRPr>
            </a:lvl1pPr>
          </a:lstStyle>
          <a:p>
            <a:r>
              <a:t>Title Text</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3" name="river1.jpg"/>
          <p:cNvPicPr>
            <a:picLocks noChangeAspect="1"/>
          </p:cNvPicPr>
          <p:nvPr/>
        </p:nvPicPr>
        <p:blipFill>
          <a:blip r:embed="rId2">
            <a:extLst/>
          </a:blip>
          <a:srcRect l="3729" r="5550"/>
          <a:stretch>
            <a:fillRect/>
          </a:stretch>
        </p:blipFill>
        <p:spPr>
          <a:xfrm>
            <a:off x="-279400" y="0"/>
            <a:ext cx="13284200" cy="9753600"/>
          </a:xfrm>
          <a:prstGeom prst="rect">
            <a:avLst/>
          </a:prstGeom>
          <a:ln w="12700">
            <a:miter lim="400000"/>
          </a:ln>
        </p:spPr>
      </p:pic>
      <p:sp>
        <p:nvSpPr>
          <p:cNvPr id="54" name="Shape 54"/>
          <p:cNvSpPr>
            <a:spLocks noGrp="1"/>
          </p:cNvSpPr>
          <p:nvPr>
            <p:ph type="title"/>
          </p:nvPr>
        </p:nvSpPr>
        <p:spPr>
          <a:xfrm>
            <a:off x="1257300" y="254000"/>
            <a:ext cx="9842500" cy="1231900"/>
          </a:xfrm>
          <a:prstGeom prst="rect">
            <a:avLst/>
          </a:prstGeom>
        </p:spPr>
        <p:txBody>
          <a:bodyPr anchor="ctr"/>
          <a:lstStyle>
            <a:lvl1pPr algn="ctr">
              <a:defRPr sz="7000">
                <a:latin typeface="Gill Sans"/>
                <a:ea typeface="Gill Sans"/>
                <a:cs typeface="Gill Sans"/>
                <a:sym typeface="Gill Sans"/>
              </a:defRPr>
            </a:lvl1pPr>
          </a:lstStyle>
          <a:p>
            <a:r>
              <a:t>Title Text</a:t>
            </a:r>
          </a:p>
        </p:txBody>
      </p:sp>
      <p:sp>
        <p:nvSpPr>
          <p:cNvPr id="55" name="Shape 55"/>
          <p:cNvSpPr>
            <a:spLocks noGrp="1"/>
          </p:cNvSpPr>
          <p:nvPr>
            <p:ph type="sldNum" sz="quarter" idx="2"/>
          </p:nvPr>
        </p:nvSpPr>
        <p:spPr>
          <a:xfrm>
            <a:off x="6330950" y="9283700"/>
            <a:ext cx="317500" cy="342900"/>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pdf"/>
          <p:cNvPicPr>
            <a:picLocks noChangeAspect="1"/>
          </p:cNvPicPr>
          <p:nvPr/>
        </p:nvPicPr>
        <p:blipFill>
          <a:blip r:embed="rId7">
            <a:extLst/>
          </a:blip>
          <a:srcRect l="230" t="76947" r="115"/>
          <a:stretch>
            <a:fillRect/>
          </a:stretch>
        </p:blipFill>
        <p:spPr>
          <a:xfrm>
            <a:off x="-38100" y="-876300"/>
            <a:ext cx="13271500" cy="1997236"/>
          </a:xfrm>
          <a:prstGeom prst="rect">
            <a:avLst/>
          </a:prstGeom>
          <a:ln w="12700">
            <a:miter lim="400000"/>
          </a:ln>
        </p:spPr>
      </p:pic>
      <p:pic>
        <p:nvPicPr>
          <p:cNvPr id="3" name="droppedImage.pdf"/>
          <p:cNvPicPr>
            <a:picLocks noChangeAspect="1"/>
          </p:cNvPicPr>
          <p:nvPr/>
        </p:nvPicPr>
        <p:blipFill>
          <a:blip r:embed="rId8">
            <a:extLst/>
          </a:blip>
          <a:stretch>
            <a:fillRect/>
          </a:stretch>
        </p:blipFill>
        <p:spPr>
          <a:xfrm>
            <a:off x="4849813" y="107950"/>
            <a:ext cx="3286125" cy="876301"/>
          </a:xfrm>
          <a:prstGeom prst="rect">
            <a:avLst/>
          </a:prstGeom>
          <a:ln w="12700">
            <a:miter lim="400000"/>
          </a:ln>
          <a:effectLst>
            <a:outerShdw blurRad="127000" dist="76200" dir="2700000" rotWithShape="0">
              <a:srgbClr val="000000">
                <a:alpha val="75000"/>
              </a:srgbClr>
            </a:outerShdw>
          </a:effectLst>
        </p:spPr>
      </p:pic>
      <p:sp>
        <p:nvSpPr>
          <p:cNvPr id="4" name="Shape 4"/>
          <p:cNvSpPr/>
          <p:nvPr/>
        </p:nvSpPr>
        <p:spPr>
          <a:xfrm>
            <a:off x="-254000" y="1079500"/>
            <a:ext cx="14020824" cy="127"/>
          </a:xfrm>
          <a:prstGeom prst="line">
            <a:avLst/>
          </a:prstGeom>
          <a:ln w="38100">
            <a:solidFill>
              <a:srgbClr val="11008E"/>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5" name="Shape 5"/>
          <p:cNvSpPr>
            <a:spLocks noGrp="1"/>
          </p:cNvSpPr>
          <p:nvPr>
            <p:ph type="title"/>
          </p:nvPr>
        </p:nvSpPr>
        <p:spPr>
          <a:xfrm>
            <a:off x="76200" y="1092200"/>
            <a:ext cx="11912600" cy="990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t>Title Text</a:t>
            </a:r>
          </a:p>
        </p:txBody>
      </p:sp>
      <p:sp>
        <p:nvSpPr>
          <p:cNvPr id="6" name="Shape 6"/>
          <p:cNvSpPr>
            <a:spLocks noGrp="1"/>
          </p:cNvSpPr>
          <p:nvPr>
            <p:ph type="body" idx="1"/>
          </p:nvPr>
        </p:nvSpPr>
        <p:spPr>
          <a:xfrm>
            <a:off x="635000" y="2273300"/>
            <a:ext cx="10464800" cy="5715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1pPr>
      <a:lvl2pPr marL="0" marR="0" indent="228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2pPr>
      <a:lvl3pPr marL="0" marR="0" indent="457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3pPr>
      <a:lvl4pPr marL="0" marR="0" indent="685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4pPr>
      <a:lvl5pPr marL="0" marR="0" indent="9144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5pPr>
      <a:lvl6pPr marL="0" marR="0" indent="11430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6pPr>
      <a:lvl7pPr marL="0" marR="0" indent="13716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7pPr>
      <a:lvl8pPr marL="0" marR="0" indent="16002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8pPr>
      <a:lvl9pPr marL="0" marR="0" indent="1828800" algn="l" defTabSz="584200" rtl="0" latinLnBrk="0">
        <a:lnSpc>
          <a:spcPct val="100000"/>
        </a:lnSpc>
        <a:spcBef>
          <a:spcPts val="0"/>
        </a:spcBef>
        <a:spcAft>
          <a:spcPts val="0"/>
        </a:spcAft>
        <a:buClrTx/>
        <a:buSzTx/>
        <a:buFontTx/>
        <a:buNone/>
        <a:tabLst/>
        <a:defRPr sz="6100" b="0" i="0" u="none" strike="noStrike" cap="none" spc="0" baseline="0">
          <a:ln>
            <a:noFill/>
          </a:ln>
          <a:solidFill>
            <a:srgbClr val="000000"/>
          </a:solidFill>
          <a:uFillTx/>
          <a:latin typeface="+mn-lt"/>
          <a:ea typeface="+mn-ea"/>
          <a:cs typeface="+mn-cs"/>
          <a:sym typeface="Arial"/>
        </a:defRPr>
      </a:lvl9pPr>
    </p:titleStyle>
    <p:bodyStyle>
      <a:lvl1pPr marL="889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1pPr>
      <a:lvl2pPr marL="1333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2pPr>
      <a:lvl3pPr marL="1778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3pPr>
      <a:lvl4pPr marL="22225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4pPr>
      <a:lvl5pPr marL="26670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5pPr>
      <a:lvl6pPr marL="30226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6pPr>
      <a:lvl7pPr marL="33782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7pPr>
      <a:lvl8pPr marL="37338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8pPr>
      <a:lvl9pPr marL="4089400" marR="0" indent="-571500" algn="l" defTabSz="584200" rtl="0" latinLnBrk="0">
        <a:lnSpc>
          <a:spcPct val="100000"/>
        </a:lnSpc>
        <a:spcBef>
          <a:spcPts val="24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droppedImage.pdf"/>
          <p:cNvPicPr>
            <a:picLocks noChangeAspect="1"/>
          </p:cNvPicPr>
          <p:nvPr/>
        </p:nvPicPr>
        <p:blipFill>
          <a:blip r:embed="rId3">
            <a:extLst/>
          </a:blip>
          <a:stretch>
            <a:fillRect/>
          </a:stretch>
        </p:blipFill>
        <p:spPr>
          <a:xfrm>
            <a:off x="265038" y="246380"/>
            <a:ext cx="6467019" cy="1724539"/>
          </a:xfrm>
          <a:prstGeom prst="rect">
            <a:avLst/>
          </a:prstGeom>
          <a:ln w="12700">
            <a:miter lim="400000"/>
          </a:ln>
          <a:effectLst>
            <a:outerShdw blurRad="127000" dist="76200" dir="2700000" rotWithShape="0">
              <a:srgbClr val="FFFFFF">
                <a:alpha val="75000"/>
              </a:srgbClr>
            </a:outerShdw>
          </a:effectLst>
        </p:spPr>
      </p:pic>
      <p:sp>
        <p:nvSpPr>
          <p:cNvPr id="65" name="Shape 65"/>
          <p:cNvSpPr/>
          <p:nvPr/>
        </p:nvSpPr>
        <p:spPr>
          <a:xfrm>
            <a:off x="-1" y="8093053"/>
            <a:ext cx="12992100" cy="1927248"/>
          </a:xfrm>
          <a:prstGeom prst="roundRect">
            <a:avLst>
              <a:gd name="adj" fmla="val 0"/>
            </a:avLst>
          </a:prstGeom>
          <a:solidFill>
            <a:srgbClr val="000000">
              <a:alpha val="85358"/>
            </a:srgbClr>
          </a:solidFill>
          <a:ln w="12700">
            <a:miter lim="400000"/>
          </a:ln>
        </p:spPr>
        <p:txBody>
          <a:bodyPr lIns="50800" tIns="50800" rIns="50800" bIns="50800" anchor="ctr"/>
          <a:lstStyle/>
          <a:p>
            <a:pPr marL="40639" marR="40639" algn="l" defTabSz="914400">
              <a:defRPr sz="1200">
                <a:uFill>
                  <a:solidFill>
                    <a:srgbClr val="000000"/>
                  </a:solidFill>
                </a:uFill>
              </a:defRPr>
            </a:pPr>
            <a:endParaRPr/>
          </a:p>
        </p:txBody>
      </p:sp>
      <p:sp>
        <p:nvSpPr>
          <p:cNvPr id="66" name="Shape 66"/>
          <p:cNvSpPr/>
          <p:nvPr/>
        </p:nvSpPr>
        <p:spPr>
          <a:xfrm>
            <a:off x="2018927" y="8231089"/>
            <a:ext cx="8966945" cy="609601"/>
          </a:xfrm>
          <a:prstGeom prst="rect">
            <a:avLst/>
          </a:prstGeom>
          <a:ln w="12700">
            <a:miter lim="400000"/>
          </a:ln>
          <a:effectLst>
            <a:outerShdw blurRad="635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lvl1pPr defTabSz="914400">
              <a:buClr>
                <a:srgbClr val="FFFFFF"/>
              </a:buClr>
              <a:buFont typeface="Aria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a:solidFill>
                  <a:srgbClr val="FFFFFF"/>
                </a:solidFill>
                <a:uFill>
                  <a:solidFill>
                    <a:srgbClr val="FFFFFF"/>
                  </a:solidFill>
                </a:uFill>
                <a:latin typeface="DIN Alternate"/>
                <a:ea typeface="DIN Alternate"/>
                <a:cs typeface="DIN Alternate"/>
                <a:sym typeface="DIN Alternate"/>
              </a:defRPr>
            </a:lvl1pPr>
          </a:lstStyle>
          <a:p>
            <a:r>
              <a:t>Fostering Spiritual Growth in the Church</a:t>
            </a:r>
          </a:p>
        </p:txBody>
      </p:sp>
      <p:sp>
        <p:nvSpPr>
          <p:cNvPr id="67" name="Shape 67"/>
          <p:cNvSpPr/>
          <p:nvPr/>
        </p:nvSpPr>
        <p:spPr>
          <a:xfrm>
            <a:off x="1549400" y="9055882"/>
            <a:ext cx="9906000" cy="1589"/>
          </a:xfrm>
          <a:prstGeom prst="line">
            <a:avLst/>
          </a:prstGeom>
          <a:ln w="38100">
            <a:solidFill>
              <a:srgbClr val="FFA050"/>
            </a:solidFill>
            <a:miter lim="400000"/>
          </a:ln>
          <a:effectLst>
            <a:outerShdw blurRad="63500" dist="50800" dir="2700000" rotWithShape="0">
              <a:srgbClr val="000000">
                <a:alpha val="75000"/>
              </a:srgbClr>
            </a:outerShdw>
          </a:effectLst>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12701" y="9086492"/>
            <a:ext cx="12979398" cy="564257"/>
          </a:xfrm>
          <a:prstGeom prst="rect">
            <a:avLst/>
          </a:prstGeom>
          <a:ln w="12700">
            <a:miter lim="400000"/>
          </a:ln>
          <a:effectLst>
            <a:outerShdw blurRad="1270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50800" tIns="50800" rIns="50800" bIns="50800" anchor="ctr">
            <a:spAutoFit/>
          </a:bodyPr>
          <a:lstStyle>
            <a:lvl1pPr>
              <a:tabLst>
                <a:tab pos="368300" algn="l"/>
                <a:tab pos="698500" algn="l"/>
                <a:tab pos="1066800" algn="l"/>
                <a:tab pos="1422400" algn="l"/>
                <a:tab pos="1778000" algn="l"/>
                <a:tab pos="2120900" algn="l"/>
                <a:tab pos="2489200" algn="l"/>
                <a:tab pos="2857500" algn="l"/>
                <a:tab pos="3200400" algn="l"/>
                <a:tab pos="3568700" algn="l"/>
                <a:tab pos="3911600" algn="l"/>
                <a:tab pos="4267200" algn="l"/>
              </a:tabLst>
              <a:defRPr sz="3000" b="1" spc="239">
                <a:solidFill>
                  <a:srgbClr val="FFFFFF"/>
                </a:solidFill>
                <a:effectLst>
                  <a:outerShdw blurRad="25400" dist="25400" dir="2060505" rotWithShape="0">
                    <a:srgbClr val="000000"/>
                  </a:outerShdw>
                </a:effectLst>
                <a:latin typeface="+mn-lt"/>
                <a:ea typeface="+mn-ea"/>
                <a:cs typeface="+mn-cs"/>
                <a:sym typeface="Arial"/>
              </a:defRPr>
            </a:lvl1pPr>
          </a:lstStyle>
          <a:p>
            <a:pPr>
              <a:defRPr sz="4800" b="0" spc="384"/>
            </a:pPr>
            <a:r>
              <a:rPr lang="en-US" sz="3000" b="1" spc="239" dirty="0" smtClean="0"/>
              <a:t>Michael Lim</a:t>
            </a:r>
            <a:endParaRPr sz="3000" b="1" spc="239" dirty="0"/>
          </a:p>
        </p:txBody>
      </p:sp>
      <p:sp>
        <p:nvSpPr>
          <p:cNvPr id="69" name="Shape 69"/>
          <p:cNvSpPr/>
          <p:nvPr/>
        </p:nvSpPr>
        <p:spPr>
          <a:xfrm>
            <a:off x="3557931" y="5837164"/>
            <a:ext cx="5888937" cy="1016001"/>
          </a:xfrm>
          <a:prstGeom prst="roundRect">
            <a:avLst>
              <a:gd name="adj" fmla="val 16924"/>
            </a:avLst>
          </a:prstGeom>
          <a:solidFill>
            <a:srgbClr val="00000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70" name="Shape 70"/>
          <p:cNvSpPr/>
          <p:nvPr/>
        </p:nvSpPr>
        <p:spPr>
          <a:xfrm>
            <a:off x="3996974" y="5832204"/>
            <a:ext cx="4998164" cy="1025922"/>
          </a:xfrm>
          <a:prstGeom prst="rect">
            <a:avLst/>
          </a:prstGeom>
          <a:ln w="12700">
            <a:miter lim="400000"/>
          </a:ln>
          <a:effectLst>
            <a:outerShdw blurRad="165100" dist="101600" dir="2700000" rotWithShape="0">
              <a:srgbClr val="000000">
                <a:alpha val="80000"/>
              </a:srgbClr>
            </a:outerShdw>
          </a:effectLst>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457200">
              <a:lnSpc>
                <a:spcPct val="12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000" b="1" spc="250">
                <a:solidFill>
                  <a:srgbClr val="FFFFFF"/>
                </a:solidFill>
                <a:effectLst>
                  <a:outerShdw blurRad="25400" dist="25400" dir="2060505" rotWithShape="0">
                    <a:srgbClr val="000000"/>
                  </a:outerShdw>
                </a:effectLst>
                <a:latin typeface="+mn-lt"/>
                <a:ea typeface="+mn-ea"/>
                <a:cs typeface="+mn-cs"/>
                <a:sym typeface="Arial"/>
              </a:defRPr>
            </a:lvl1pPr>
          </a:lstStyle>
          <a:p>
            <a:r>
              <a:rPr lang="en-US" dirty="0" smtClean="0"/>
              <a:t>1 John 2:12-14</a:t>
            </a:r>
            <a:endParaRPr dirty="0"/>
          </a:p>
        </p:txBody>
      </p:sp>
      <p:sp>
        <p:nvSpPr>
          <p:cNvPr id="71" name="Shape 71"/>
          <p:cNvSpPr/>
          <p:nvPr/>
        </p:nvSpPr>
        <p:spPr>
          <a:xfrm>
            <a:off x="11022021" y="460949"/>
            <a:ext cx="1625601" cy="1295401"/>
          </a:xfrm>
          <a:prstGeom prst="ellipse">
            <a:avLst/>
          </a:prstGeom>
          <a:solidFill>
            <a:srgbClr val="11008E">
              <a:alpha val="90000"/>
            </a:srgbClr>
          </a:solidFill>
          <a:ln w="25400">
            <a:solidFill>
              <a:srgbClr val="000000">
                <a:alpha val="90000"/>
              </a:srgbClr>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a:defRPr sz="5800" b="1">
                <a:solidFill>
                  <a:srgbClr val="FFFFFF"/>
                </a:solidFill>
                <a:effectLst>
                  <a:outerShdw blurRad="38100" dist="12700" dir="5400000" rotWithShape="0">
                    <a:srgbClr val="000000">
                      <a:alpha val="50000"/>
                    </a:srgbClr>
                  </a:outerShdw>
                </a:effectLst>
                <a:latin typeface="+mj-lt"/>
                <a:ea typeface="+mj-ea"/>
                <a:cs typeface="+mj-cs"/>
                <a:sym typeface="Helvetica"/>
              </a:defRPr>
            </a:lvl1pPr>
          </a:lstStyle>
          <a:p>
            <a:r>
              <a:rPr lang="en-US" dirty="0" smtClean="0"/>
              <a:t>8</a:t>
            </a:r>
            <a:endParaRPr dirty="0"/>
          </a:p>
        </p:txBody>
      </p:sp>
      <p:sp>
        <p:nvSpPr>
          <p:cNvPr id="72" name="Shape 72"/>
          <p:cNvSpPr/>
          <p:nvPr/>
        </p:nvSpPr>
        <p:spPr>
          <a:xfrm>
            <a:off x="204778" y="2302832"/>
            <a:ext cx="12595244" cy="2483782"/>
          </a:xfrm>
          <a:prstGeom prst="rect">
            <a:avLst/>
          </a:prstGeom>
          <a:ln w="12700">
            <a:miter lim="400000"/>
          </a:ln>
          <a:effectLst>
            <a:outerShdw blurRad="76200" dist="69781" dir="11722004" rotWithShape="0">
              <a:srgbClr val="000000">
                <a:alpha val="80000"/>
              </a:srgbClr>
            </a:outerShdw>
          </a:effectLst>
          <a:extLst>
            <a:ext uri="{C572A759-6A51-4108-AA02-DFA0A04FC94B}">
              <ma14:wrappingTextBoxFlag xmlns="" xmlns:ma14="http://schemas.microsoft.com/office/mac/drawingml/2011/main" val="1"/>
            </a:ext>
          </a:extLst>
        </p:spPr>
        <p:txBody>
          <a:bodyPr lIns="50800" tIns="50800" rIns="50800" bIns="50800"/>
          <a:lstStyle>
            <a:lvl1pPr defTabSz="457200">
              <a:lnSpc>
                <a:spcPct val="14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800" b="1">
                <a:solidFill>
                  <a:srgbClr val="FFFFFF"/>
                </a:solidFill>
                <a:effectLst>
                  <a:outerShdw blurRad="38100" dist="25400" dir="1500000" rotWithShape="0">
                    <a:srgbClr val="000000"/>
                  </a:outerShdw>
                </a:effectLst>
                <a:latin typeface="+mn-lt"/>
                <a:ea typeface="+mn-ea"/>
                <a:cs typeface="+mn-cs"/>
                <a:sym typeface="Arial"/>
              </a:defRPr>
            </a:lvl1pPr>
          </a:lstStyle>
          <a:p>
            <a:r>
              <a:rPr lang="en-US" dirty="0" smtClean="0"/>
              <a:t>Understanding and Overcoming Temptation</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2"/>
                                        </p:tgtEl>
                                        <p:attrNameLst>
                                          <p:attrName>style.visibility</p:attrName>
                                        </p:attrNameLst>
                                      </p:cBhvr>
                                      <p:to>
                                        <p:strVal val="visible"/>
                                      </p:to>
                                    </p:set>
                                    <p:animEffect transition="in" filter="fade">
                                      <p:cBhvr>
                                        <p:cTn id="7"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 Choice: Dead Faith and Proactive Faith</a:t>
            </a:r>
            <a:endParaRPr lang="en-US" dirty="0"/>
          </a:p>
        </p:txBody>
      </p:sp>
      <p:sp>
        <p:nvSpPr>
          <p:cNvPr id="3" name="TextBox 2"/>
          <p:cNvSpPr txBox="1"/>
          <p:nvPr/>
        </p:nvSpPr>
        <p:spPr>
          <a:xfrm>
            <a:off x="0" y="2142453"/>
            <a:ext cx="12818853" cy="7201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a:t>e</a:t>
            </a:r>
            <a:r>
              <a:rPr lang="en-US" sz="3600" dirty="0" smtClean="0"/>
              <a:t>) </a:t>
            </a:r>
            <a:r>
              <a:rPr lang="en-US" sz="3600" dirty="0" smtClean="0"/>
              <a:t>Faith has always been God’s standard of righteousness (OT Gen 15:6; NT </a:t>
            </a:r>
            <a:r>
              <a:rPr lang="en-US" sz="3600" dirty="0" err="1" smtClean="0"/>
              <a:t>Eph</a:t>
            </a:r>
            <a:r>
              <a:rPr lang="en-US" sz="3600" dirty="0" smtClean="0"/>
              <a:t> 2:8-9)</a:t>
            </a:r>
          </a:p>
          <a:p>
            <a:pPr marL="342900" indent="-342900" algn="l">
              <a:buAutoNum type="alphaLcParenR"/>
            </a:pPr>
            <a:endParaRPr lang="en-US" sz="1400" dirty="0" smtClean="0"/>
          </a:p>
          <a:p>
            <a:pPr algn="l"/>
            <a:r>
              <a:rPr lang="en-US" sz="3600" dirty="0"/>
              <a:t>f</a:t>
            </a:r>
            <a:r>
              <a:rPr lang="en-US" sz="3600" dirty="0" smtClean="0"/>
              <a:t>) </a:t>
            </a:r>
            <a:r>
              <a:rPr lang="en-US" sz="3600" dirty="0" smtClean="0"/>
              <a:t>Likewise, our acts of faith have always determined our growth and fruit (OT </a:t>
            </a:r>
            <a:r>
              <a:rPr lang="en-US" sz="3600" dirty="0" err="1" smtClean="0"/>
              <a:t>Jer</a:t>
            </a:r>
            <a:r>
              <a:rPr lang="en-US" sz="3600" dirty="0" smtClean="0"/>
              <a:t> 2:13; NT </a:t>
            </a:r>
            <a:r>
              <a:rPr lang="en-US" sz="3600" dirty="0" err="1" smtClean="0"/>
              <a:t>Eph</a:t>
            </a:r>
            <a:r>
              <a:rPr lang="en-US" sz="3600" dirty="0" smtClean="0"/>
              <a:t> 2:10)</a:t>
            </a:r>
          </a:p>
          <a:p>
            <a:pPr marL="342900" indent="-342900" algn="l">
              <a:buAutoNum type="alphaLcParenR"/>
            </a:pPr>
            <a:endParaRPr lang="en-US" sz="1400" dirty="0"/>
          </a:p>
          <a:p>
            <a:r>
              <a:rPr lang="en-US" sz="2800" dirty="0" smtClean="0"/>
              <a:t>“Then </a:t>
            </a:r>
            <a:r>
              <a:rPr lang="en-US" sz="2800" dirty="0"/>
              <a:t>he believed in the </a:t>
            </a:r>
            <a:r>
              <a:rPr lang="en-US" sz="2800" cap="small" dirty="0"/>
              <a:t>Lord</a:t>
            </a:r>
            <a:r>
              <a:rPr lang="en-US" sz="2800" dirty="0"/>
              <a:t>; and He reckoned it to him as righteousness</a:t>
            </a:r>
            <a:r>
              <a:rPr lang="en-US" sz="2800" dirty="0" smtClean="0"/>
              <a:t>.” (Gen 15:6)</a:t>
            </a:r>
          </a:p>
          <a:p>
            <a:endParaRPr lang="en-US" sz="3200" baseline="30000" dirty="0" smtClean="0"/>
          </a:p>
          <a:p>
            <a:r>
              <a:rPr lang="en-US" sz="2800" dirty="0" smtClean="0"/>
              <a:t>“</a:t>
            </a:r>
            <a:r>
              <a:rPr lang="en-US" sz="2800" dirty="0" smtClean="0">
                <a:solidFill>
                  <a:srgbClr val="FF0000"/>
                </a:solidFill>
              </a:rPr>
              <a:t>For </a:t>
            </a:r>
            <a:r>
              <a:rPr lang="en-US" sz="2800" dirty="0">
                <a:solidFill>
                  <a:srgbClr val="FF0000"/>
                </a:solidFill>
              </a:rPr>
              <a:t>by grace you have been saved through faith</a:t>
            </a:r>
            <a:r>
              <a:rPr lang="en-US" sz="2800" dirty="0"/>
              <a:t>; and </a:t>
            </a:r>
            <a:r>
              <a:rPr lang="en-US" sz="2800" dirty="0" smtClean="0"/>
              <a:t>that </a:t>
            </a:r>
            <a:r>
              <a:rPr lang="en-US" sz="2800" dirty="0"/>
              <a:t>not of yourselves, it is the gift of God; </a:t>
            </a:r>
            <a:r>
              <a:rPr lang="en-US" sz="2800" dirty="0" smtClean="0"/>
              <a:t>not </a:t>
            </a:r>
            <a:r>
              <a:rPr lang="en-US" sz="2800" dirty="0"/>
              <a:t>as a result of works, so that no one may boast. </a:t>
            </a:r>
            <a:r>
              <a:rPr lang="en-US" sz="2800" dirty="0" smtClean="0">
                <a:solidFill>
                  <a:srgbClr val="FF0000"/>
                </a:solidFill>
              </a:rPr>
              <a:t>For </a:t>
            </a:r>
            <a:r>
              <a:rPr lang="en-US" sz="2800" dirty="0">
                <a:solidFill>
                  <a:srgbClr val="FF0000"/>
                </a:solidFill>
              </a:rPr>
              <a:t>we are His workmanship, created in Christ Jesus for good works</a:t>
            </a:r>
            <a:r>
              <a:rPr lang="en-US" sz="2800" dirty="0"/>
              <a:t>, which God prepared beforehand so that we would walk in them</a:t>
            </a:r>
            <a:r>
              <a:rPr lang="en-US" sz="2800" dirty="0" smtClean="0"/>
              <a:t>.” (</a:t>
            </a:r>
            <a:r>
              <a:rPr lang="en-US" sz="2800" dirty="0" err="1" smtClean="0"/>
              <a:t>Eph</a:t>
            </a:r>
            <a:r>
              <a:rPr lang="en-US" sz="2800" dirty="0" smtClean="0"/>
              <a:t> 2:8-10)</a:t>
            </a:r>
          </a:p>
          <a:p>
            <a:endParaRPr lang="en-US" sz="1400" dirty="0"/>
          </a:p>
          <a:p>
            <a:r>
              <a:rPr lang="en-US" sz="2800" dirty="0" smtClean="0"/>
              <a:t>“For My people have committed two evils: They have forsaken Me, the fountain of living waters, to hew for themselves cisterns, broken cisterns.” (</a:t>
            </a:r>
            <a:r>
              <a:rPr lang="en-US" sz="2800" dirty="0" err="1" smtClean="0"/>
              <a:t>Jer</a:t>
            </a:r>
            <a:r>
              <a:rPr lang="en-US" sz="2800" dirty="0" smtClean="0"/>
              <a:t> 2:13)</a:t>
            </a:r>
          </a:p>
          <a:p>
            <a:endParaRPr lang="en-US" sz="3000" dirty="0"/>
          </a:p>
        </p:txBody>
      </p:sp>
    </p:spTree>
    <p:extLst>
      <p:ext uri="{BB962C8B-B14F-4D97-AF65-F5344CB8AC3E}">
        <p14:creationId xmlns:p14="http://schemas.microsoft.com/office/powerpoint/2010/main" val="11511605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Vision: Growing Through Our Faith</a:t>
            </a:r>
            <a:endParaRPr lang="en-US" dirty="0"/>
          </a:p>
        </p:txBody>
      </p:sp>
      <p:sp>
        <p:nvSpPr>
          <p:cNvPr id="3" name="TextBox 2"/>
          <p:cNvSpPr txBox="1"/>
          <p:nvPr/>
        </p:nvSpPr>
        <p:spPr>
          <a:xfrm>
            <a:off x="-5" y="1822492"/>
            <a:ext cx="12818853" cy="8043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100" dirty="0" smtClean="0"/>
              <a:t>a) Faith in God leads to </a:t>
            </a:r>
            <a:r>
              <a:rPr lang="en-US" sz="3100" dirty="0" smtClean="0">
                <a:solidFill>
                  <a:schemeClr val="accent1"/>
                </a:solidFill>
              </a:rPr>
              <a:t>transformed lives</a:t>
            </a:r>
          </a:p>
          <a:p>
            <a:pPr algn="l"/>
            <a:endParaRPr lang="en-US" sz="1400" dirty="0" smtClean="0">
              <a:solidFill>
                <a:schemeClr val="accent1"/>
              </a:solidFill>
            </a:endParaRPr>
          </a:p>
          <a:p>
            <a:pPr algn="l"/>
            <a:r>
              <a:rPr lang="en-US" sz="3100" dirty="0" smtClean="0">
                <a:solidFill>
                  <a:schemeClr val="tx1"/>
                </a:solidFill>
              </a:rPr>
              <a:t>b) Faith frees us from doubt in God’s willingness to provide and His knowledge of our needs</a:t>
            </a:r>
          </a:p>
          <a:p>
            <a:pPr algn="l"/>
            <a:endParaRPr lang="en-US" sz="1400" dirty="0"/>
          </a:p>
          <a:p>
            <a:r>
              <a:rPr lang="en-US" sz="2800" dirty="0" smtClean="0"/>
              <a:t>“But </a:t>
            </a:r>
            <a:r>
              <a:rPr lang="en-US" sz="2800" dirty="0"/>
              <a:t>let him ask in faith, with no doubting, for the one who doubts is like a wave of the sea that is driven and tossed by the wind</a:t>
            </a:r>
            <a:r>
              <a:rPr lang="en-US" sz="2800" dirty="0" smtClean="0"/>
              <a:t>.” (James 1:6)</a:t>
            </a:r>
            <a:r>
              <a:rPr lang="en-US" sz="2800" dirty="0"/>
              <a:t/>
            </a:r>
            <a:br>
              <a:rPr lang="en-US" sz="2800" dirty="0"/>
            </a:br>
            <a:endParaRPr lang="en-US" sz="1400" dirty="0" smtClean="0"/>
          </a:p>
          <a:p>
            <a:pPr algn="l"/>
            <a:r>
              <a:rPr lang="en-US" sz="3100" dirty="0" smtClean="0"/>
              <a:t>c) Faith frees us to live in contentment, joy, and peace (Phil 4:4-7, 11-13)</a:t>
            </a:r>
          </a:p>
          <a:p>
            <a:pPr algn="l"/>
            <a:endParaRPr lang="en-US" sz="1400" dirty="0" smtClean="0"/>
          </a:p>
          <a:p>
            <a:r>
              <a:rPr lang="en-US" sz="2800" dirty="0" smtClean="0"/>
              <a:t>“4 </a:t>
            </a:r>
            <a:r>
              <a:rPr lang="en-US" sz="2800" dirty="0" smtClean="0">
                <a:solidFill>
                  <a:srgbClr val="FF0000"/>
                </a:solidFill>
              </a:rPr>
              <a:t>Rejoice </a:t>
            </a:r>
            <a:r>
              <a:rPr lang="en-US" sz="2800" dirty="0">
                <a:solidFill>
                  <a:srgbClr val="FF0000"/>
                </a:solidFill>
              </a:rPr>
              <a:t>in the Lord always; again I will say, rejoice! </a:t>
            </a:r>
            <a:r>
              <a:rPr lang="en-US" sz="2800" dirty="0" smtClean="0"/>
              <a:t>Let </a:t>
            </a:r>
            <a:r>
              <a:rPr lang="en-US" sz="2800" dirty="0"/>
              <a:t>your gentle spirit be known to all men. The Lord is </a:t>
            </a:r>
            <a:r>
              <a:rPr lang="en-US" sz="2800" dirty="0" smtClean="0"/>
              <a:t>near</a:t>
            </a:r>
            <a:r>
              <a:rPr lang="en-US" sz="2800" dirty="0"/>
              <a:t>. </a:t>
            </a:r>
            <a:r>
              <a:rPr lang="en-US" sz="2800" dirty="0" smtClean="0"/>
              <a:t>Be </a:t>
            </a:r>
            <a:r>
              <a:rPr lang="en-US" sz="2800" dirty="0"/>
              <a:t>anxious for nothing, but in everything by prayer and supplication with thanksgiving let your requests be made known to God</a:t>
            </a:r>
            <a:r>
              <a:rPr lang="en-US" sz="2800" dirty="0">
                <a:solidFill>
                  <a:srgbClr val="FF0000"/>
                </a:solidFill>
              </a:rPr>
              <a:t>. </a:t>
            </a:r>
            <a:r>
              <a:rPr lang="en-US" sz="2800" dirty="0" smtClean="0">
                <a:solidFill>
                  <a:srgbClr val="FF0000"/>
                </a:solidFill>
              </a:rPr>
              <a:t>And </a:t>
            </a:r>
            <a:r>
              <a:rPr lang="en-US" sz="2800" dirty="0">
                <a:solidFill>
                  <a:srgbClr val="FF0000"/>
                </a:solidFill>
              </a:rPr>
              <a:t>the peace of God, which surpasses all </a:t>
            </a:r>
            <a:r>
              <a:rPr lang="en-US" sz="2800" dirty="0" smtClean="0">
                <a:solidFill>
                  <a:srgbClr val="FF0000"/>
                </a:solidFill>
              </a:rPr>
              <a:t>comprehension</a:t>
            </a:r>
            <a:r>
              <a:rPr lang="en-US" sz="2800" dirty="0">
                <a:solidFill>
                  <a:srgbClr val="FF0000"/>
                </a:solidFill>
              </a:rPr>
              <a:t>, will guard your hearts and your minds in Christ </a:t>
            </a:r>
            <a:r>
              <a:rPr lang="en-US" sz="2800" dirty="0" smtClean="0">
                <a:solidFill>
                  <a:srgbClr val="FF0000"/>
                </a:solidFill>
              </a:rPr>
              <a:t>Jesus</a:t>
            </a:r>
            <a:r>
              <a:rPr lang="en-US" sz="2800" dirty="0" smtClean="0">
                <a:solidFill>
                  <a:schemeClr val="tx1"/>
                </a:solidFill>
              </a:rPr>
              <a:t>…11</a:t>
            </a:r>
            <a:r>
              <a:rPr lang="en-US" sz="2800" dirty="0" smtClean="0">
                <a:solidFill>
                  <a:srgbClr val="FF0000"/>
                </a:solidFill>
              </a:rPr>
              <a:t> Not </a:t>
            </a:r>
            <a:r>
              <a:rPr lang="en-US" sz="2800" dirty="0">
                <a:solidFill>
                  <a:srgbClr val="FF0000"/>
                </a:solidFill>
              </a:rPr>
              <a:t>that I speak </a:t>
            </a:r>
            <a:r>
              <a:rPr lang="en-US" sz="2800" dirty="0" smtClean="0">
                <a:solidFill>
                  <a:srgbClr val="FF0000"/>
                </a:solidFill>
              </a:rPr>
              <a:t>from </a:t>
            </a:r>
            <a:r>
              <a:rPr lang="en-US" sz="2800" dirty="0">
                <a:solidFill>
                  <a:srgbClr val="FF0000"/>
                </a:solidFill>
              </a:rPr>
              <a:t>want, for I have learned to be </a:t>
            </a:r>
            <a:r>
              <a:rPr lang="en-US" sz="2800" dirty="0" smtClean="0">
                <a:solidFill>
                  <a:srgbClr val="FF0000"/>
                </a:solidFill>
              </a:rPr>
              <a:t>content </a:t>
            </a:r>
            <a:r>
              <a:rPr lang="en-US" sz="2800" dirty="0">
                <a:solidFill>
                  <a:srgbClr val="FF0000"/>
                </a:solidFill>
              </a:rPr>
              <a:t>in whatever circumstances I am</a:t>
            </a:r>
            <a:r>
              <a:rPr lang="en-US" sz="2800" dirty="0"/>
              <a:t>. </a:t>
            </a:r>
            <a:r>
              <a:rPr lang="en-US" sz="2800" dirty="0" smtClean="0"/>
              <a:t>I </a:t>
            </a:r>
            <a:r>
              <a:rPr lang="en-US" sz="2800" dirty="0"/>
              <a:t>know how to get along with humble means, and I also know how to live in prosperity; in any and every circumstance </a:t>
            </a:r>
            <a:r>
              <a:rPr lang="en-US" sz="2800" dirty="0">
                <a:solidFill>
                  <a:srgbClr val="FF0000"/>
                </a:solidFill>
              </a:rPr>
              <a:t>I have learned the secret of being filled and going hungry, both of having abundance and suffering need. </a:t>
            </a:r>
            <a:r>
              <a:rPr lang="en-US" sz="2800" dirty="0" smtClean="0"/>
              <a:t>I </a:t>
            </a:r>
            <a:r>
              <a:rPr lang="en-US" sz="2800" dirty="0"/>
              <a:t>can do all things </a:t>
            </a:r>
            <a:r>
              <a:rPr lang="en-US" sz="2800" dirty="0" smtClean="0"/>
              <a:t>through </a:t>
            </a:r>
            <a:r>
              <a:rPr lang="en-US" sz="2800" dirty="0"/>
              <a:t>Him who strengthens me</a:t>
            </a:r>
            <a:r>
              <a:rPr lang="en-US" sz="2800" dirty="0" smtClean="0"/>
              <a:t>.” (Phil 4:11-13)</a:t>
            </a:r>
            <a:endParaRPr lang="en-US" sz="2800" dirty="0"/>
          </a:p>
        </p:txBody>
      </p:sp>
    </p:spTree>
    <p:extLst>
      <p:ext uri="{BB962C8B-B14F-4D97-AF65-F5344CB8AC3E}">
        <p14:creationId xmlns:p14="http://schemas.microsoft.com/office/powerpoint/2010/main" val="69420336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Vision: Growing Through Our Faith</a:t>
            </a:r>
            <a:endParaRPr lang="en-US" dirty="0"/>
          </a:p>
        </p:txBody>
      </p:sp>
      <p:sp>
        <p:nvSpPr>
          <p:cNvPr id="3" name="TextBox 2"/>
          <p:cNvSpPr txBox="1"/>
          <p:nvPr/>
        </p:nvSpPr>
        <p:spPr>
          <a:xfrm>
            <a:off x="-1" y="2154632"/>
            <a:ext cx="12818853"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a:t>d</a:t>
            </a:r>
            <a:r>
              <a:rPr lang="en-US" sz="3600" dirty="0" smtClean="0"/>
              <a:t>) God alone knows our true needs, and He can and will provide (Ps 139:23-24; 1 Peter 5:6-7)</a:t>
            </a:r>
            <a:endParaRPr lang="en-US" sz="3600" dirty="0" smtClean="0">
              <a:solidFill>
                <a:schemeClr val="accent1"/>
              </a:solidFill>
            </a:endParaRPr>
          </a:p>
          <a:p>
            <a:pPr algn="l"/>
            <a:endParaRPr lang="en-US" sz="1400" dirty="0"/>
          </a:p>
          <a:p>
            <a:r>
              <a:rPr lang="en-US" sz="3000" dirty="0"/>
              <a:t>Search me, O God, and know my </a:t>
            </a:r>
            <a:r>
              <a:rPr lang="en-US" sz="3000" dirty="0" smtClean="0"/>
              <a:t>heart; try </a:t>
            </a:r>
            <a:r>
              <a:rPr lang="en-US" sz="3000" dirty="0"/>
              <a:t>me and know my anxious </a:t>
            </a:r>
            <a:r>
              <a:rPr lang="en-US" sz="3000" dirty="0" smtClean="0"/>
              <a:t>thoughts; And </a:t>
            </a:r>
            <a:r>
              <a:rPr lang="en-US" sz="3000" dirty="0"/>
              <a:t>see if there be any </a:t>
            </a:r>
            <a:r>
              <a:rPr lang="en-US" sz="3000" dirty="0" smtClean="0"/>
              <a:t>hurtful </a:t>
            </a:r>
            <a:r>
              <a:rPr lang="en-US" sz="3000" dirty="0"/>
              <a:t>way in </a:t>
            </a:r>
            <a:r>
              <a:rPr lang="en-US" sz="3000" dirty="0" smtClean="0"/>
              <a:t>me, And </a:t>
            </a:r>
            <a:r>
              <a:rPr lang="en-US" sz="3000" dirty="0"/>
              <a:t>lead me in the everlasting </a:t>
            </a:r>
            <a:r>
              <a:rPr lang="en-US" sz="3000" dirty="0" smtClean="0"/>
              <a:t>way. (Ps 139:23-24)</a:t>
            </a:r>
          </a:p>
          <a:p>
            <a:endParaRPr lang="en-US" sz="1400" dirty="0" smtClean="0"/>
          </a:p>
          <a:p>
            <a:r>
              <a:rPr lang="en-US" sz="3000" dirty="0" smtClean="0"/>
              <a:t>Therefore </a:t>
            </a:r>
            <a:r>
              <a:rPr lang="en-US" sz="3000" dirty="0"/>
              <a:t>humble yourselves under the mighty hand of God, that He may exalt you at the proper time, </a:t>
            </a:r>
            <a:r>
              <a:rPr lang="en-US" sz="3000" dirty="0" smtClean="0"/>
              <a:t>casting </a:t>
            </a:r>
            <a:r>
              <a:rPr lang="en-US" sz="3000" dirty="0"/>
              <a:t>all your anxiety on Him, because He cares for you. </a:t>
            </a:r>
            <a:r>
              <a:rPr lang="en-US" sz="3000" dirty="0" smtClean="0"/>
              <a:t>(1 Peter 5:6-7)</a:t>
            </a:r>
            <a:endParaRPr lang="en-US" sz="3000" dirty="0"/>
          </a:p>
        </p:txBody>
      </p:sp>
    </p:spTree>
    <p:extLst>
      <p:ext uri="{BB962C8B-B14F-4D97-AF65-F5344CB8AC3E}">
        <p14:creationId xmlns:p14="http://schemas.microsoft.com/office/powerpoint/2010/main" val="382066623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 Vision: Growing Through Our Faith</a:t>
            </a:r>
            <a:endParaRPr lang="en-US" dirty="0"/>
          </a:p>
        </p:txBody>
      </p:sp>
      <p:sp>
        <p:nvSpPr>
          <p:cNvPr id="3" name="TextBox 2"/>
          <p:cNvSpPr txBox="1"/>
          <p:nvPr/>
        </p:nvSpPr>
        <p:spPr>
          <a:xfrm>
            <a:off x="-3" y="1721320"/>
            <a:ext cx="12818853" cy="8043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t>e) Proactive faith is able to say with full confidence:</a:t>
            </a:r>
          </a:p>
          <a:p>
            <a:pPr algn="l"/>
            <a:endParaRPr lang="en-US" sz="1400" dirty="0" smtClean="0"/>
          </a:p>
          <a:p>
            <a:pPr marL="571500" indent="-571500" algn="l">
              <a:buFont typeface="Wingdings" panose="05000000000000000000" pitchFamily="2" charset="2"/>
              <a:buChar char="Ø"/>
            </a:pPr>
            <a:r>
              <a:rPr lang="en-US" sz="3600" dirty="0" smtClean="0"/>
              <a:t>“I believe God always takes care of me even when I do not see how</a:t>
            </a:r>
            <a:r>
              <a:rPr lang="en-US" sz="3600" dirty="0" smtClean="0"/>
              <a:t>.” </a:t>
            </a:r>
          </a:p>
          <a:p>
            <a:pPr marL="285750" indent="-285750" algn="l">
              <a:buFont typeface="Wingdings" panose="05000000000000000000" pitchFamily="2" charset="2"/>
              <a:buChar char="Ø"/>
            </a:pPr>
            <a:endParaRPr lang="en-US" sz="1400" dirty="0" smtClean="0">
              <a:solidFill>
                <a:schemeClr val="tx1"/>
              </a:solidFill>
            </a:endParaRPr>
          </a:p>
          <a:p>
            <a:pPr marL="571500" indent="-571500" algn="l">
              <a:buFont typeface="Wingdings" panose="05000000000000000000" pitchFamily="2" charset="2"/>
              <a:buChar char="Ø"/>
            </a:pPr>
            <a:r>
              <a:rPr lang="en-US" sz="3600" dirty="0" smtClean="0">
                <a:solidFill>
                  <a:schemeClr val="tx1"/>
                </a:solidFill>
              </a:rPr>
              <a:t>“</a:t>
            </a:r>
            <a:r>
              <a:rPr lang="en-US" sz="3600" dirty="0" smtClean="0">
                <a:solidFill>
                  <a:schemeClr val="tx1"/>
                </a:solidFill>
              </a:rPr>
              <a:t>I believe God knows what is in my heart and always leads me in the best way.” </a:t>
            </a:r>
            <a:endParaRPr lang="en-US" sz="3600" dirty="0" smtClean="0"/>
          </a:p>
          <a:p>
            <a:pPr marL="285750" indent="-285750" algn="l">
              <a:buFont typeface="Wingdings" panose="05000000000000000000" pitchFamily="2" charset="2"/>
              <a:buChar char="Ø"/>
            </a:pPr>
            <a:endParaRPr lang="en-US" sz="1400" dirty="0" smtClean="0">
              <a:solidFill>
                <a:schemeClr val="tx1"/>
              </a:solidFill>
            </a:endParaRPr>
          </a:p>
          <a:p>
            <a:pPr marL="571500" indent="-571500" algn="l">
              <a:buFont typeface="Wingdings" panose="05000000000000000000" pitchFamily="2" charset="2"/>
              <a:buChar char="Ø"/>
            </a:pPr>
            <a:r>
              <a:rPr lang="en-US" sz="3600" dirty="0" smtClean="0">
                <a:solidFill>
                  <a:schemeClr val="tx1"/>
                </a:solidFill>
              </a:rPr>
              <a:t>“</a:t>
            </a:r>
            <a:r>
              <a:rPr lang="en-US" sz="3600" dirty="0" smtClean="0">
                <a:solidFill>
                  <a:schemeClr val="tx1"/>
                </a:solidFill>
              </a:rPr>
              <a:t>I believe God is with me now and that I can enjoy this </a:t>
            </a:r>
            <a:r>
              <a:rPr lang="en-US" sz="3600" smtClean="0">
                <a:solidFill>
                  <a:schemeClr val="tx1"/>
                </a:solidFill>
              </a:rPr>
              <a:t>moment</a:t>
            </a:r>
            <a:r>
              <a:rPr lang="en-US" sz="3600" smtClean="0">
                <a:solidFill>
                  <a:schemeClr val="tx1"/>
                </a:solidFill>
              </a:rPr>
              <a:t>.”</a:t>
            </a:r>
            <a:endParaRPr lang="en-US" sz="3600" dirty="0"/>
          </a:p>
          <a:p>
            <a:pPr algn="l"/>
            <a:endParaRPr lang="en-US" sz="1400" dirty="0" smtClean="0">
              <a:solidFill>
                <a:schemeClr val="tx1"/>
              </a:solidFill>
            </a:endParaRPr>
          </a:p>
          <a:p>
            <a:pPr algn="l"/>
            <a:r>
              <a:rPr lang="en-US" sz="3600" dirty="0" smtClean="0">
                <a:solidFill>
                  <a:schemeClr val="tx1"/>
                </a:solidFill>
              </a:rPr>
              <a:t>f) Find out what is in your heart- where do you need renewed faith in the Lord?</a:t>
            </a:r>
          </a:p>
          <a:p>
            <a:pPr algn="l"/>
            <a:endParaRPr lang="en-US" sz="1400" dirty="0">
              <a:solidFill>
                <a:schemeClr val="tx1"/>
              </a:solidFill>
            </a:endParaRPr>
          </a:p>
          <a:p>
            <a:pPr algn="l"/>
            <a:r>
              <a:rPr lang="en-US" sz="3600" dirty="0" smtClean="0">
                <a:solidFill>
                  <a:schemeClr val="tx1"/>
                </a:solidFill>
              </a:rPr>
              <a:t>g) Growth comes from faith in God in His perfect wisdom and timing will care for your needs no matter how easy or how impossible your circumstances might appear</a:t>
            </a:r>
          </a:p>
        </p:txBody>
      </p:sp>
    </p:spTree>
    <p:extLst>
      <p:ext uri="{BB962C8B-B14F-4D97-AF65-F5344CB8AC3E}">
        <p14:creationId xmlns:p14="http://schemas.microsoft.com/office/powerpoint/2010/main" val="195001480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sp>
        <p:nvSpPr>
          <p:cNvPr id="3" name="TextBox 2"/>
          <p:cNvSpPr txBox="1"/>
          <p:nvPr/>
        </p:nvSpPr>
        <p:spPr>
          <a:xfrm>
            <a:off x="-2" y="1954542"/>
            <a:ext cx="12818853" cy="68582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Wingdings" panose="05000000000000000000" pitchFamily="2" charset="2"/>
              <a:buChar char="v"/>
            </a:pPr>
            <a:r>
              <a:rPr lang="en-US" sz="3500" dirty="0" smtClean="0"/>
              <a:t>Believers grow through the young believer stage by consistently putting faith in God</a:t>
            </a:r>
          </a:p>
          <a:p>
            <a:pPr marL="285750" indent="-285750" algn="l">
              <a:buFont typeface="Wingdings" panose="05000000000000000000" pitchFamily="2" charset="2"/>
              <a:buChar char="v"/>
            </a:pPr>
            <a:endParaRPr lang="en-US" sz="1800" dirty="0" smtClean="0">
              <a:solidFill>
                <a:schemeClr val="tx1"/>
              </a:solidFill>
            </a:endParaRPr>
          </a:p>
          <a:p>
            <a:pPr marL="571500" indent="-571500" algn="l">
              <a:buFont typeface="Wingdings" panose="05000000000000000000" pitchFamily="2" charset="2"/>
              <a:buChar char="v"/>
            </a:pPr>
            <a:r>
              <a:rPr lang="en-US" sz="3500" dirty="0" smtClean="0">
                <a:solidFill>
                  <a:schemeClr val="tx1"/>
                </a:solidFill>
              </a:rPr>
              <a:t>Meditate on these verses that stress the Father’s gracious and loving will for your life</a:t>
            </a:r>
          </a:p>
          <a:p>
            <a:pPr marL="285750" indent="-285750" algn="l">
              <a:buFont typeface="Wingdings" panose="05000000000000000000" pitchFamily="2" charset="2"/>
              <a:buChar char="v"/>
            </a:pPr>
            <a:endParaRPr lang="en-US" sz="1800" dirty="0">
              <a:solidFill>
                <a:schemeClr val="tx1"/>
              </a:solidFill>
            </a:endParaRPr>
          </a:p>
          <a:p>
            <a:pPr marL="571500" indent="-571500" algn="l">
              <a:buFont typeface="Wingdings" panose="05000000000000000000" pitchFamily="2" charset="2"/>
              <a:buChar char="v"/>
            </a:pPr>
            <a:r>
              <a:rPr lang="en-US" sz="3500" dirty="0" smtClean="0">
                <a:solidFill>
                  <a:schemeClr val="tx1"/>
                </a:solidFill>
              </a:rPr>
              <a:t>Before God, ask Him to search your heart and to bring renewed faith into your life so that you can grow toward fatherhood</a:t>
            </a:r>
          </a:p>
          <a:p>
            <a:pPr marL="285750" indent="-285750" algn="l">
              <a:buFont typeface="Wingdings" panose="05000000000000000000" pitchFamily="2" charset="2"/>
              <a:buChar char="v"/>
            </a:pPr>
            <a:endParaRPr lang="en-US" sz="1800" dirty="0">
              <a:solidFill>
                <a:schemeClr val="tx1"/>
              </a:solidFill>
            </a:endParaRPr>
          </a:p>
          <a:p>
            <a:pPr marL="571500" indent="-571500" algn="l">
              <a:buFont typeface="Wingdings" panose="05000000000000000000" pitchFamily="2" charset="2"/>
              <a:buChar char="v"/>
            </a:pPr>
            <a:r>
              <a:rPr lang="en-US" sz="3500" dirty="0" smtClean="0">
                <a:solidFill>
                  <a:schemeClr val="tx1"/>
                </a:solidFill>
              </a:rPr>
              <a:t>Strive forward and enjoy walking with the Lord: no matter what your present circumstances, temptations and trials await</a:t>
            </a:r>
          </a:p>
          <a:p>
            <a:pPr marL="571500" indent="-571500" algn="l">
              <a:buFont typeface="Wingdings" panose="05000000000000000000" pitchFamily="2" charset="2"/>
              <a:buChar char="v"/>
            </a:pPr>
            <a:endParaRPr lang="en-US" sz="1800" dirty="0" smtClean="0">
              <a:solidFill>
                <a:schemeClr val="tx1"/>
              </a:solidFill>
            </a:endParaRPr>
          </a:p>
          <a:p>
            <a:pPr marL="571500" indent="-571500" algn="l">
              <a:buFont typeface="Wingdings" panose="05000000000000000000" pitchFamily="2" charset="2"/>
              <a:buChar char="v"/>
            </a:pPr>
            <a:r>
              <a:rPr lang="en-US" sz="3500" dirty="0" smtClean="0">
                <a:solidFill>
                  <a:srgbClr val="FF0000"/>
                </a:solidFill>
              </a:rPr>
              <a:t>BUT </a:t>
            </a:r>
            <a:r>
              <a:rPr lang="en-US" sz="3500" dirty="0" smtClean="0">
                <a:solidFill>
                  <a:srgbClr val="FF0000"/>
                </a:solidFill>
              </a:rPr>
              <a:t>face them joyfully, cloaked by the perfect grace of God!</a:t>
            </a:r>
          </a:p>
        </p:txBody>
      </p:sp>
    </p:spTree>
    <p:extLst>
      <p:ext uri="{BB962C8B-B14F-4D97-AF65-F5344CB8AC3E}">
        <p14:creationId xmlns:p14="http://schemas.microsoft.com/office/powerpoint/2010/main" val="10562810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Discussion Questions</a:t>
            </a:r>
            <a:endParaRPr lang="en-US" u="sng" dirty="0"/>
          </a:p>
        </p:txBody>
      </p:sp>
      <p:sp>
        <p:nvSpPr>
          <p:cNvPr id="3" name="TextBox 2"/>
          <p:cNvSpPr txBox="1"/>
          <p:nvPr/>
        </p:nvSpPr>
        <p:spPr>
          <a:xfrm>
            <a:off x="-3" y="2308574"/>
            <a:ext cx="12818853" cy="3872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algn="l">
              <a:buAutoNum type="arabicPeriod"/>
            </a:pPr>
            <a:r>
              <a:rPr lang="en-US" sz="3500" dirty="0" smtClean="0"/>
              <a:t>What is one tempting situation that you often come across? Are there any lies that challenge your faith in those situations?</a:t>
            </a:r>
          </a:p>
          <a:p>
            <a:pPr marL="514350" indent="-514350" algn="l">
              <a:buAutoNum type="arabicPeriod"/>
            </a:pPr>
            <a:endParaRPr lang="en-US" sz="3500" dirty="0">
              <a:solidFill>
                <a:srgbClr val="FF0000"/>
              </a:solidFill>
            </a:endParaRPr>
          </a:p>
          <a:p>
            <a:pPr marL="514350" indent="-514350" algn="l">
              <a:buAutoNum type="arabicPeriod"/>
            </a:pPr>
            <a:r>
              <a:rPr lang="en-US" sz="3500" dirty="0" smtClean="0">
                <a:solidFill>
                  <a:schemeClr val="tx1"/>
                </a:solidFill>
              </a:rPr>
              <a:t>Share an example in your life when you exhibited either a dead faith or a proactive faith. How did it affect your spiritual growth?</a:t>
            </a:r>
          </a:p>
        </p:txBody>
      </p:sp>
    </p:spTree>
    <p:extLst>
      <p:ext uri="{BB962C8B-B14F-4D97-AF65-F5344CB8AC3E}">
        <p14:creationId xmlns:p14="http://schemas.microsoft.com/office/powerpoint/2010/main" val="18268747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0"/>
            <a:ext cx="11912601" cy="7737662"/>
          </a:xfrm>
        </p:spPr>
        <p:txBody>
          <a:bodyPr/>
          <a:lstStyle/>
          <a:p>
            <a:r>
              <a:rPr lang="en-US" dirty="0" smtClean="0"/>
              <a:t>1 John 2:12-14</a:t>
            </a:r>
            <a:br>
              <a:rPr lang="en-US" dirty="0" smtClean="0"/>
            </a:br>
            <a:r>
              <a:rPr lang="en-US" sz="2000" dirty="0"/>
              <a:t/>
            </a:r>
            <a:br>
              <a:rPr lang="en-US" sz="2000" dirty="0"/>
            </a:br>
            <a:r>
              <a:rPr lang="en-US" sz="3600" dirty="0"/>
              <a:t>12 I am writing to you, dear children, because your sins have been forgiven on account of his name</a:t>
            </a:r>
            <a:r>
              <a:rPr lang="en-US" sz="3600" dirty="0" smtClean="0"/>
              <a:t>.</a:t>
            </a:r>
            <a:br>
              <a:rPr lang="en-US" sz="3600" dirty="0" smtClean="0"/>
            </a:br>
            <a:r>
              <a:rPr lang="en-US" sz="1400" dirty="0"/>
              <a:t/>
            </a:r>
            <a:br>
              <a:rPr lang="en-US" sz="1400" dirty="0"/>
            </a:br>
            <a:r>
              <a:rPr lang="en-US" sz="3600" dirty="0"/>
              <a:t>13 I am writing to you, fathers, because you know him who is from the </a:t>
            </a:r>
            <a:r>
              <a:rPr lang="en-US" sz="3600" dirty="0" smtClean="0"/>
              <a:t>beginning. I </a:t>
            </a:r>
            <a:r>
              <a:rPr lang="en-US" sz="3600" dirty="0"/>
              <a:t>am writing to you, </a:t>
            </a:r>
            <a:r>
              <a:rPr lang="en-US" sz="3600" dirty="0">
                <a:solidFill>
                  <a:srgbClr val="FF0000"/>
                </a:solidFill>
              </a:rPr>
              <a:t>young men, because you have overcome the evil one</a:t>
            </a:r>
            <a:r>
              <a:rPr lang="en-US" sz="3600" dirty="0" smtClean="0"/>
              <a:t>.</a:t>
            </a:r>
            <a:br>
              <a:rPr lang="en-US" sz="3600" dirty="0" smtClean="0"/>
            </a:br>
            <a:r>
              <a:rPr lang="en-US" sz="1400" dirty="0"/>
              <a:t/>
            </a:r>
            <a:br>
              <a:rPr lang="en-US" sz="1400" dirty="0"/>
            </a:br>
            <a:r>
              <a:rPr lang="en-US" sz="3600" dirty="0"/>
              <a:t>14 I write to you, dear children, because you know the </a:t>
            </a:r>
            <a:r>
              <a:rPr lang="en-US" sz="3600" dirty="0" smtClean="0"/>
              <a:t>Father. I </a:t>
            </a:r>
            <a:r>
              <a:rPr lang="en-US" sz="3600" dirty="0"/>
              <a:t>write to you, fathers, because you know him who is from the </a:t>
            </a:r>
            <a:r>
              <a:rPr lang="en-US" sz="3600" dirty="0" smtClean="0"/>
              <a:t>beginning. I </a:t>
            </a:r>
            <a:r>
              <a:rPr lang="en-US" sz="3600" dirty="0"/>
              <a:t>write to you, </a:t>
            </a:r>
            <a:r>
              <a:rPr lang="en-US" sz="3600" dirty="0">
                <a:solidFill>
                  <a:srgbClr val="FF0000"/>
                </a:solidFill>
              </a:rPr>
              <a:t>young men, because you are strong, and the word of God lives in you, and you have overcome the evil one</a:t>
            </a:r>
            <a:r>
              <a:rPr lang="en-US" sz="3600" dirty="0"/>
              <a: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724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Review from Last Time</a:t>
            </a:r>
            <a:endParaRPr lang="en-US" dirty="0"/>
          </a:p>
        </p:txBody>
      </p:sp>
      <p:sp>
        <p:nvSpPr>
          <p:cNvPr id="3" name="TextBox 2"/>
          <p:cNvSpPr txBox="1"/>
          <p:nvPr/>
        </p:nvSpPr>
        <p:spPr>
          <a:xfrm>
            <a:off x="0" y="2354235"/>
            <a:ext cx="12818853" cy="4811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t>Teach young believers </a:t>
            </a:r>
            <a:r>
              <a:rPr lang="en-US" dirty="0" smtClean="0"/>
              <a:t>to:</a:t>
            </a:r>
          </a:p>
          <a:p>
            <a:pPr algn="l"/>
            <a:endParaRPr lang="en-US" sz="1800" dirty="0"/>
          </a:p>
          <a:p>
            <a:pPr algn="l"/>
            <a:r>
              <a:rPr lang="en-US" dirty="0" smtClean="0"/>
              <a:t>- Have faith and confidence in God (you are strong)</a:t>
            </a:r>
          </a:p>
          <a:p>
            <a:pPr algn="l"/>
            <a:endParaRPr lang="en-US" sz="1800" dirty="0" smtClean="0"/>
          </a:p>
          <a:p>
            <a:pPr algn="l"/>
            <a:r>
              <a:rPr lang="en-US" dirty="0" smtClean="0"/>
              <a:t>- Meditate on God’s Word (the word of God lives in you)</a:t>
            </a:r>
          </a:p>
          <a:p>
            <a:pPr algn="l"/>
            <a:r>
              <a:rPr kumimoji="0" lang="en-US" sz="1800" b="0" i="0" u="none" strike="noStrike" cap="none" spc="0" normalizeH="0" baseline="0" dirty="0" smtClean="0">
                <a:ln>
                  <a:noFill/>
                </a:ln>
                <a:solidFill>
                  <a:srgbClr val="000000"/>
                </a:solidFill>
                <a:effectLst/>
                <a:uFillTx/>
                <a:sym typeface="Gill Sans"/>
              </a:rPr>
              <a:t/>
            </a:r>
            <a:br>
              <a:rPr kumimoji="0" lang="en-US" sz="1800" b="0" i="0" u="none" strike="noStrike" cap="none" spc="0" normalizeH="0" baseline="0" dirty="0" smtClean="0">
                <a:ln>
                  <a:noFill/>
                </a:ln>
                <a:solidFill>
                  <a:srgbClr val="000000"/>
                </a:solidFill>
                <a:effectLst/>
                <a:uFillTx/>
                <a:sym typeface="Gill Sans"/>
              </a:rPr>
            </a:br>
            <a:r>
              <a:rPr kumimoji="0" lang="en-US" b="0" i="0" u="none" strike="noStrike" cap="none" spc="0" normalizeH="0" baseline="0" dirty="0" smtClean="0">
                <a:ln>
                  <a:noFill/>
                </a:ln>
                <a:solidFill>
                  <a:srgbClr val="000000"/>
                </a:solidFill>
                <a:effectLst/>
                <a:uFillTx/>
                <a:sym typeface="Gill Sans"/>
              </a:rPr>
              <a:t>- Overcome temptation (you have overcome</a:t>
            </a:r>
            <a:r>
              <a:rPr kumimoji="0" lang="en-US" b="0" i="0" u="none" strike="noStrike" cap="none" spc="0" normalizeH="0" dirty="0" smtClean="0">
                <a:ln>
                  <a:noFill/>
                </a:ln>
                <a:solidFill>
                  <a:srgbClr val="000000"/>
                </a:solidFill>
                <a:effectLst/>
                <a:uFillTx/>
                <a:sym typeface="Gill Sans"/>
              </a:rPr>
              <a:t> the evil one)</a:t>
            </a:r>
            <a:endParaRPr kumimoji="0" lang="en-US" sz="1800" b="0" i="0" u="none" strike="noStrike" cap="none" spc="0" normalizeH="0" baseline="0" dirty="0">
              <a:ln>
                <a:noFill/>
              </a:ln>
              <a:solidFill>
                <a:srgbClr val="000000"/>
              </a:solidFill>
              <a:effectLst/>
              <a:uFillTx/>
              <a:sym typeface="Gill Sans"/>
            </a:endParaRPr>
          </a:p>
        </p:txBody>
      </p:sp>
    </p:spTree>
    <p:extLst>
      <p:ext uri="{BB962C8B-B14F-4D97-AF65-F5344CB8AC3E}">
        <p14:creationId xmlns:p14="http://schemas.microsoft.com/office/powerpoint/2010/main" val="247582805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Description of Temptation</a:t>
            </a:r>
            <a:endParaRPr lang="en-US" dirty="0"/>
          </a:p>
        </p:txBody>
      </p:sp>
      <p:sp>
        <p:nvSpPr>
          <p:cNvPr id="3" name="TextBox 2"/>
          <p:cNvSpPr txBox="1"/>
          <p:nvPr/>
        </p:nvSpPr>
        <p:spPr>
          <a:xfrm>
            <a:off x="17252" y="2015125"/>
            <a:ext cx="12818853"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2" spcCol="38100" rtlCol="0" anchor="ctr">
            <a:spAutoFit/>
          </a:bodyPr>
          <a:lstStyle/>
          <a:p>
            <a:pPr algn="l"/>
            <a:r>
              <a:rPr lang="en-US" sz="3600" u="sng" dirty="0" smtClean="0"/>
              <a:t>Sources of Temptation</a:t>
            </a:r>
          </a:p>
          <a:p>
            <a:pPr algn="l"/>
            <a:r>
              <a:rPr lang="en-US" sz="3600" dirty="0" smtClean="0"/>
              <a:t>Desire </a:t>
            </a:r>
            <a:r>
              <a:rPr lang="en-US" sz="3600" dirty="0" smtClean="0"/>
              <a:t>for Admiration………….</a:t>
            </a:r>
          </a:p>
          <a:p>
            <a:pPr algn="l"/>
            <a:r>
              <a:rPr lang="en-US" sz="3600" dirty="0" smtClean="0"/>
              <a:t>TV, Internet……………………..</a:t>
            </a:r>
          </a:p>
          <a:p>
            <a:pPr algn="l"/>
            <a:r>
              <a:rPr lang="en-US" sz="3600" dirty="0" smtClean="0"/>
              <a:t>Aspirations……………………...</a:t>
            </a:r>
          </a:p>
          <a:p>
            <a:pPr algn="l"/>
            <a:r>
              <a:rPr lang="en-US" sz="3600" dirty="0" smtClean="0"/>
              <a:t>Disparagement…………………</a:t>
            </a:r>
          </a:p>
          <a:p>
            <a:pPr algn="l"/>
            <a:r>
              <a:rPr lang="en-US" sz="3600" dirty="0" smtClean="0"/>
              <a:t>Secrecy…………………………</a:t>
            </a:r>
          </a:p>
          <a:p>
            <a:pPr algn="l"/>
            <a:r>
              <a:rPr lang="en-US" sz="3600" dirty="0" smtClean="0"/>
              <a:t>Food, Sales…………………….</a:t>
            </a:r>
          </a:p>
          <a:p>
            <a:pPr algn="l"/>
            <a:r>
              <a:rPr lang="en-US" sz="3600" dirty="0" smtClean="0"/>
              <a:t>Boredom………………………..</a:t>
            </a:r>
          </a:p>
          <a:p>
            <a:pPr algn="l"/>
            <a:r>
              <a:rPr lang="en-US" sz="3600" dirty="0" smtClean="0"/>
              <a:t>Stress……………………………</a:t>
            </a:r>
          </a:p>
          <a:p>
            <a:pPr algn="l"/>
            <a:r>
              <a:rPr lang="en-US" sz="3600" dirty="0" smtClean="0"/>
              <a:t>Success…………………………</a:t>
            </a:r>
          </a:p>
          <a:p>
            <a:pPr algn="l"/>
            <a:r>
              <a:rPr lang="en-US" sz="3600" dirty="0" smtClean="0"/>
              <a:t>Sadness, Loss………………….</a:t>
            </a:r>
          </a:p>
          <a:p>
            <a:pPr algn="l"/>
            <a:r>
              <a:rPr lang="en-US" sz="3600" dirty="0" smtClean="0"/>
              <a:t>Busyness……………………….</a:t>
            </a:r>
          </a:p>
          <a:p>
            <a:pPr algn="l"/>
            <a:r>
              <a:rPr lang="en-US" sz="3600" dirty="0" smtClean="0"/>
              <a:t>Loneliness................................</a:t>
            </a:r>
          </a:p>
          <a:p>
            <a:pPr algn="l"/>
            <a:r>
              <a:rPr lang="en-US" sz="3600" u="sng" dirty="0" smtClean="0"/>
              <a:t>Sin</a:t>
            </a:r>
            <a:endParaRPr lang="en-US" sz="3600" u="sng" dirty="0" smtClean="0"/>
          </a:p>
          <a:p>
            <a:pPr algn="l"/>
            <a:r>
              <a:rPr lang="en-US" sz="3600" dirty="0" smtClean="0"/>
              <a:t>Pride</a:t>
            </a:r>
            <a:endParaRPr lang="en-US" sz="3600" dirty="0"/>
          </a:p>
          <a:p>
            <a:pPr algn="l"/>
            <a:r>
              <a:rPr lang="en-US" sz="3600" dirty="0" smtClean="0"/>
              <a:t>Sloth</a:t>
            </a:r>
            <a:endParaRPr lang="en-US" sz="3600" dirty="0" smtClean="0"/>
          </a:p>
          <a:p>
            <a:pPr algn="l"/>
            <a:r>
              <a:rPr lang="en-US" sz="3600" dirty="0" smtClean="0"/>
              <a:t>Idolatry, Envy</a:t>
            </a:r>
            <a:endParaRPr lang="en-US" sz="3600" dirty="0"/>
          </a:p>
          <a:p>
            <a:pPr algn="l"/>
            <a:r>
              <a:rPr lang="en-US" sz="3600" dirty="0" smtClean="0"/>
              <a:t>Lack of Love</a:t>
            </a:r>
          </a:p>
          <a:p>
            <a:pPr algn="l"/>
            <a:r>
              <a:rPr lang="en-US" sz="3600" dirty="0" smtClean="0"/>
              <a:t>Lust</a:t>
            </a:r>
            <a:endParaRPr lang="en-US" sz="3600" dirty="0"/>
          </a:p>
          <a:p>
            <a:pPr algn="l"/>
            <a:r>
              <a:rPr lang="en-US" sz="3600" dirty="0" smtClean="0"/>
              <a:t>Gluttony</a:t>
            </a:r>
          </a:p>
          <a:p>
            <a:pPr algn="l"/>
            <a:r>
              <a:rPr lang="en-US" sz="3600" dirty="0" smtClean="0"/>
              <a:t>Lust, Sloth</a:t>
            </a:r>
            <a:endParaRPr lang="en-US" sz="3600" dirty="0" smtClean="0"/>
          </a:p>
          <a:p>
            <a:pPr algn="l"/>
            <a:r>
              <a:rPr lang="en-US" sz="3600" dirty="0" smtClean="0"/>
              <a:t>Anxiety, Anger</a:t>
            </a:r>
            <a:endParaRPr lang="en-US" sz="3600" dirty="0"/>
          </a:p>
          <a:p>
            <a:pPr algn="l"/>
            <a:r>
              <a:rPr lang="en-US" sz="3600" dirty="0" smtClean="0"/>
              <a:t>Pride</a:t>
            </a:r>
            <a:endParaRPr lang="en-US" sz="3600" dirty="0" smtClean="0"/>
          </a:p>
          <a:p>
            <a:pPr algn="l"/>
            <a:r>
              <a:rPr lang="en-US" sz="3600" dirty="0" smtClean="0"/>
              <a:t>Bitterness</a:t>
            </a:r>
            <a:endParaRPr lang="en-US" sz="3600" dirty="0"/>
          </a:p>
          <a:p>
            <a:pPr algn="l"/>
            <a:r>
              <a:rPr lang="en-US" sz="3600" dirty="0" smtClean="0"/>
              <a:t>Idolatry</a:t>
            </a:r>
            <a:endParaRPr lang="en-US" sz="3600" dirty="0" smtClean="0"/>
          </a:p>
          <a:p>
            <a:pPr algn="l"/>
            <a:r>
              <a:rPr lang="en-US" sz="3600" dirty="0" smtClean="0"/>
              <a:t>Anxiety</a:t>
            </a:r>
            <a:endParaRPr lang="en-US" sz="3600" dirty="0"/>
          </a:p>
        </p:txBody>
      </p:sp>
    </p:spTree>
    <p:extLst>
      <p:ext uri="{BB962C8B-B14F-4D97-AF65-F5344CB8AC3E}">
        <p14:creationId xmlns:p14="http://schemas.microsoft.com/office/powerpoint/2010/main" val="295606084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Description of Temptation</a:t>
            </a:r>
            <a:endParaRPr lang="en-US" dirty="0"/>
          </a:p>
        </p:txBody>
      </p:sp>
      <p:sp>
        <p:nvSpPr>
          <p:cNvPr id="3" name="TextBox 2"/>
          <p:cNvSpPr txBox="1"/>
          <p:nvPr/>
        </p:nvSpPr>
        <p:spPr>
          <a:xfrm>
            <a:off x="-1" y="2072580"/>
            <a:ext cx="12818853" cy="8166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indent="0" algn="l"/>
            <a:r>
              <a:rPr lang="en-US" dirty="0" smtClean="0"/>
              <a:t>a) These everyday situations can lead us to sin</a:t>
            </a:r>
          </a:p>
          <a:p>
            <a:pPr lvl="8" indent="0" algn="l"/>
            <a:endParaRPr lang="en-US" sz="1800" dirty="0" smtClean="0"/>
          </a:p>
          <a:p>
            <a:pPr lvl="8" indent="0" algn="l"/>
            <a:r>
              <a:rPr lang="en-US" dirty="0" smtClean="0"/>
              <a:t>b) </a:t>
            </a:r>
            <a:r>
              <a:rPr lang="en-US" dirty="0" smtClean="0">
                <a:solidFill>
                  <a:schemeClr val="accent1"/>
                </a:solidFill>
              </a:rPr>
              <a:t>Satan</a:t>
            </a:r>
            <a:r>
              <a:rPr lang="en-US" dirty="0" smtClean="0"/>
              <a:t> tempts</a:t>
            </a:r>
          </a:p>
          <a:p>
            <a:pPr lvl="8" indent="0" algn="l"/>
            <a:endParaRPr lang="en-US" sz="1800" dirty="0" smtClean="0"/>
          </a:p>
          <a:p>
            <a:pPr lvl="8" indent="0"/>
            <a:r>
              <a:rPr lang="en-US" sz="3200" dirty="0"/>
              <a:t>	</a:t>
            </a:r>
            <a:r>
              <a:rPr lang="en-US" sz="3200" dirty="0" smtClean="0"/>
              <a:t>“In </a:t>
            </a:r>
            <a:r>
              <a:rPr lang="en-US" sz="3200" dirty="0"/>
              <a:t>their case the god of this world has blinded the minds of the unbelievers, to keep them from seeing the light of the gospel of the glory of Christ, who is the image of </a:t>
            </a:r>
            <a:r>
              <a:rPr lang="en-US" sz="3200" dirty="0" smtClean="0"/>
              <a:t>God” (2 </a:t>
            </a:r>
            <a:r>
              <a:rPr lang="en-US" sz="3200" dirty="0" err="1" smtClean="0"/>
              <a:t>Cor</a:t>
            </a:r>
            <a:r>
              <a:rPr lang="en-US" sz="3200" dirty="0" smtClean="0"/>
              <a:t> 4:4)</a:t>
            </a:r>
          </a:p>
          <a:p>
            <a:pPr lvl="8" indent="0"/>
            <a:endParaRPr lang="en-US" sz="1800" dirty="0"/>
          </a:p>
          <a:p>
            <a:pPr lvl="8" indent="0" algn="l"/>
            <a:r>
              <a:rPr lang="en-US" dirty="0" smtClean="0"/>
              <a:t>c) We are tempted by </a:t>
            </a:r>
            <a:r>
              <a:rPr lang="en-US" dirty="0" smtClean="0">
                <a:solidFill>
                  <a:schemeClr val="accent1"/>
                </a:solidFill>
              </a:rPr>
              <a:t>ourselves</a:t>
            </a:r>
          </a:p>
          <a:p>
            <a:pPr lvl="8" indent="0" algn="l"/>
            <a:endParaRPr lang="en-US" sz="1800" dirty="0" smtClean="0"/>
          </a:p>
          <a:p>
            <a:pPr lvl="8" indent="0"/>
            <a:r>
              <a:rPr lang="en-US" sz="3200" dirty="0" smtClean="0"/>
              <a:t>“I </a:t>
            </a:r>
            <a:r>
              <a:rPr lang="en-US" sz="3200" dirty="0"/>
              <a:t>find then the principle that evil is present in me, the one who wants to do good</a:t>
            </a:r>
            <a:r>
              <a:rPr lang="en-US" sz="3200" dirty="0" smtClean="0"/>
              <a:t>.” (</a:t>
            </a:r>
            <a:r>
              <a:rPr lang="en-US" sz="3200" dirty="0"/>
              <a:t>Romans 7:21)</a:t>
            </a:r>
          </a:p>
          <a:p>
            <a:pPr lvl="8" indent="0" algn="l"/>
            <a:endParaRPr lang="en-US" sz="1800" dirty="0"/>
          </a:p>
          <a:p>
            <a:pPr lvl="8" indent="0"/>
            <a:r>
              <a:rPr lang="en-US" sz="3200" dirty="0" smtClean="0"/>
              <a:t>“But </a:t>
            </a:r>
            <a:r>
              <a:rPr lang="en-US" sz="3200" dirty="0"/>
              <a:t>each one is tempted when he is carried away and enticed by his own lust</a:t>
            </a:r>
            <a:r>
              <a:rPr lang="en-US" sz="3200" dirty="0" smtClean="0"/>
              <a:t>.” (James 1:14)</a:t>
            </a:r>
          </a:p>
          <a:p>
            <a:pPr marL="571500" lvl="4" indent="-571500" algn="l">
              <a:buFont typeface="Arial" panose="020B0604020202020204" pitchFamily="34" charset="0"/>
              <a:buChar char="•"/>
            </a:pPr>
            <a:endParaRPr lang="en-US" dirty="0" smtClean="0"/>
          </a:p>
          <a:p>
            <a:pPr marL="571500" lvl="1" indent="-57150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322667740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Description of Temptation</a:t>
            </a:r>
            <a:endParaRPr lang="en-US" dirty="0"/>
          </a:p>
        </p:txBody>
      </p:sp>
      <p:sp>
        <p:nvSpPr>
          <p:cNvPr id="3" name="TextBox 2"/>
          <p:cNvSpPr txBox="1"/>
          <p:nvPr/>
        </p:nvSpPr>
        <p:spPr>
          <a:xfrm>
            <a:off x="-1" y="1980246"/>
            <a:ext cx="12818853" cy="83510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indent="0" algn="l"/>
            <a:r>
              <a:rPr lang="en-US" dirty="0" smtClean="0"/>
              <a:t>d) Temptation is inevitable, </a:t>
            </a:r>
            <a:r>
              <a:rPr lang="en-US" dirty="0" smtClean="0"/>
              <a:t>BUT sin </a:t>
            </a:r>
            <a:r>
              <a:rPr lang="en-US" dirty="0" smtClean="0"/>
              <a:t>is not!</a:t>
            </a:r>
          </a:p>
          <a:p>
            <a:pPr lvl="8" indent="0" algn="l"/>
            <a:endParaRPr lang="en-US" sz="1800" dirty="0" smtClean="0"/>
          </a:p>
          <a:p>
            <a:pPr lvl="8" indent="0" algn="l"/>
            <a:r>
              <a:rPr lang="en-US" sz="3600" dirty="0" smtClean="0"/>
              <a:t>- God is greater than Satan and </a:t>
            </a:r>
            <a:r>
              <a:rPr lang="en-US" sz="3600" dirty="0" smtClean="0">
                <a:solidFill>
                  <a:schemeClr val="accent1"/>
                </a:solidFill>
              </a:rPr>
              <a:t>faith</a:t>
            </a:r>
            <a:r>
              <a:rPr lang="en-US" sz="3600" dirty="0" smtClean="0"/>
              <a:t> overcomes the world</a:t>
            </a:r>
          </a:p>
          <a:p>
            <a:pPr marL="571500" lvl="8" indent="-571500" algn="l">
              <a:buFontTx/>
              <a:buChar char="-"/>
            </a:pPr>
            <a:endParaRPr lang="en-US" sz="1400" dirty="0" smtClean="0"/>
          </a:p>
          <a:p>
            <a:r>
              <a:rPr lang="en-US" sz="3000" dirty="0"/>
              <a:t>	</a:t>
            </a:r>
            <a:r>
              <a:rPr lang="en-US" sz="2800" dirty="0" smtClean="0"/>
              <a:t>“For </a:t>
            </a:r>
            <a:r>
              <a:rPr lang="en-US" sz="2800" dirty="0"/>
              <a:t>whatever is </a:t>
            </a:r>
            <a:r>
              <a:rPr lang="en-US" sz="2800" dirty="0" smtClean="0"/>
              <a:t>born </a:t>
            </a:r>
            <a:r>
              <a:rPr lang="en-US" sz="2800" dirty="0"/>
              <a:t>of God overcomes the world; </a:t>
            </a:r>
            <a:r>
              <a:rPr lang="en-US" sz="2800" dirty="0">
                <a:solidFill>
                  <a:srgbClr val="FF0000"/>
                </a:solidFill>
              </a:rPr>
              <a:t>and this is the victory that has overcome the world—our </a:t>
            </a:r>
            <a:r>
              <a:rPr lang="en-US" sz="2800" dirty="0" smtClean="0">
                <a:solidFill>
                  <a:srgbClr val="FF0000"/>
                </a:solidFill>
              </a:rPr>
              <a:t>faith</a:t>
            </a:r>
            <a:r>
              <a:rPr lang="en-US" sz="2800" dirty="0" smtClean="0"/>
              <a:t>. Who </a:t>
            </a:r>
            <a:r>
              <a:rPr lang="en-US" sz="2800" dirty="0"/>
              <a:t>is the one who overcomes the world, but he who believes that Jesus is the Son of God</a:t>
            </a:r>
            <a:r>
              <a:rPr lang="en-US" sz="2800" dirty="0" smtClean="0"/>
              <a:t>?” (1 John 5:4-5)</a:t>
            </a:r>
          </a:p>
          <a:p>
            <a:pPr lvl="8" indent="0"/>
            <a:endParaRPr lang="en-US" sz="1400" dirty="0"/>
          </a:p>
          <a:p>
            <a:pPr lvl="8" indent="0" algn="l"/>
            <a:r>
              <a:rPr lang="en-US" sz="3600" dirty="0" smtClean="0"/>
              <a:t>- God’s will is that </a:t>
            </a:r>
            <a:r>
              <a:rPr lang="en-US" sz="3600" dirty="0" smtClean="0">
                <a:solidFill>
                  <a:schemeClr val="accent1"/>
                </a:solidFill>
              </a:rPr>
              <a:t>we overcome</a:t>
            </a:r>
            <a:r>
              <a:rPr lang="en-US" sz="3600" dirty="0" smtClean="0"/>
              <a:t>, and He helps us</a:t>
            </a:r>
          </a:p>
          <a:p>
            <a:pPr marL="571500" lvl="8" indent="-571500" algn="l">
              <a:buFontTx/>
              <a:buChar char="-"/>
            </a:pPr>
            <a:endParaRPr lang="en-US" sz="1400" dirty="0" smtClean="0"/>
          </a:p>
          <a:p>
            <a:pPr lvl="8" indent="0"/>
            <a:r>
              <a:rPr lang="en-US" sz="2800" dirty="0"/>
              <a:t>“No temptation has overtaken you but such as is common to man; and God is faithful, who will not allow you to be tempted beyond what you are able, but with the temptation will provide the way of escape also, so that you will be able to endure it</a:t>
            </a:r>
            <a:r>
              <a:rPr lang="en-US" sz="2800" dirty="0" smtClean="0"/>
              <a:t>.” (1 </a:t>
            </a:r>
            <a:r>
              <a:rPr lang="en-US" sz="2800" dirty="0" err="1" smtClean="0"/>
              <a:t>Cor</a:t>
            </a:r>
            <a:r>
              <a:rPr lang="en-US" sz="2800" dirty="0" smtClean="0"/>
              <a:t> 10:13)</a:t>
            </a:r>
            <a:endParaRPr lang="en-US" sz="2800" dirty="0"/>
          </a:p>
          <a:p>
            <a:pPr lvl="8" indent="0" algn="l"/>
            <a:endParaRPr lang="en-US" sz="1400" dirty="0" smtClean="0"/>
          </a:p>
          <a:p>
            <a:pPr lvl="8" indent="0" algn="l"/>
            <a:r>
              <a:rPr lang="en-US" sz="3600" dirty="0" smtClean="0"/>
              <a:t>e) God wants us to realize Satan’s </a:t>
            </a:r>
            <a:r>
              <a:rPr lang="en-US" sz="3600" dirty="0" smtClean="0">
                <a:solidFill>
                  <a:schemeClr val="accent1"/>
                </a:solidFill>
              </a:rPr>
              <a:t>lies</a:t>
            </a:r>
            <a:r>
              <a:rPr lang="en-US" sz="3600" dirty="0" smtClean="0"/>
              <a:t>: there is truly a much more full and pleasant life that He has both made possible and wants us to enjoy</a:t>
            </a:r>
          </a:p>
          <a:p>
            <a:pPr marL="571500" lvl="1" indent="-57150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115116052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 Choice: Dead Faith and Proactive Faith</a:t>
            </a:r>
            <a:endParaRPr lang="en-US" dirty="0"/>
          </a:p>
        </p:txBody>
      </p:sp>
      <p:sp>
        <p:nvSpPr>
          <p:cNvPr id="3" name="TextBox 2"/>
          <p:cNvSpPr txBox="1"/>
          <p:nvPr/>
        </p:nvSpPr>
        <p:spPr>
          <a:xfrm>
            <a:off x="-1" y="1964617"/>
            <a:ext cx="12818853" cy="5119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t>a1) Dead faith produces no works, no joy, and leads to broken cisterns</a:t>
            </a:r>
          </a:p>
          <a:p>
            <a:pPr algn="l"/>
            <a:endParaRPr lang="en-US" sz="1400" dirty="0" smtClean="0"/>
          </a:p>
          <a:p>
            <a:pPr algn="l"/>
            <a:r>
              <a:rPr lang="en-US" sz="3600" dirty="0" smtClean="0"/>
              <a:t>a2) By looking away from God for satisfaction and purpose, a dead faith produces no works (James 2:17) but conceives sin (James 1:15)</a:t>
            </a:r>
          </a:p>
          <a:p>
            <a:pPr algn="l"/>
            <a:endParaRPr lang="en-US" sz="1400" dirty="0" smtClean="0"/>
          </a:p>
          <a:p>
            <a:r>
              <a:rPr lang="en-US" sz="3000" dirty="0" smtClean="0"/>
              <a:t>“So </a:t>
            </a:r>
            <a:r>
              <a:rPr lang="en-US" sz="3000" dirty="0"/>
              <a:t>also faith by itself, if it does not have works, is dead</a:t>
            </a:r>
            <a:r>
              <a:rPr lang="en-US" sz="3000" dirty="0" smtClean="0"/>
              <a:t>.” (James 2:17)</a:t>
            </a:r>
          </a:p>
          <a:p>
            <a:endParaRPr lang="en-US" sz="1400" dirty="0"/>
          </a:p>
          <a:p>
            <a:r>
              <a:rPr lang="en-US" sz="3000" dirty="0" smtClean="0"/>
              <a:t>“Then </a:t>
            </a:r>
            <a:r>
              <a:rPr lang="en-US" sz="3000" dirty="0"/>
              <a:t>desire when it has conceived gives birth to sin, and sin when it is fully grown brings forth death</a:t>
            </a:r>
            <a:r>
              <a:rPr lang="en-US" sz="3000" dirty="0" smtClean="0"/>
              <a:t>.” (James 1:15)</a:t>
            </a:r>
          </a:p>
          <a:p>
            <a:endParaRPr lang="en-US" sz="1400" dirty="0"/>
          </a:p>
        </p:txBody>
      </p:sp>
    </p:spTree>
    <p:extLst>
      <p:ext uri="{BB962C8B-B14F-4D97-AF65-F5344CB8AC3E}">
        <p14:creationId xmlns:p14="http://schemas.microsoft.com/office/powerpoint/2010/main" val="311340131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 Choice: Dead Faith and Proactive Faith</a:t>
            </a:r>
            <a:endParaRPr lang="en-US" dirty="0"/>
          </a:p>
        </p:txBody>
      </p:sp>
      <p:sp>
        <p:nvSpPr>
          <p:cNvPr id="3" name="TextBox 2"/>
          <p:cNvSpPr txBox="1"/>
          <p:nvPr/>
        </p:nvSpPr>
        <p:spPr>
          <a:xfrm>
            <a:off x="-5" y="1942592"/>
            <a:ext cx="12818853" cy="73199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400" dirty="0" smtClean="0"/>
              <a:t>b1) Proactive faith consistently asserts in the heart that God is good, knows best (His wisdom), and does best (His will)</a:t>
            </a:r>
          </a:p>
          <a:p>
            <a:pPr algn="l"/>
            <a:endParaRPr lang="en-US" sz="1400" dirty="0" smtClean="0"/>
          </a:p>
          <a:p>
            <a:pPr algn="l"/>
            <a:r>
              <a:rPr lang="en-US" sz="3400" dirty="0" smtClean="0"/>
              <a:t>b2) By looking to God, we find strength (Phil 4:13), wisdom (James 1:5), purpose (</a:t>
            </a:r>
            <a:r>
              <a:rPr lang="en-US" sz="3400" dirty="0" err="1" smtClean="0"/>
              <a:t>Eph</a:t>
            </a:r>
            <a:r>
              <a:rPr lang="en-US" sz="3400" dirty="0" smtClean="0"/>
              <a:t> 2:10), and joy, even in trial (James 1:2)</a:t>
            </a:r>
          </a:p>
          <a:p>
            <a:pPr algn="l"/>
            <a:endParaRPr lang="en-US" sz="1400" dirty="0" smtClean="0"/>
          </a:p>
          <a:p>
            <a:r>
              <a:rPr lang="en-US" sz="2900" dirty="0" smtClean="0"/>
              <a:t>“I can do all things through him [Christ] who strengthens me.” (Phil 4:13)</a:t>
            </a:r>
          </a:p>
          <a:p>
            <a:endParaRPr lang="en-US" sz="1400" dirty="0"/>
          </a:p>
          <a:p>
            <a:r>
              <a:rPr lang="en-US" sz="2900" dirty="0" smtClean="0"/>
              <a:t>“</a:t>
            </a:r>
            <a:r>
              <a:rPr lang="en-US" sz="2900" dirty="0"/>
              <a:t>But if any of you lacks wisdom, let him ask of God, who gives to all generously and </a:t>
            </a:r>
            <a:r>
              <a:rPr lang="en-US" sz="2900" dirty="0" smtClean="0"/>
              <a:t>without </a:t>
            </a:r>
            <a:r>
              <a:rPr lang="en-US" sz="2900" dirty="0"/>
              <a:t>reproach, and it will be given to him</a:t>
            </a:r>
            <a:r>
              <a:rPr lang="en-US" sz="2900" dirty="0" smtClean="0"/>
              <a:t>.” (James 1:5)</a:t>
            </a:r>
          </a:p>
          <a:p>
            <a:endParaRPr lang="en-US" sz="1400" dirty="0" smtClean="0"/>
          </a:p>
          <a:p>
            <a:r>
              <a:rPr lang="en-US" sz="2900" dirty="0"/>
              <a:t>“For we are His workmanship, created in Christ Jesus for good works, which God prepared beforehand so that we would walk in them.” (</a:t>
            </a:r>
            <a:r>
              <a:rPr lang="en-US" sz="2900" dirty="0" err="1"/>
              <a:t>Eph</a:t>
            </a:r>
            <a:r>
              <a:rPr lang="en-US" sz="2900" dirty="0"/>
              <a:t> 2:10)</a:t>
            </a:r>
          </a:p>
          <a:p>
            <a:endParaRPr lang="en-US" sz="1400" dirty="0"/>
          </a:p>
          <a:p>
            <a:r>
              <a:rPr lang="en-US" sz="2900" dirty="0"/>
              <a:t>“Consider it all joy, my brethren, when you encounter various trials” (James 1:2)</a:t>
            </a:r>
          </a:p>
          <a:p>
            <a:endParaRPr lang="en-US" sz="3000" dirty="0" smtClean="0"/>
          </a:p>
          <a:p>
            <a:endParaRPr lang="en-US" sz="3000" dirty="0" smtClean="0"/>
          </a:p>
        </p:txBody>
      </p:sp>
    </p:spTree>
    <p:extLst>
      <p:ext uri="{BB962C8B-B14F-4D97-AF65-F5344CB8AC3E}">
        <p14:creationId xmlns:p14="http://schemas.microsoft.com/office/powerpoint/2010/main" val="28507072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 Choice: Dead Faith and Proactive Faith</a:t>
            </a:r>
            <a:endParaRPr lang="en-US" dirty="0"/>
          </a:p>
        </p:txBody>
      </p:sp>
      <p:sp>
        <p:nvSpPr>
          <p:cNvPr id="3" name="TextBox 2"/>
          <p:cNvSpPr txBox="1"/>
          <p:nvPr/>
        </p:nvSpPr>
        <p:spPr>
          <a:xfrm>
            <a:off x="-5" y="1768633"/>
            <a:ext cx="12818853" cy="81509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400" dirty="0" smtClean="0"/>
              <a:t>c) Proactive faith is a faith that we constantly must choose to show</a:t>
            </a:r>
          </a:p>
          <a:p>
            <a:pPr algn="l"/>
            <a:endParaRPr lang="en-US" sz="1400" dirty="0"/>
          </a:p>
          <a:p>
            <a:r>
              <a:rPr lang="en-US" sz="3000" dirty="0" smtClean="0"/>
              <a:t>“If we </a:t>
            </a:r>
            <a:r>
              <a:rPr lang="en-US" sz="3000" i="1" dirty="0" smtClean="0"/>
              <a:t>live</a:t>
            </a:r>
            <a:r>
              <a:rPr lang="en-US" sz="3000" dirty="0" smtClean="0"/>
              <a:t> by the Spirit, let us also </a:t>
            </a:r>
            <a:r>
              <a:rPr lang="en-US" sz="3000" i="1" dirty="0" smtClean="0"/>
              <a:t>walk</a:t>
            </a:r>
            <a:r>
              <a:rPr lang="en-US" sz="3000" dirty="0" smtClean="0"/>
              <a:t> by the Spirit.” (Gal 5:25)</a:t>
            </a:r>
          </a:p>
          <a:p>
            <a:pPr algn="l"/>
            <a:endParaRPr lang="en-US" sz="1400" dirty="0" smtClean="0"/>
          </a:p>
          <a:p>
            <a:pPr algn="l"/>
            <a:r>
              <a:rPr lang="en-US" sz="3400" dirty="0"/>
              <a:t>d</a:t>
            </a:r>
            <a:r>
              <a:rPr lang="en-US" sz="3400" dirty="0" smtClean="0"/>
              <a:t>) This includes believing in the </a:t>
            </a:r>
            <a:r>
              <a:rPr lang="en-US" sz="3400" dirty="0" smtClean="0">
                <a:solidFill>
                  <a:schemeClr val="accent1"/>
                </a:solidFill>
              </a:rPr>
              <a:t>fullness</a:t>
            </a:r>
            <a:r>
              <a:rPr lang="en-US" sz="3400" dirty="0" smtClean="0"/>
              <a:t> of God’s grace based on the </a:t>
            </a:r>
            <a:r>
              <a:rPr lang="en-US" sz="3400" dirty="0" smtClean="0">
                <a:solidFill>
                  <a:schemeClr val="accent1"/>
                </a:solidFill>
              </a:rPr>
              <a:t>completeness</a:t>
            </a:r>
            <a:r>
              <a:rPr lang="en-US" sz="3400" dirty="0" smtClean="0"/>
              <a:t> of Christ’s work, even if we do sin (Romans 8:1-4, 1 John 1:9)</a:t>
            </a:r>
          </a:p>
          <a:p>
            <a:pPr algn="l"/>
            <a:endParaRPr lang="en-US" sz="1400" dirty="0" smtClean="0"/>
          </a:p>
          <a:p>
            <a:r>
              <a:rPr lang="en-US" sz="2900" dirty="0" smtClean="0"/>
              <a:t>“</a:t>
            </a:r>
            <a:r>
              <a:rPr lang="en-US" sz="2900" dirty="0" smtClean="0">
                <a:solidFill>
                  <a:srgbClr val="FF0000"/>
                </a:solidFill>
              </a:rPr>
              <a:t>Therefore </a:t>
            </a:r>
            <a:r>
              <a:rPr lang="en-US" sz="2900" dirty="0">
                <a:solidFill>
                  <a:srgbClr val="FF0000"/>
                </a:solidFill>
              </a:rPr>
              <a:t>there is now no condemnation for those who are in Christ Jesus</a:t>
            </a:r>
            <a:r>
              <a:rPr lang="en-US" sz="2900" dirty="0"/>
              <a:t>. </a:t>
            </a:r>
            <a:r>
              <a:rPr lang="en-US" sz="2900" dirty="0" smtClean="0">
                <a:solidFill>
                  <a:srgbClr val="FF0000"/>
                </a:solidFill>
              </a:rPr>
              <a:t>For </a:t>
            </a:r>
            <a:r>
              <a:rPr lang="en-US" sz="2900" dirty="0">
                <a:solidFill>
                  <a:srgbClr val="FF0000"/>
                </a:solidFill>
              </a:rPr>
              <a:t>the law of the Spirit of life </a:t>
            </a:r>
            <a:r>
              <a:rPr lang="en-US" sz="2900" dirty="0" smtClean="0">
                <a:solidFill>
                  <a:srgbClr val="FF0000"/>
                </a:solidFill>
              </a:rPr>
              <a:t>in </a:t>
            </a:r>
            <a:r>
              <a:rPr lang="en-US" sz="2900" dirty="0">
                <a:solidFill>
                  <a:srgbClr val="FF0000"/>
                </a:solidFill>
              </a:rPr>
              <a:t>Christ Jesus has set you free from the law of sin and of death. </a:t>
            </a:r>
            <a:r>
              <a:rPr lang="en-US" sz="2900" dirty="0" smtClean="0"/>
              <a:t>For </a:t>
            </a:r>
            <a:r>
              <a:rPr lang="en-US" sz="2900" dirty="0"/>
              <a:t>what the Law could not do, </a:t>
            </a:r>
            <a:r>
              <a:rPr lang="en-US" sz="2900" dirty="0" smtClean="0"/>
              <a:t>weak </a:t>
            </a:r>
            <a:r>
              <a:rPr lang="en-US" sz="2900" dirty="0"/>
              <a:t>as it was through the flesh, God did: sending His own Son in the likeness of </a:t>
            </a:r>
            <a:r>
              <a:rPr lang="en-US" sz="2900" dirty="0" smtClean="0"/>
              <a:t>sinful </a:t>
            </a:r>
            <a:r>
              <a:rPr lang="en-US" sz="2900" dirty="0"/>
              <a:t>flesh and as</a:t>
            </a:r>
            <a:r>
              <a:rPr lang="en-US" sz="2900" i="1" dirty="0"/>
              <a:t> </a:t>
            </a:r>
            <a:r>
              <a:rPr lang="en-US" sz="2900" dirty="0"/>
              <a:t>an</a:t>
            </a:r>
            <a:r>
              <a:rPr lang="en-US" sz="2900" i="1" dirty="0"/>
              <a:t> </a:t>
            </a:r>
            <a:r>
              <a:rPr lang="en-US" sz="2900" dirty="0"/>
              <a:t>offering for sin, He condemned sin in the </a:t>
            </a:r>
            <a:r>
              <a:rPr lang="en-US" sz="2900" dirty="0" smtClean="0"/>
              <a:t>flesh, so </a:t>
            </a:r>
            <a:r>
              <a:rPr lang="en-US" sz="2900" dirty="0"/>
              <a:t>that </a:t>
            </a:r>
            <a:r>
              <a:rPr lang="en-US" sz="2900" dirty="0">
                <a:solidFill>
                  <a:srgbClr val="FF0000"/>
                </a:solidFill>
              </a:rPr>
              <a:t>the requirement of the Law might be fulfilled in us, who do not walk according to the flesh but </a:t>
            </a:r>
            <a:r>
              <a:rPr lang="en-US" sz="2900" dirty="0" smtClean="0">
                <a:solidFill>
                  <a:srgbClr val="FF0000"/>
                </a:solidFill>
              </a:rPr>
              <a:t>“according </a:t>
            </a:r>
            <a:r>
              <a:rPr lang="en-US" sz="2900" dirty="0">
                <a:solidFill>
                  <a:srgbClr val="FF0000"/>
                </a:solidFill>
              </a:rPr>
              <a:t>to the Spirit</a:t>
            </a:r>
            <a:r>
              <a:rPr lang="en-US" sz="2900" dirty="0" smtClean="0">
                <a:solidFill>
                  <a:srgbClr val="FF0000"/>
                </a:solidFill>
              </a:rPr>
              <a:t>.</a:t>
            </a:r>
            <a:r>
              <a:rPr lang="en-US" sz="2900" dirty="0" smtClean="0"/>
              <a:t>” (Romans 8:1-4)</a:t>
            </a:r>
          </a:p>
          <a:p>
            <a:pPr algn="l"/>
            <a:endParaRPr lang="en-US" sz="1400" dirty="0" smtClean="0"/>
          </a:p>
          <a:p>
            <a:r>
              <a:rPr lang="en-US" sz="2900" dirty="0" smtClean="0"/>
              <a:t>“</a:t>
            </a:r>
            <a:r>
              <a:rPr lang="en-US" sz="2900" baseline="30000" dirty="0"/>
              <a:t> </a:t>
            </a:r>
            <a:r>
              <a:rPr lang="en-US" sz="2900" dirty="0"/>
              <a:t>If we confess our sins, He is faithful and righteous to forgive us our sins and to cleanse us from all unrighteousness</a:t>
            </a:r>
            <a:r>
              <a:rPr lang="en-US" sz="2900" dirty="0" smtClean="0"/>
              <a:t>. (1 John 1:9)”</a:t>
            </a:r>
          </a:p>
          <a:p>
            <a:endParaRPr lang="en-US" sz="3000" dirty="0" smtClean="0"/>
          </a:p>
        </p:txBody>
      </p:sp>
    </p:spTree>
    <p:extLst>
      <p:ext uri="{BB962C8B-B14F-4D97-AF65-F5344CB8AC3E}">
        <p14:creationId xmlns:p14="http://schemas.microsoft.com/office/powerpoint/2010/main" val="318525039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3054</TotalTime>
  <Words>1942</Words>
  <Application>Microsoft Office PowerPoint</Application>
  <PresentationFormat>Custom</PresentationFormat>
  <Paragraphs>174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White</vt:lpstr>
      <vt:lpstr>PowerPoint Presentation</vt:lpstr>
      <vt:lpstr>1 John 2:12-14  12 I am writing to you, dear children, because your sins have been forgiven on account of his name.  13 I am writing to you, fathers, because you know him who is from the beginning. I am writing to you, young men, because you have overcome the evil one.  14 I write to you, dear children, because you know the Father. I write to you, fathers, because you know him who is from the beginning. I write to you, young men, because you are strong, and the word of God lives in you, and you have overcome the evil one.  </vt:lpstr>
      <vt:lpstr>1. Review from Last Time</vt:lpstr>
      <vt:lpstr>2. Description of Temptation</vt:lpstr>
      <vt:lpstr>2. Description of Temptation</vt:lpstr>
      <vt:lpstr>2. Description of Temptation</vt:lpstr>
      <vt:lpstr>3. A Choice: Dead Faith and Proactive Faith</vt:lpstr>
      <vt:lpstr>3. A Choice: Dead Faith and Proactive Faith</vt:lpstr>
      <vt:lpstr>3. A Choice: Dead Faith and Proactive Faith</vt:lpstr>
      <vt:lpstr>3. A Choice: Dead Faith and Proactive Faith</vt:lpstr>
      <vt:lpstr>4. A Vision: Growing Through Our Faith</vt:lpstr>
      <vt:lpstr>4. A Vision: Growing Through Our Faith</vt:lpstr>
      <vt:lpstr>4. A Vision: Growing Through Our Faith</vt:lpstr>
      <vt:lpstr>Summary</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Carlisle</dc:creator>
  <cp:lastModifiedBy>Windows User</cp:lastModifiedBy>
  <cp:revision>35</cp:revision>
  <dcterms:modified xsi:type="dcterms:W3CDTF">2017-02-21T01:06:36Z</dcterms:modified>
</cp:coreProperties>
</file>