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ph type="sldImg"/>
          </p:nvPr>
        </p:nvSpPr>
        <p:spPr>
          <a:xfrm>
            <a:off x="1143000" y="685800"/>
            <a:ext cx="4572000" cy="3429000"/>
          </a:xfrm>
          <a:prstGeom prst="rect">
            <a:avLst/>
          </a:prstGeom>
        </p:spPr>
        <p:txBody>
          <a:bodyPr/>
          <a:lstStyle/>
          <a:p>
            <a:pPr/>
          </a:p>
        </p:txBody>
      </p:sp>
      <p:sp>
        <p:nvSpPr>
          <p:cNvPr id="55" name="Shape 5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sldImg"/>
          </p:nvPr>
        </p:nvSpPr>
        <p:spPr>
          <a:prstGeom prst="rect">
            <a:avLst/>
          </a:prstGeom>
        </p:spPr>
        <p:txBody>
          <a:bodyPr/>
          <a:lstStyle/>
          <a:p>
            <a:pPr/>
          </a:p>
        </p:txBody>
      </p:sp>
      <p:sp>
        <p:nvSpPr>
          <p:cNvPr id="86" name="Shape 86"/>
          <p:cNvSpPr/>
          <p:nvPr>
            <p:ph type="body" sz="quarter" idx="1"/>
          </p:nvPr>
        </p:nvSpPr>
        <p:spPr>
          <a:prstGeom prst="rect">
            <a:avLst/>
          </a:prstGeom>
        </p:spPr>
        <p:txBody>
          <a:bodyPr/>
          <a:lstStyle/>
          <a:p>
            <a:pPr/>
            <a:r>
              <a:t>What order were the three groups presented?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defRPr sz="1400"/>
            </a:pPr>
            <a:r>
              <a:t>This series, Fostering Spiritual Growth in the Church, is all about reviving the people of God, initiating spiritual growth. We must not think this as the work of man. Revival is all about the work of God. We are fools if we use humans means to accomplish God’s work. On the other hand, we must remember that we pay very close attention to how we can get God to work. Remember this. God is at work. This is the whole meaning behind the Flow. The most important part is getting in a place where God is freely able to move and work. Think of a river. Things can block a river from going a certain direction. </a:t>
            </a:r>
          </a:p>
          <a:p>
            <a:pPr>
              <a:defRPr sz="1400"/>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defRPr sz="1400"/>
            </a:pPr>
          </a:p>
          <a:p>
            <a:pPr>
              <a:defRPr sz="1400"/>
            </a:pPr>
          </a:p>
          <a:p>
            <a:pPr>
              <a:defRPr sz="1400"/>
            </a:pPr>
            <a:r>
              <a:t>The Flow</a:t>
            </a:r>
          </a:p>
          <a:p>
            <a:pPr>
              <a:defRPr sz="1400"/>
            </a:pPr>
            <a:r>
              <a:t>Establishing a Growth Pattern in the Church</a:t>
            </a:r>
          </a:p>
          <a:p>
            <a:pPr defTabSz="317500">
              <a:defRPr sz="800">
                <a:latin typeface="+mj-lt"/>
                <a:ea typeface="+mj-ea"/>
                <a:cs typeface="+mj-cs"/>
                <a:sym typeface="Helvetica"/>
              </a:defRPr>
            </a:pPr>
            <a:r>
              <a:t>1 Theology of the Flow</a:t>
            </a:r>
          </a:p>
          <a:p>
            <a:pPr defTabSz="317500">
              <a:defRPr sz="800">
                <a:latin typeface="+mj-lt"/>
                <a:ea typeface="+mj-ea"/>
                <a:cs typeface="+mj-cs"/>
                <a:sym typeface="Helvetica"/>
              </a:defRPr>
            </a:pPr>
            <a:r>
              <a:t>#2 The Flow in the whole of scriptures</a:t>
            </a:r>
          </a:p>
          <a:p>
            <a:pPr defTabSz="317500">
              <a:defRPr sz="800">
                <a:latin typeface="+mj-lt"/>
                <a:ea typeface="+mj-ea"/>
                <a:cs typeface="+mj-cs"/>
                <a:sym typeface="Helvetica"/>
              </a:defRPr>
            </a:pPr>
            <a:r>
              <a:t>#3 Level #1 - New believers (the child)</a:t>
            </a:r>
          </a:p>
          <a:p>
            <a:pPr defTabSz="317500">
              <a:defRPr sz="800">
                <a:latin typeface="+mj-lt"/>
                <a:ea typeface="+mj-ea"/>
                <a:cs typeface="+mj-cs"/>
                <a:sym typeface="Helvetica"/>
              </a:defRPr>
            </a:pPr>
            <a:r>
              <a:t>#4 Level #2 - Maturing disciple (young men) &amp; mobilize coworkers</a:t>
            </a:r>
          </a:p>
          <a:p>
            <a:pPr defTabSz="317500">
              <a:defRPr sz="800">
                <a:latin typeface="+mj-lt"/>
                <a:ea typeface="+mj-ea"/>
                <a:cs typeface="+mj-cs"/>
                <a:sym typeface="Helvetica"/>
              </a:defRPr>
            </a:pPr>
            <a:r>
              <a:t>#5 Level #3 - Servant Leaders (within)</a:t>
            </a:r>
          </a:p>
          <a:p>
            <a:pPr defTabSz="317500">
              <a:defRPr sz="800">
                <a:latin typeface="+mj-lt"/>
                <a:ea typeface="+mj-ea"/>
                <a:cs typeface="+mj-cs"/>
                <a:sym typeface="Helvetica"/>
              </a:defRPr>
            </a:pPr>
            <a:r>
              <a:t>#6 Using the Flow with newcomers (house visitation)</a:t>
            </a:r>
          </a:p>
          <a:p>
            <a:pPr defTabSz="317500">
              <a:defRPr sz="800">
                <a:latin typeface="+mj-lt"/>
                <a:ea typeface="+mj-ea"/>
                <a:cs typeface="+mj-cs"/>
                <a:sym typeface="Helvetica"/>
              </a:defRPr>
            </a:pPr>
            <a:r>
              <a:t>#7 Full-time or tent maker (bivocational)</a:t>
            </a:r>
          </a:p>
          <a:p>
            <a:pPr defTabSz="317500">
              <a:defRPr sz="800">
                <a:latin typeface="+mj-lt"/>
                <a:ea typeface="+mj-ea"/>
                <a:cs typeface="+mj-cs"/>
                <a:sym typeface="Helvetica"/>
              </a:defRPr>
            </a:pPr>
            <a:r>
              <a:t>#8 Use as discipleship material</a:t>
            </a:r>
          </a:p>
          <a:p>
            <a:pPr defTabSz="317500">
              <a:defRPr sz="800">
                <a:latin typeface="+mj-lt"/>
                <a:ea typeface="+mj-ea"/>
                <a:cs typeface="+mj-cs"/>
                <a:sym typeface="Helvetica"/>
              </a:defRPr>
            </a:pPr>
          </a:p>
          <a:p>
            <a:pPr defTabSz="317500">
              <a:defRPr sz="800">
                <a:latin typeface="+mj-lt"/>
                <a:ea typeface="+mj-ea"/>
                <a:cs typeface="+mj-cs"/>
                <a:sym typeface="Helvetica"/>
              </a:defRPr>
            </a:pPr>
            <a:r>
              <a:t>#1 Theology of the Flow (Eph 4 and 1 John 2:12-14)</a:t>
            </a:r>
          </a:p>
          <a:p>
            <a:pPr defTabSz="317500">
              <a:spcBef>
                <a:spcPts val="300"/>
              </a:spcBef>
              <a:defRPr b="1" sz="700">
                <a:solidFill>
                  <a:srgbClr val="171857"/>
                </a:solidFill>
                <a:latin typeface="+mj-lt"/>
                <a:ea typeface="+mj-ea"/>
                <a:cs typeface="+mj-cs"/>
                <a:sym typeface="Helvetica"/>
              </a:defRPr>
            </a:pPr>
            <a:r>
              <a:t>Popular Purpose: The excitement of seeing how God can help me and others grow in the church. </a:t>
            </a:r>
          </a:p>
          <a:p>
            <a:pPr defTabSz="317500">
              <a:spcBef>
                <a:spcPts val="300"/>
              </a:spcBef>
              <a:defRPr b="1" sz="700">
                <a:solidFill>
                  <a:srgbClr val="171857"/>
                </a:solidFill>
                <a:latin typeface="+mj-lt"/>
                <a:ea typeface="+mj-ea"/>
                <a:cs typeface="+mj-cs"/>
                <a:sym typeface="Helvetica"/>
              </a:defRPr>
            </a:pPr>
            <a:r>
              <a:t>Teaching Purpose: Excite people as to what God wants to do in the church through training by showing them </a:t>
            </a:r>
            <a:r>
              <a:t>the theological basis and nature of The Flow</a:t>
            </a:r>
            <a:r>
              <a:t>.</a:t>
            </a:r>
          </a:p>
          <a:p>
            <a:pPr defTabSz="317500">
              <a:defRPr sz="800">
                <a:latin typeface="+mj-lt"/>
                <a:ea typeface="+mj-ea"/>
                <a:cs typeface="+mj-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j-lt"/>
                <a:ea typeface="+mj-ea"/>
                <a:cs typeface="+mj-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j-lt"/>
                <a:ea typeface="+mj-ea"/>
                <a:cs typeface="+mj-cs"/>
                <a:sym typeface="Helvetica"/>
              </a:defRPr>
            </a:pPr>
            <a:r>
              <a:t>Excitement, design, necessity and context (church Eph 4) of growth.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p>
            <a:pPr>
              <a:defRPr sz="1100"/>
            </a:pPr>
            <a:r>
              <a:t>• The third we need to discover by careful observation.</a:t>
            </a:r>
          </a:p>
          <a:p>
            <a:pPr>
              <a:defRPr sz="1100"/>
            </a:pPr>
            <a:r>
              <a:t>We are getting familiar with this passage. But what do we observe with the fathers?</a:t>
            </a:r>
          </a:p>
          <a:p>
            <a:pPr>
              <a:defRPr sz="1100"/>
            </a:pPr>
            <a:r>
              <a:t>That is right. It says exactly the same thing. The only difference is his reference of when he first wrote. He now writes to them and in the past has written to them exactly the same thing, that is, “Because you know Him who has been from the beginning.”</a:t>
            </a:r>
          </a:p>
          <a:p>
            <a:pPr>
              <a:defRPr sz="1100"/>
            </a:pPr>
          </a:p>
          <a:p>
            <a:pPr>
              <a:defRPr sz="1100"/>
            </a:pPr>
            <a:r>
              <a:t>“I am writing to you, little children, because your sins are forgiven you for His name’s sake. I am writing to you, fathers, because you know Him who has been from the beginning. I am writing to you, young men, because you have overcome the evil one. I have written to you, children, because you know the Father. I have written to you, fathers, because you know Him who has been from the beginning. I have written to you, young men, because you are strong, and the word of God abides in you, and you have overcome the evil one.”  </a:t>
            </a:r>
            <a:br/>
            <a:r>
              <a:t>(1 John 2:12-14, NASB).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lvl1pPr>
              <a:defRPr sz="1400"/>
            </a:lvl1pPr>
          </a:lstStyle>
          <a:p>
            <a:pPr/>
            <a:r>
              <a:t>Fathers does not only stand for men but women too. The emphasis is on spiritual growth where one cares for the younger ones. Notice how older women are to take up that role of caring for and training young women.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a:defRPr sz="1400"/>
            </a:pPr>
            <a:r>
              <a:t>We want our children to grow up like us. Once our family was walking to a church. I heard my son cry out, “Dad, I think you are wearing my shoe.” I couldn’t believe it. But since he mentioned it, they did feel a bit different. As I looked more closely, I saw that I wore one of his shoes and one of mine! My son indeed is growing up!</a:t>
            </a:r>
          </a:p>
          <a:p>
            <a:pPr>
              <a:defRPr sz="1400"/>
            </a:pPr>
          </a:p>
          <a:p>
            <a:pPr>
              <a:defRPr sz="1400"/>
            </a:pPr>
            <a:r>
              <a:t>The lazy father only thinks of creating the children, bringing them into the world. The genuine father oversees the children’s growth and care.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lvl1pPr>
              <a:defRPr sz="1400"/>
            </a:lvl1pPr>
          </a:lstStyle>
          <a:p>
            <a:pPr/>
            <a:r>
              <a:t>The problem is that many believers think that God is distant and far away. They do not know how God could be close or desire to be with them. They felt shunned from their earthly fathers. They easily think the same thing with their heavenly Father.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defTabSz="457200">
              <a:spcBef>
                <a:spcPts val="800"/>
              </a:spcBef>
              <a:defRPr b="1" sz="1200">
                <a:latin typeface="+mj-lt"/>
                <a:ea typeface="+mj-ea"/>
                <a:cs typeface="+mj-cs"/>
                <a:sym typeface="Helvetica"/>
              </a:defRPr>
            </a:pPr>
            <a:r>
              <a:t>Discipleship Level 1: </a:t>
            </a:r>
            <a:r>
              <a:t>Discovering Love</a:t>
            </a:r>
          </a:p>
          <a:p>
            <a:pPr marL="480059" indent="-251459" defTabSz="457200">
              <a:spcBef>
                <a:spcPts val="600"/>
              </a:spcBef>
              <a:buSzPct val="100000"/>
              <a:buFont typeface="Zapf Dingbats"/>
              <a:buChar char="✦"/>
              <a:defRPr b="1" sz="1100">
                <a:solidFill>
                  <a:srgbClr val="3C4686"/>
                </a:solidFill>
                <a:latin typeface="+mj-lt"/>
                <a:ea typeface="+mj-ea"/>
                <a:cs typeface="+mj-cs"/>
                <a:sym typeface="Helvetica"/>
              </a:defRPr>
            </a:pPr>
            <a:r>
              <a:t>Theme: Strong Security in His Love</a:t>
            </a:r>
            <a:endParaRPr b="0">
              <a:solidFill>
                <a:srgbClr val="250D40"/>
              </a:solidFill>
            </a:endParaRPr>
          </a:p>
          <a:p>
            <a:pPr marL="457200" indent="-228600" defTabSz="457200">
              <a:spcBef>
                <a:spcPts val="600"/>
              </a:spcBef>
              <a:buSzPct val="100000"/>
              <a:buFont typeface="Zapf Dingbats"/>
              <a:buChar char="✦"/>
              <a:defRPr sz="1000">
                <a:latin typeface="+mj-lt"/>
                <a:ea typeface="+mj-ea"/>
                <a:cs typeface="+mj-cs"/>
                <a:sym typeface="Helvetica"/>
              </a:defRPr>
            </a:pPr>
            <a:r>
              <a:t>Discover how our trust in God grows as we better grasp God's love for us seen in our salvation through Christ. God adopts us as His children, trains us to be like Him and engages us in His work with Him.</a:t>
            </a:r>
          </a:p>
          <a:p>
            <a:pPr marL="457200" indent="-228600" defTabSz="457200">
              <a:spcBef>
                <a:spcPts val="600"/>
              </a:spcBef>
              <a:buSzPct val="100000"/>
              <a:buFont typeface="Zapf Dingbats"/>
              <a:buChar char="✦"/>
              <a:defRPr sz="1000">
                <a:latin typeface="+mj-lt"/>
                <a:ea typeface="+mj-ea"/>
                <a:cs typeface="+mj-cs"/>
                <a:sym typeface="Helvetica"/>
              </a:defRPr>
            </a:pPr>
            <a:r>
              <a:t>No matter what I face in life, God is with me.</a:t>
            </a:r>
          </a:p>
          <a:p>
            <a:pPr marL="457200" indent="-228600" defTabSz="457200">
              <a:spcBef>
                <a:spcPts val="600"/>
              </a:spcBef>
              <a:buSzPct val="100000"/>
              <a:buFont typeface="Zapf Dingbats"/>
              <a:buChar char="✦"/>
              <a:defRPr sz="1000">
                <a:latin typeface="+mj-lt"/>
                <a:ea typeface="+mj-ea"/>
                <a:cs typeface="+mj-cs"/>
                <a:sym typeface="Helvetica"/>
              </a:defRPr>
            </a:pPr>
            <a:r>
              <a:rPr b="1"/>
              <a:t>The meaning of life</a:t>
            </a:r>
            <a:r>
              <a:t> - know we are loved and belong to Christ.</a:t>
            </a:r>
          </a:p>
          <a:p>
            <a:pPr marL="457200" indent="-228600" defTabSz="457200">
              <a:spcBef>
                <a:spcPts val="600"/>
              </a:spcBef>
              <a:buSzPct val="100000"/>
              <a:buFont typeface="Zapf Dingbats"/>
              <a:buChar char="✦"/>
              <a:defRPr sz="1000">
                <a:latin typeface="+mj-lt"/>
                <a:ea typeface="+mj-ea"/>
                <a:cs typeface="+mj-cs"/>
                <a:sym typeface="Helvetica"/>
              </a:defRPr>
            </a:pPr>
            <a:r>
              <a:t>As teachers we excite believers at this level to understand the many ways God loves them in Christ. As we instruct them regarding His salvation and the ways He equips and engages them in His plans, we lay a foundation by which they eagerly adopt God’s plan for their lives and His people as their own.</a:t>
            </a:r>
          </a:p>
          <a:p>
            <a:pPr defTabSz="457200">
              <a:spcBef>
                <a:spcPts val="800"/>
              </a:spcBef>
              <a:defRPr b="1" sz="1200">
                <a:latin typeface="+mj-lt"/>
                <a:ea typeface="+mj-ea"/>
                <a:cs typeface="+mj-cs"/>
                <a:sym typeface="Helvetica"/>
              </a:defRPr>
            </a:pPr>
            <a:r>
              <a:t>Discipleship Level 2: Establishing Hope</a:t>
            </a:r>
          </a:p>
          <a:p>
            <a:pPr marL="480059" indent="-251459" defTabSz="457200">
              <a:spcBef>
                <a:spcPts val="600"/>
              </a:spcBef>
              <a:buSzPct val="100000"/>
              <a:buFont typeface="Zapf Dingbats"/>
              <a:buChar char="✦"/>
              <a:defRPr b="1" sz="1100">
                <a:solidFill>
                  <a:srgbClr val="3C4686"/>
                </a:solidFill>
                <a:latin typeface="+mj-lt"/>
                <a:ea typeface="+mj-ea"/>
                <a:cs typeface="+mj-cs"/>
                <a:sym typeface="Helvetica"/>
              </a:defRPr>
            </a:pPr>
            <a:r>
              <a:t>Theme: Great Confidence in His Word</a:t>
            </a:r>
          </a:p>
          <a:p>
            <a:pPr marL="457200" indent="-228600" defTabSz="457200">
              <a:spcBef>
                <a:spcPts val="600"/>
              </a:spcBef>
              <a:buSzPct val="100000"/>
              <a:buFont typeface="Zapf Dingbats"/>
              <a:buChar char="✦"/>
              <a:defRPr sz="1000">
                <a:latin typeface="+mj-lt"/>
                <a:ea typeface="+mj-ea"/>
                <a:cs typeface="+mj-cs"/>
                <a:sym typeface="Helvetica"/>
              </a:defRPr>
            </a:pPr>
            <a:r>
              <a:t>Establish a greater confidence in God’s Word as we regularly experience the power of the Holy Spirit in our lives. Through His Word the Lord reveals His truths which mark out His path for us. At the same time we are better able to discern the evil one’s way of confusing and distressing us.</a:t>
            </a:r>
          </a:p>
          <a:p>
            <a:pPr marL="457200" indent="-228600" defTabSz="457200">
              <a:spcBef>
                <a:spcPts val="600"/>
              </a:spcBef>
              <a:buSzPct val="100000"/>
              <a:buFont typeface="Zapf Dingbats"/>
              <a:buChar char="✦"/>
              <a:defRPr sz="1000">
                <a:latin typeface="+mj-lt"/>
                <a:ea typeface="+mj-ea"/>
                <a:cs typeface="+mj-cs"/>
                <a:sym typeface="Helvetica"/>
              </a:defRPr>
            </a:pPr>
            <a:r>
              <a:t>No matter what pr</a:t>
            </a:r>
            <a:r>
              <a:t>oble</a:t>
            </a:r>
            <a:r>
              <a:t>ms I face, God's Word enables me to overcome.</a:t>
            </a:r>
          </a:p>
          <a:p>
            <a:pPr marL="457200" indent="-228600" defTabSz="457200">
              <a:spcBef>
                <a:spcPts val="600"/>
              </a:spcBef>
              <a:buSzPct val="100000"/>
              <a:buFont typeface="Zapf Dingbats"/>
              <a:buChar char="✦"/>
              <a:defRPr sz="1000">
                <a:latin typeface="+mj-lt"/>
                <a:ea typeface="+mj-ea"/>
                <a:cs typeface="+mj-cs"/>
                <a:sym typeface="Helvetica"/>
              </a:defRPr>
            </a:pPr>
            <a:r>
              <a:rPr b="1"/>
              <a:t>The power of life</a:t>
            </a:r>
            <a:r>
              <a:t> - obtain victory by our confidence in God’s Word.</a:t>
            </a:r>
          </a:p>
          <a:p>
            <a:pPr marL="457200" indent="-228600" defTabSz="457200">
              <a:spcBef>
                <a:spcPts val="600"/>
              </a:spcBef>
              <a:buSzPct val="100000"/>
              <a:buFont typeface="Zapf Dingbats"/>
              <a:buChar char="✦"/>
              <a:defRPr sz="1000">
                <a:latin typeface="+mj-lt"/>
                <a:ea typeface="+mj-ea"/>
                <a:cs typeface="+mj-cs"/>
                <a:sym typeface="Helvetica"/>
              </a:defRPr>
            </a:pPr>
            <a:r>
              <a:t>As teachers we encourage these believers to look back and see how far God has brought them in their spiritual growth and to observe coming challenges ahead. As they gain confidence, they will increase their number of victories which in turn strengthens them. We hope their increased confidence in God’s Word will inspire hope in the lives of others. </a:t>
            </a:r>
          </a:p>
          <a:p>
            <a:pPr defTabSz="457200">
              <a:spcBef>
                <a:spcPts val="800"/>
              </a:spcBef>
              <a:defRPr b="1" sz="1200">
                <a:latin typeface="+mj-lt"/>
                <a:ea typeface="+mj-ea"/>
                <a:cs typeface="+mj-cs"/>
                <a:sym typeface="Helvetica"/>
              </a:defRPr>
            </a:pPr>
            <a:r>
              <a:t>Discipleship Level 3: Strengthening Faith</a:t>
            </a:r>
          </a:p>
          <a:p>
            <a:pPr marL="480059" indent="-251459" defTabSz="457200">
              <a:spcBef>
                <a:spcPts val="600"/>
              </a:spcBef>
              <a:buSzPct val="100000"/>
              <a:buFont typeface="Zapf Dingbats"/>
              <a:buChar char="✦"/>
              <a:defRPr b="1" sz="1100">
                <a:solidFill>
                  <a:srgbClr val="3C4686"/>
                </a:solidFill>
                <a:latin typeface="+mj-lt"/>
                <a:ea typeface="+mj-ea"/>
                <a:cs typeface="+mj-cs"/>
                <a:sym typeface="Helvetica"/>
              </a:defRPr>
            </a:pPr>
            <a:r>
              <a:t>Theme: Deep Intimacy with God</a:t>
            </a:r>
          </a:p>
          <a:p>
            <a:pPr marL="457200" indent="-228600" defTabSz="457200">
              <a:spcBef>
                <a:spcPts val="600"/>
              </a:spcBef>
              <a:buSzPct val="100000"/>
              <a:buFont typeface="Zapf Dingbats"/>
              <a:buChar char="✦"/>
              <a:defRPr sz="1000">
                <a:latin typeface="+mj-lt"/>
                <a:ea typeface="+mj-ea"/>
                <a:cs typeface="+mj-cs"/>
                <a:sym typeface="Helvetica"/>
              </a:defRPr>
            </a:pPr>
            <a:r>
              <a:t>Learn how intimacy with God the Father produces glorious results as we better discern and  complete the Lord’s good works. God further reveals His mysterious self, welcomes us step further in and engages us to carry out His good works.</a:t>
            </a:r>
          </a:p>
          <a:p>
            <a:pPr marL="457200" indent="-228600" defTabSz="457200">
              <a:spcBef>
                <a:spcPts val="600"/>
              </a:spcBef>
              <a:buSzPct val="100000"/>
              <a:buFont typeface="Zapf Dingbats"/>
              <a:buChar char="✦"/>
              <a:defRPr sz="1000">
                <a:latin typeface="+mj-lt"/>
                <a:ea typeface="+mj-ea"/>
                <a:cs typeface="+mj-cs"/>
                <a:sym typeface="Helvetica"/>
              </a:defRPr>
            </a:pPr>
            <a:r>
              <a:t>No matter which situation I find myself in, God will bear fruit that glorifies Him.</a:t>
            </a:r>
          </a:p>
          <a:p>
            <a:pPr marL="457200" indent="-228600" defTabSz="457200">
              <a:spcBef>
                <a:spcPts val="600"/>
              </a:spcBef>
              <a:buSzPct val="100000"/>
              <a:buFont typeface="Zapf Dingbats"/>
              <a:buChar char="✦"/>
              <a:defRPr sz="1000">
                <a:latin typeface="+mj-lt"/>
                <a:ea typeface="+mj-ea"/>
                <a:cs typeface="+mj-cs"/>
                <a:sym typeface="Helvetica"/>
              </a:defRPr>
            </a:pPr>
            <a:r>
              <a:rPr b="1"/>
              <a:t>The purpose of life</a:t>
            </a:r>
            <a:r>
              <a:t> - enjoy God and carry out His will.</a:t>
            </a:r>
          </a:p>
          <a:p>
            <a:pPr marL="457200" indent="-228600" defTabSz="457200">
              <a:spcBef>
                <a:spcPts val="600"/>
              </a:spcBef>
              <a:buSzPct val="100000"/>
              <a:buFont typeface="Zapf Dingbats"/>
              <a:buChar char="✦"/>
              <a:defRPr sz="1000">
                <a:latin typeface="+mj-lt"/>
                <a:ea typeface="+mj-ea"/>
                <a:cs typeface="+mj-cs"/>
                <a:sym typeface="Helvetica"/>
              </a:defRPr>
            </a:pPr>
            <a:r>
              <a:t>As teachers we emphasize the special desire of God to create a deep intimacy with us by displaying His magnificent person and ways in good and difficult times so that He can bring about many wonderful great and good things through our lives in this world.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defRPr sz="1100"/>
            </a:pPr>
            <a:r>
              <a:t>Why is it that sometimes spiritual growth does not occur ? (sheep are not fed)</a:t>
            </a:r>
          </a:p>
          <a:p>
            <a:pPr>
              <a:defRPr sz="1100"/>
            </a:pPr>
          </a:p>
          <a:p>
            <a:pPr>
              <a:defRPr sz="1100"/>
            </a:pPr>
            <a:r>
              <a:t>We often lack proper training and it shows on the problems that the church suffers. If we lack training for new believers then there will be many that fall away. We will wonder why perhaps so many Christians lose their faith. It is largely because of inadequate feeding. The sheep die. </a:t>
            </a:r>
          </a:p>
          <a:p>
            <a:pPr>
              <a:defRPr sz="1100"/>
            </a:pPr>
          </a:p>
          <a:p>
            <a:pPr>
              <a:defRPr sz="1100"/>
            </a:pPr>
            <a:r>
              <a:t>Some churches however suffer from weak and disillusioned Christians. They come off and on. They lack commitment. These Christians suffer from worldliness because they have not overcome the evil one in one or more areas in their lives. They are not convinced that the Word of God is relevant to this modern age and keep God at a distance.</a:t>
            </a:r>
          </a:p>
          <a:p>
            <a:pPr>
              <a:defRPr sz="1100"/>
            </a:pPr>
          </a:p>
          <a:p>
            <a:pPr>
              <a:defRPr sz="1100"/>
            </a:pPr>
            <a:r>
              <a:t>Other churches that seem to do well in some ways lack adequate vision building for the stable Christians. Church for them is regular attendance. They have never been challenged with the Ephesians 4:11-12 ‘works of ministry’ concept. They think of themselves only as taking and not usually as giving. The pastor tends to do more and the congregation less. The longer this goes on the more pressure on the pastor to do ‘everything.’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defTabSz="457200">
              <a:defRPr sz="1600"/>
            </a:pPr>
            <a:r>
              <a:t>This is the summary of what you have on your sheet. The additional lines and arrow reveal the way that individual and church growth naturally flows. It is essential that we place  our confidence on God’s ways. The Word of God gives us faith to make those decisions that will help shape our decisions and priorities.</a:t>
            </a:r>
          </a:p>
          <a:p>
            <a:pPr defTabSz="457200">
              <a:defRPr sz="1600"/>
            </a:pPr>
          </a:p>
          <a:p>
            <a:pPr defTabSz="457200">
              <a:defRPr sz="1600"/>
            </a:pPr>
            <a:r>
              <a:t>Just one example. It fosters faith in us to pray for those who seem to have great difficulty. More than this, it helps us to gain confidence in God’s Word that can help the individual believer. We want to look much more closely at this particular aspect. We want to learn how to use this FLOW to help us properly care for believers.</a:t>
            </a:r>
          </a:p>
          <a:p>
            <a:pPr defTabSz="457200">
              <a:defRPr sz="1600"/>
            </a:pPr>
          </a:p>
          <a:p>
            <a:pPr defTabSz="457200">
              <a:defRPr sz="1600"/>
            </a:pPr>
            <a:r>
              <a:t>Let me summarize some of the basic things we have learned from the Word of God here so that we can begin to utilize these teachings to help the believer.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defRPr sz="1000"/>
            </a:pPr>
            <a:r>
              <a:t>The second question has to do with how full-time ministers fit into this overall scheme.</a:t>
            </a:r>
          </a:p>
          <a:p>
            <a:pPr>
              <a:defRPr sz="1000"/>
            </a:pPr>
          </a:p>
          <a:p>
            <a:pPr>
              <a:defRPr sz="1000"/>
            </a:pPr>
            <a:r>
              <a:t>We should note here that full-time Christian workers described in Ephesians 4:11-12 is a subset of this third group. Not all who are mature in their faith are full-time workers but some are and they are called into full-time ministry and spiritually gifted for it. </a:t>
            </a:r>
          </a:p>
          <a:p>
            <a:pPr>
              <a:defRPr sz="1000"/>
            </a:pPr>
          </a:p>
          <a:p>
            <a:pPr>
              <a:defRPr sz="1000"/>
            </a:pPr>
            <a:r>
              <a:t>Because our training of ministry often focuses on degrees instead of spiritual growth and proof of service in a church, we unfortunately find some full-time workers who have are in fact young believers who have not yet fully grown in their Christian lives. They might have been Christians for many years but have not learn how to use God’s Word to overcome the evil one. </a:t>
            </a:r>
          </a:p>
          <a:p>
            <a:pPr>
              <a:defRPr sz="1000"/>
            </a:pPr>
          </a:p>
          <a:p>
            <a:pPr>
              <a:defRPr sz="1000"/>
            </a:pPr>
            <a:r>
              <a:t>This is a shame and causes much wreckage in the Christian churches. Internships are necessary to avoid this.</a:t>
            </a:r>
          </a:p>
          <a:p>
            <a:pPr>
              <a:defRPr sz="1000"/>
            </a:pPr>
          </a:p>
          <a:p>
            <a:pPr>
              <a:defRPr sz="1000"/>
            </a:pPr>
            <a:r>
              <a:t>We now need to look at an overview of this chart and apply it to our own church situation.</a:t>
            </a:r>
          </a:p>
          <a:p>
            <a:pPr>
              <a:defRPr sz="1000"/>
            </a:pPr>
            <a:r>
              <a:t>By showing upcoming Christian leaders the whole process to leadership, we can show them how we will work aside them and ready them.</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 Top copy 1">
    <p:spTree>
      <p:nvGrpSpPr>
        <p:cNvPr id="1" name=""/>
        <p:cNvGrpSpPr/>
        <p:nvPr/>
      </p:nvGrpSpPr>
      <p:grpSpPr>
        <a:xfrm>
          <a:off x="0" y="0"/>
          <a:ext cx="0" cy="0"/>
          <a:chOff x="0" y="0"/>
          <a:chExt cx="0" cy="0"/>
        </a:xfrm>
      </p:grpSpPr>
      <p:pic>
        <p:nvPicPr>
          <p:cNvPr id="16" name="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17" name="Shape 17"/>
          <p:cNvSpPr/>
          <p:nvPr>
            <p:ph type="title"/>
          </p:nvPr>
        </p:nvSpPr>
        <p:spPr>
          <a:xfrm>
            <a:off x="1270000" y="254000"/>
            <a:ext cx="9842500" cy="1231900"/>
          </a:xfrm>
          <a:prstGeom prst="rect">
            <a:avLst/>
          </a:prstGeom>
        </p:spPr>
        <p:txBody>
          <a:bodyPr anchor="ctr"/>
          <a:lstStyle>
            <a:lvl1pPr algn="ctr">
              <a:defRPr b="0" sz="7200">
                <a:latin typeface="+mn-lt"/>
                <a:ea typeface="+mn-ea"/>
                <a:cs typeface="+mn-cs"/>
                <a:sym typeface="Gill Sans"/>
              </a:defRPr>
            </a:lvl1pPr>
          </a:lstStyle>
          <a:p>
            <a:pPr/>
            <a:r>
              <a:t>Title Text</a:t>
            </a:r>
          </a:p>
        </p:txBody>
      </p:sp>
      <p:sp>
        <p:nvSpPr>
          <p:cNvPr id="18" name="Shape 18"/>
          <p:cNvSpPr/>
          <p:nvPr>
            <p:ph type="sldNum" sz="quarter" idx="2"/>
          </p:nvPr>
        </p:nvSpPr>
        <p:spPr>
          <a:xfrm>
            <a:off x="6324600" y="9258300"/>
            <a:ext cx="342900" cy="3683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anner">
    <p:spTree>
      <p:nvGrpSpPr>
        <p:cNvPr id="1" name=""/>
        <p:cNvGrpSpPr/>
        <p:nvPr/>
      </p:nvGrpSpPr>
      <p:grpSpPr>
        <a:xfrm>
          <a:off x="0" y="0"/>
          <a:ext cx="0" cy="0"/>
          <a:chOff x="0" y="0"/>
          <a:chExt cx="0" cy="0"/>
        </a:xfrm>
      </p:grpSpPr>
      <p:sp>
        <p:nvSpPr>
          <p:cNvPr id="25" name="Shape 25"/>
          <p:cNvSpPr/>
          <p:nvPr>
            <p:ph type="title"/>
          </p:nvPr>
        </p:nvSpPr>
        <p:spPr>
          <a:prstGeom prst="rect">
            <a:avLst/>
          </a:prstGeom>
        </p:spPr>
        <p:txBody>
          <a:bodyPr/>
          <a:lstStyle/>
          <a:p>
            <a:pPr/>
            <a:r>
              <a:t>Title Text</a:t>
            </a:r>
          </a:p>
        </p:txBody>
      </p:sp>
      <p:sp>
        <p:nvSpPr>
          <p:cNvPr id="26" name="Shape 26"/>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 name="Shape 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34" name="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35" name="Shape 35"/>
          <p:cNvSpPr/>
          <p:nvPr>
            <p:ph type="title"/>
          </p:nvPr>
        </p:nvSpPr>
        <p:spPr>
          <a:xfrm>
            <a:off x="1257300" y="254000"/>
            <a:ext cx="9842500" cy="1231900"/>
          </a:xfrm>
          <a:prstGeom prst="rect">
            <a:avLst/>
          </a:prstGeom>
        </p:spPr>
        <p:txBody>
          <a:bodyPr anchor="ctr"/>
          <a:lstStyle>
            <a:lvl1pPr algn="ctr">
              <a:defRPr b="0" sz="7000">
                <a:latin typeface="+mn-lt"/>
                <a:ea typeface="+mn-ea"/>
                <a:cs typeface="+mn-cs"/>
                <a:sym typeface="Gill Sans"/>
              </a:defRPr>
            </a:lvl1pPr>
          </a:lstStyle>
          <a:p>
            <a:pPr/>
            <a:r>
              <a:t>Title Text</a:t>
            </a:r>
          </a:p>
        </p:txBody>
      </p:sp>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Banner">
    <p:spTree>
      <p:nvGrpSpPr>
        <p:cNvPr id="1" name=""/>
        <p:cNvGrpSpPr/>
        <p:nvPr/>
      </p:nvGrpSpPr>
      <p:grpSpPr>
        <a:xfrm>
          <a:off x="0" y="0"/>
          <a:ext cx="0" cy="0"/>
          <a:chOff x="0" y="0"/>
          <a:chExt cx="0" cy="0"/>
        </a:xfrm>
      </p:grpSpPr>
      <p:pic>
        <p:nvPicPr>
          <p:cNvPr id="43"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44" name="Shape 44"/>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p>
        </p:txBody>
      </p:sp>
      <p:pic>
        <p:nvPicPr>
          <p:cNvPr id="45"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46" name="Shape 46"/>
          <p:cNvSpPr/>
          <p:nvPr/>
        </p:nvSpPr>
        <p:spPr>
          <a:xfrm>
            <a:off x="5300595" y="31749"/>
            <a:ext cx="9220201" cy="1016001"/>
          </a:xfrm>
          <a:prstGeom prst="rect">
            <a:avLst/>
          </a:prstGeom>
          <a:ln w="12700">
            <a:miter lim="400000"/>
          </a:ln>
          <a:effectLst>
            <a:outerShdw sx="100000" sy="100000" kx="0" ky="0" algn="b" rotWithShape="0" blurRad="114300" dist="0" dir="2700000">
              <a:srgbClr val="020206">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1" sz="3000">
                <a:solidFill>
                  <a:srgbClr val="FFFFFF"/>
                </a:solidFill>
                <a:effectLst>
                  <a:outerShdw sx="100000" sy="100000" kx="0" ky="0" algn="b" rotWithShape="0" blurRad="12700" dist="12700" dir="5400000">
                    <a:srgbClr val="060606"/>
                  </a:outerShdw>
                </a:effectLst>
                <a:latin typeface="+mj-lt"/>
                <a:ea typeface="+mj-ea"/>
                <a:cs typeface="+mj-cs"/>
                <a:sym typeface="Helvetica"/>
              </a:defRPr>
            </a:pPr>
            <a:r>
              <a:t>Embracing God’s Purposes </a:t>
            </a:r>
            <a:br/>
            <a:r>
              <a:t>for the Church</a:t>
            </a:r>
          </a:p>
        </p:txBody>
      </p:sp>
      <p:sp>
        <p:nvSpPr>
          <p:cNvPr id="47" name="Shape 47"/>
          <p:cNvSpPr/>
          <p:nvPr>
            <p:ph type="title"/>
          </p:nvPr>
        </p:nvSpPr>
        <p:spPr>
          <a:xfrm>
            <a:off x="0" y="1047750"/>
            <a:ext cx="11912601" cy="990600"/>
          </a:xfrm>
          <a:prstGeom prst="rect">
            <a:avLst/>
          </a:prstGeom>
        </p:spPr>
        <p:txBody>
          <a:bodyPr/>
          <a:lstStyle>
            <a:lvl1pPr>
              <a:defRPr sz="4500"/>
            </a:lvl1pPr>
          </a:lstStyle>
          <a:p>
            <a:pPr/>
            <a:r>
              <a:t>Title Text</a:t>
            </a:r>
          </a:p>
        </p:txBody>
      </p:sp>
      <p:sp>
        <p:nvSpPr>
          <p:cNvPr id="48" name="Shape 4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 name="Shape 3"/>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p>
        </p:txBody>
      </p:sp>
      <p:pic>
        <p:nvPicPr>
          <p:cNvPr id="4"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5" name="Shape 5"/>
          <p:cNvSpPr/>
          <p:nvPr/>
        </p:nvSpPr>
        <p:spPr>
          <a:xfrm>
            <a:off x="6896100" y="189990"/>
            <a:ext cx="9220200" cy="660401"/>
          </a:xfrm>
          <a:prstGeom prst="rect">
            <a:avLst/>
          </a:prstGeom>
          <a:ln w="12700">
            <a:miter lim="400000"/>
          </a:ln>
          <a:effectLst>
            <a:outerShdw sx="100000" sy="100000" kx="0" ky="0" algn="b" rotWithShape="0" blurRad="114300" dist="0" dir="2700000">
              <a:srgbClr val="020206">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90000"/>
              </a:lnSpc>
              <a:defRPr b="1" sz="3600">
                <a:solidFill>
                  <a:srgbClr val="FFFFFF"/>
                </a:solidFill>
                <a:effectLst>
                  <a:outerShdw sx="100000" sy="100000" kx="0" ky="0" algn="b" rotWithShape="0" blurRad="12700" dist="12700" dir="5400000">
                    <a:srgbClr val="060606"/>
                  </a:outerShdw>
                </a:effectLst>
                <a:latin typeface="+mj-lt"/>
                <a:ea typeface="+mj-ea"/>
                <a:cs typeface="+mj-cs"/>
                <a:sym typeface="Helvetica"/>
              </a:defRPr>
            </a:lvl1pPr>
          </a:lstStyle>
          <a:p>
            <a:pPr/>
            <a:r>
              <a:t>~ Fathers ~</a:t>
            </a:r>
          </a:p>
        </p:txBody>
      </p:sp>
      <p:sp>
        <p:nvSpPr>
          <p:cNvPr id="6" name="Shape 6"/>
          <p:cNvSpPr/>
          <p:nvPr>
            <p:ph type="title"/>
          </p:nvPr>
        </p:nvSpPr>
        <p:spPr>
          <a:xfrm>
            <a:off x="0" y="1104900"/>
            <a:ext cx="11912600" cy="99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r>
              <a:t>Title Text</a:t>
            </a:r>
          </a:p>
        </p:txBody>
      </p:sp>
      <p:sp>
        <p:nvSpPr>
          <p:cNvPr id="7" name="Shape 7"/>
          <p:cNvSpPr/>
          <p:nvPr>
            <p:ph type="body" idx="1"/>
          </p:nvPr>
        </p:nvSpPr>
        <p:spPr>
          <a:xfrm>
            <a:off x="381000" y="2641600"/>
            <a:ext cx="10452100" cy="570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8" name="Shape 8"/>
          <p:cNvSpPr/>
          <p:nvPr/>
        </p:nvSpPr>
        <p:spPr>
          <a:xfrm>
            <a:off x="4286386" y="189990"/>
            <a:ext cx="4432028" cy="64770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b="1" sz="3600">
                <a:solidFill>
                  <a:srgbClr val="FFFFFF"/>
                </a:solidFill>
                <a:effectLst>
                  <a:outerShdw sx="100000" sy="100000" kx="0" ky="0" algn="b" rotWithShape="0" blurRad="25400" dist="25400" dir="5400000">
                    <a:srgbClr val="060606"/>
                  </a:outerShdw>
                </a:effectLst>
                <a:latin typeface="+mj-lt"/>
                <a:ea typeface="+mj-ea"/>
                <a:cs typeface="+mj-cs"/>
                <a:sym typeface="Helvetica"/>
              </a:defRPr>
            </a:lvl1pPr>
          </a:lstStyle>
          <a:p>
            <a:pPr/>
            <a:r>
              <a:t>Strengthening Faith</a:t>
            </a:r>
          </a:p>
        </p:txBody>
      </p:sp>
      <p:sp>
        <p:nvSpPr>
          <p:cNvPr id="9" name="Shape 9"/>
          <p:cNvSpPr/>
          <p:nvPr>
            <p:ph type="sldNum" sz="quarter" idx="2"/>
          </p:nvPr>
        </p:nvSpPr>
        <p:spPr>
          <a:xfrm>
            <a:off x="6330950" y="9283700"/>
            <a:ext cx="317500" cy="342900"/>
          </a:xfrm>
          <a:prstGeom prst="rect">
            <a:avLst/>
          </a:prstGeom>
          <a:ln w="12700">
            <a:miter lim="400000"/>
          </a:ln>
        </p:spPr>
        <p:txBody>
          <a:bodyPr wrap="none" lIns="50800" tIns="50800" rIns="50800" bIns="50800">
            <a:spAutoFit/>
          </a:bodyPr>
          <a:lstStyle>
            <a:lvl1pPr>
              <a:defRPr sz="16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j-lt"/>
          <a:ea typeface="+mj-ea"/>
          <a:cs typeface="+mj-cs"/>
          <a:sym typeface="Helvetica"/>
        </a:defRPr>
      </a:lvl1pPr>
      <a:lvl2pPr marL="0" marR="0" indent="2286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j-lt"/>
          <a:ea typeface="+mj-ea"/>
          <a:cs typeface="+mj-cs"/>
          <a:sym typeface="Helvetica"/>
        </a:defRPr>
      </a:lvl2pPr>
      <a:lvl3pPr marL="0" marR="0" indent="4572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j-lt"/>
          <a:ea typeface="+mj-ea"/>
          <a:cs typeface="+mj-cs"/>
          <a:sym typeface="Helvetica"/>
        </a:defRPr>
      </a:lvl3pPr>
      <a:lvl4pPr marL="0" marR="0" indent="6858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j-lt"/>
          <a:ea typeface="+mj-ea"/>
          <a:cs typeface="+mj-cs"/>
          <a:sym typeface="Helvetica"/>
        </a:defRPr>
      </a:lvl4pPr>
      <a:lvl5pPr marL="0" marR="0" indent="9144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j-lt"/>
          <a:ea typeface="+mj-ea"/>
          <a:cs typeface="+mj-cs"/>
          <a:sym typeface="Helvetica"/>
        </a:defRPr>
      </a:lvl5pPr>
      <a:lvl6pPr marL="0" marR="0" indent="11430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j-lt"/>
          <a:ea typeface="+mj-ea"/>
          <a:cs typeface="+mj-cs"/>
          <a:sym typeface="Helvetica"/>
        </a:defRPr>
      </a:lvl6pPr>
      <a:lvl7pPr marL="0" marR="0" indent="13716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j-lt"/>
          <a:ea typeface="+mj-ea"/>
          <a:cs typeface="+mj-cs"/>
          <a:sym typeface="Helvetica"/>
        </a:defRPr>
      </a:lvl7pPr>
      <a:lvl8pPr marL="0" marR="0" indent="16002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j-lt"/>
          <a:ea typeface="+mj-ea"/>
          <a:cs typeface="+mj-cs"/>
          <a:sym typeface="Helvetica"/>
        </a:defRPr>
      </a:lvl8pPr>
      <a:lvl9pPr marL="0" marR="0" indent="1828800" algn="l" defTabSz="584200" rtl="0" latinLnBrk="0">
        <a:lnSpc>
          <a:spcPct val="100000"/>
        </a:lnSpc>
        <a:spcBef>
          <a:spcPts val="0"/>
        </a:spcBef>
        <a:spcAft>
          <a:spcPts val="0"/>
        </a:spcAft>
        <a:buClrTx/>
        <a:buSzTx/>
        <a:buFontTx/>
        <a:buNone/>
        <a:tabLst/>
        <a:defRPr b="1" baseline="0" cap="none" i="0" spc="0" strike="noStrike" sz="5400" u="none">
          <a:ln>
            <a:noFill/>
          </a:ln>
          <a:solidFill>
            <a:srgbClr val="000000"/>
          </a:solidFill>
          <a:uFillTx/>
          <a:latin typeface="+mj-lt"/>
          <a:ea typeface="+mj-ea"/>
          <a:cs typeface="+mj-cs"/>
          <a:sym typeface="Helvetica"/>
        </a:defRPr>
      </a:lvl9pPr>
    </p:titleStyle>
    <p:bodyStyle>
      <a:lvl1pPr marL="8890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j-lt"/>
          <a:ea typeface="+mj-ea"/>
          <a:cs typeface="+mj-cs"/>
          <a:sym typeface="Helvetica"/>
        </a:defRPr>
      </a:lvl1pPr>
      <a:lvl2pPr marL="13335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j-lt"/>
          <a:ea typeface="+mj-ea"/>
          <a:cs typeface="+mj-cs"/>
          <a:sym typeface="Helvetica"/>
        </a:defRPr>
      </a:lvl2pPr>
      <a:lvl3pPr marL="17780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j-lt"/>
          <a:ea typeface="+mj-ea"/>
          <a:cs typeface="+mj-cs"/>
          <a:sym typeface="Helvetica"/>
        </a:defRPr>
      </a:lvl3pPr>
      <a:lvl4pPr marL="22225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j-lt"/>
          <a:ea typeface="+mj-ea"/>
          <a:cs typeface="+mj-cs"/>
          <a:sym typeface="Helvetica"/>
        </a:defRPr>
      </a:lvl4pPr>
      <a:lvl5pPr marL="26670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j-lt"/>
          <a:ea typeface="+mj-ea"/>
          <a:cs typeface="+mj-cs"/>
          <a:sym typeface="Helvetica"/>
        </a:defRPr>
      </a:lvl5pPr>
      <a:lvl6pPr marL="30226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j-lt"/>
          <a:ea typeface="+mj-ea"/>
          <a:cs typeface="+mj-cs"/>
          <a:sym typeface="Helvetica"/>
        </a:defRPr>
      </a:lvl6pPr>
      <a:lvl7pPr marL="33782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j-lt"/>
          <a:ea typeface="+mj-ea"/>
          <a:cs typeface="+mj-cs"/>
          <a:sym typeface="Helvetica"/>
        </a:defRPr>
      </a:lvl7pPr>
      <a:lvl8pPr marL="37338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j-lt"/>
          <a:ea typeface="+mj-ea"/>
          <a:cs typeface="+mj-cs"/>
          <a:sym typeface="Helvetica"/>
        </a:defRPr>
      </a:lvl8pPr>
      <a:lvl9pPr marL="4089400" marR="0" indent="-571500" algn="l" defTabSz="584200" rtl="0" latinLnBrk="0">
        <a:lnSpc>
          <a:spcPct val="100000"/>
        </a:lnSpc>
        <a:spcBef>
          <a:spcPts val="2500"/>
        </a:spcBef>
        <a:spcAft>
          <a:spcPts val="0"/>
        </a:spcAft>
        <a:buClrTx/>
        <a:buSzPct val="171000"/>
        <a:buFontTx/>
        <a:buChar char="•"/>
        <a:tabLst/>
        <a:defRPr b="1" baseline="0" cap="none" i="0" spc="0" strike="noStrike" sz="4200" u="none">
          <a:ln>
            <a:noFill/>
          </a:ln>
          <a:solidFill>
            <a:srgbClr val="000000"/>
          </a:solidFill>
          <a:uFillTx/>
          <a:latin typeface="+mj-lt"/>
          <a:ea typeface="+mj-ea"/>
          <a:cs typeface="+mj-cs"/>
          <a:sym typeface="Helvetic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gif"/><Relationship Id="rId4" Type="http://schemas.openxmlformats.org/officeDocument/2006/relationships/image" Target="../media/image4.jpeg"/><Relationship Id="rId5" Type="http://schemas.openxmlformats.org/officeDocument/2006/relationships/image" Target="../media/image1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gif"/><Relationship Id="rId4" Type="http://schemas.openxmlformats.org/officeDocument/2006/relationships/image" Target="../media/image1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droppedImage.pdf"/>
          <p:cNvPicPr>
            <a:picLocks noChangeAspect="1"/>
          </p:cNvPicPr>
          <p:nvPr/>
        </p:nvPicPr>
        <p:blipFill>
          <a:blip r:embed="rId2">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sp>
        <p:nvSpPr>
          <p:cNvPr id="58" name="Shape 58"/>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p>
        </p:txBody>
      </p:sp>
      <p:sp>
        <p:nvSpPr>
          <p:cNvPr id="59" name="Shape 59"/>
          <p:cNvSpPr/>
          <p:nvPr/>
        </p:nvSpPr>
        <p:spPr>
          <a:xfrm>
            <a:off x="2018927" y="8231089"/>
            <a:ext cx="8966945"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pPr/>
            <a:r>
              <a:t>Fostering Spiritual Growth in the Church</a:t>
            </a:r>
          </a:p>
        </p:txBody>
      </p:sp>
      <p:sp>
        <p:nvSpPr>
          <p:cNvPr id="60" name="Shape 60"/>
          <p:cNvSpPr/>
          <p:nvPr/>
        </p:nvSpPr>
        <p:spPr>
          <a:xfrm>
            <a:off x="1549400" y="9055882"/>
            <a:ext cx="9906000" cy="1589"/>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p>
        </p:txBody>
      </p:sp>
      <p:sp>
        <p:nvSpPr>
          <p:cNvPr id="61" name="Shape 61"/>
          <p:cNvSpPr/>
          <p:nvPr/>
        </p:nvSpPr>
        <p:spPr>
          <a:xfrm>
            <a:off x="12701" y="9108152"/>
            <a:ext cx="12979398" cy="520937"/>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b="1" spc="239" sz="3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defRPr b="0" spc="384" sz="4800"/>
            </a:pPr>
            <a:r>
              <a:rPr b="1" spc="239" sz="3000"/>
              <a:t>Paul J. Bucknell</a:t>
            </a:r>
          </a:p>
        </p:txBody>
      </p:sp>
      <p:sp>
        <p:nvSpPr>
          <p:cNvPr id="62" name="Shape 62"/>
          <p:cNvSpPr/>
          <p:nvPr/>
        </p:nvSpPr>
        <p:spPr>
          <a:xfrm>
            <a:off x="3557931" y="5837164"/>
            <a:ext cx="5888937" cy="1016001"/>
          </a:xfrm>
          <a:prstGeom prst="roundRect">
            <a:avLst>
              <a:gd name="adj" fmla="val 16924"/>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63" name="Shape 63"/>
          <p:cNvSpPr/>
          <p:nvPr/>
        </p:nvSpPr>
        <p:spPr>
          <a:xfrm>
            <a:off x="3928665" y="5837164"/>
            <a:ext cx="5134769" cy="1016001"/>
          </a:xfrm>
          <a:prstGeom prst="rect">
            <a:avLst/>
          </a:prstGeom>
          <a:ln w="12700">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250" sz="5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r>
              <a:t>1 John 2:12-14</a:t>
            </a:r>
          </a:p>
        </p:txBody>
      </p:sp>
      <p:sp>
        <p:nvSpPr>
          <p:cNvPr id="64" name="Shape 64"/>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1" sz="5800">
                <a:solidFill>
                  <a:srgbClr val="FFFFFF"/>
                </a:solidFill>
                <a:effectLst>
                  <a:outerShdw sx="100000" sy="100000" kx="0" ky="0" algn="b" rotWithShape="0" blurRad="38100" dist="12700" dir="5400000">
                    <a:srgbClr val="000000">
                      <a:alpha val="50000"/>
                    </a:srgbClr>
                  </a:outerShdw>
                </a:effectLst>
                <a:latin typeface="+mj-lt"/>
                <a:ea typeface="+mj-ea"/>
                <a:cs typeface="+mj-cs"/>
                <a:sym typeface="Helvetica"/>
              </a:defRPr>
            </a:lvl1pPr>
          </a:lstStyle>
          <a:p>
            <a:pPr/>
            <a:r>
              <a:t>9</a:t>
            </a:r>
          </a:p>
        </p:txBody>
      </p:sp>
      <p:sp>
        <p:nvSpPr>
          <p:cNvPr id="65" name="Shape 65"/>
          <p:cNvSpPr/>
          <p:nvPr/>
        </p:nvSpPr>
        <p:spPr>
          <a:xfrm>
            <a:off x="65078" y="2662151"/>
            <a:ext cx="12595244" cy="2483781"/>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9300">
                <a:solidFill>
                  <a:srgbClr val="FFFFFF"/>
                </a:solidFill>
                <a:effectLst>
                  <a:outerShdw sx="100000" sy="100000" kx="0" ky="0" algn="b" rotWithShape="0" blurRad="38100" dist="25400" dir="1500000">
                    <a:srgbClr val="000000"/>
                  </a:outerShdw>
                </a:effectLst>
                <a:latin typeface="Arial"/>
                <a:ea typeface="Arial"/>
                <a:cs typeface="Arial"/>
                <a:sym typeface="Arial"/>
              </a:defRPr>
            </a:lvl1pPr>
          </a:lstStyle>
          <a:p>
            <a:pPr/>
            <a:r>
              <a:t>Strengthening Faith</a:t>
            </a:r>
          </a:p>
        </p:txBody>
      </p:sp>
      <p:sp>
        <p:nvSpPr>
          <p:cNvPr id="66" name="Shape 66"/>
          <p:cNvSpPr/>
          <p:nvPr/>
        </p:nvSpPr>
        <p:spPr>
          <a:xfrm>
            <a:off x="65078" y="4261985"/>
            <a:ext cx="12595244" cy="2483781"/>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800">
                <a:solidFill>
                  <a:srgbClr val="FFFFFF"/>
                </a:solidFill>
                <a:effectLst>
                  <a:outerShdw sx="100000" sy="100000" kx="0" ky="0" algn="b" rotWithShape="0" blurRad="38100" dist="25400" dir="1500000">
                    <a:srgbClr val="000000"/>
                  </a:outerShdw>
                </a:effectLst>
                <a:latin typeface="Arial"/>
                <a:ea typeface="Arial"/>
                <a:cs typeface="Arial"/>
                <a:sym typeface="Arial"/>
              </a:defRPr>
            </a:lvl1pPr>
          </a:lstStyle>
          <a:p>
            <a:pPr/>
            <a:r>
              <a:t>“The Fathers”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65"/>
                                        </p:tgtEl>
                                        <p:attrNameLst>
                                          <p:attrName>style.visibility</p:attrName>
                                        </p:attrNameLst>
                                      </p:cBhvr>
                                      <p:to>
                                        <p:strVal val="visible"/>
                                      </p:to>
                                    </p:set>
                                    <p:animEffect filter="fade" transition="in">
                                      <p:cBhvr>
                                        <p:cTn id="7" dur="1500"/>
                                        <p:tgtEl>
                                          <p:spTgt spid="65"/>
                                        </p:tgtEl>
                                      </p:cBhvr>
                                    </p:animEffect>
                                  </p:childTnLst>
                                </p:cTn>
                              </p:par>
                            </p:childTnLst>
                          </p:cTn>
                        </p:par>
                        <p:par>
                          <p:cTn id="8" fill="hold">
                            <p:stCondLst>
                              <p:cond delay="1500"/>
                            </p:stCondLst>
                            <p:childTnLst>
                              <p:par>
                                <p:cTn id="9" presetClass="entr" nodeType="afterEffect" presetID="10" grpId="2" fill="hold">
                                  <p:stCondLst>
                                    <p:cond delay="0"/>
                                  </p:stCondLst>
                                  <p:iterate type="el" backwards="0">
                                    <p:tmAbs val="0"/>
                                  </p:iterate>
                                  <p:childTnLst>
                                    <p:set>
                                      <p:cBhvr>
                                        <p:cTn id="10" fill="hold"/>
                                        <p:tgtEl>
                                          <p:spTgt spid="66"/>
                                        </p:tgtEl>
                                        <p:attrNameLst>
                                          <p:attrName>style.visibility</p:attrName>
                                        </p:attrNameLst>
                                      </p:cBhvr>
                                      <p:to>
                                        <p:strVal val="visible"/>
                                      </p:to>
                                    </p:set>
                                    <p:animEffect filter="fade" transition="in">
                                      <p:cBhvr>
                                        <p:cTn id="11" dur="15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 grpId="2"/>
      <p:bldP build="whole" bldLvl="1" animBg="1" rev="0" advAuto="0" spid="65"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a:r>
              <a:t>Growth of the Mature Believer</a:t>
            </a:r>
          </a:p>
        </p:txBody>
      </p:sp>
      <p:sp>
        <p:nvSpPr>
          <p:cNvPr id="174" name="Shape 174"/>
          <p:cNvSpPr/>
          <p:nvPr/>
        </p:nvSpPr>
        <p:spPr>
          <a:xfrm>
            <a:off x="4731830" y="2940050"/>
            <a:ext cx="4559301" cy="546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300" u="sng">
                <a:latin typeface="Arial"/>
                <a:ea typeface="Arial"/>
                <a:cs typeface="Arial"/>
                <a:sym typeface="Arial"/>
              </a:defRPr>
            </a:lvl1pPr>
          </a:lstStyle>
          <a:p>
            <a:pPr/>
            <a:r>
              <a:t>Spiritual insight</a:t>
            </a:r>
          </a:p>
        </p:txBody>
      </p:sp>
      <p:sp>
        <p:nvSpPr>
          <p:cNvPr id="175" name="Shape 175"/>
          <p:cNvSpPr/>
          <p:nvPr/>
        </p:nvSpPr>
        <p:spPr>
          <a:xfrm>
            <a:off x="5283200" y="3698937"/>
            <a:ext cx="6565900" cy="3054225"/>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defTabSz="457200">
              <a:lnSpc>
                <a:spcPct val="90000"/>
              </a:lnSpc>
              <a:spcBef>
                <a:spcPts val="3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300">
                <a:latin typeface="Arial"/>
                <a:ea typeface="Arial"/>
                <a:cs typeface="Arial"/>
                <a:sym typeface="Arial"/>
              </a:defRPr>
            </a:pPr>
            <a:r>
              <a:rPr b="0" sz="3100"/>
              <a:t>Fathers are reproducers</a:t>
            </a:r>
            <a:endParaRPr b="0" sz="3100"/>
          </a:p>
          <a:p>
            <a:pPr algn="l" defTabSz="457200">
              <a:lnSpc>
                <a:spcPct val="90000"/>
              </a:lnSpc>
              <a:spcBef>
                <a:spcPts val="3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300">
                <a:latin typeface="Arial"/>
                <a:ea typeface="Arial"/>
                <a:cs typeface="Arial"/>
                <a:sym typeface="Arial"/>
              </a:defRPr>
            </a:pPr>
            <a:r>
              <a:rPr b="0" sz="3100"/>
              <a:t>Fathers are shapers </a:t>
            </a:r>
            <a:endParaRPr b="0" sz="3100"/>
          </a:p>
          <a:p>
            <a:pPr algn="l" defTabSz="457200">
              <a:lnSpc>
                <a:spcPct val="90000"/>
              </a:lnSpc>
              <a:spcBef>
                <a:spcPts val="3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300">
                <a:latin typeface="Arial"/>
                <a:ea typeface="Arial"/>
                <a:cs typeface="Arial"/>
                <a:sym typeface="Arial"/>
              </a:defRPr>
            </a:pPr>
            <a:r>
              <a:rPr b="0" sz="3100"/>
              <a:t>Fathers need to keep growing</a:t>
            </a:r>
            <a:endParaRPr b="0" sz="3100"/>
          </a:p>
          <a:p>
            <a:pPr algn="l" defTabSz="457200">
              <a:lnSpc>
                <a:spcPct val="90000"/>
              </a:lnSpc>
              <a:spcBef>
                <a:spcPts val="3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300">
                <a:latin typeface="Arial"/>
                <a:ea typeface="Arial"/>
                <a:cs typeface="Arial"/>
                <a:sym typeface="Arial"/>
              </a:defRPr>
            </a:pPr>
            <a:r>
              <a:rPr b="0" sz="3100"/>
              <a:t>Fathers grow by knowing God more. </a:t>
            </a:r>
          </a:p>
        </p:txBody>
      </p:sp>
      <p:sp>
        <p:nvSpPr>
          <p:cNvPr id="176" name="Shape 176"/>
          <p:cNvSpPr/>
          <p:nvPr/>
        </p:nvSpPr>
        <p:spPr>
          <a:xfrm>
            <a:off x="398036" y="7416682"/>
            <a:ext cx="9944101" cy="546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300" u="sng">
                <a:latin typeface="Arial"/>
                <a:ea typeface="Arial"/>
                <a:cs typeface="Arial"/>
                <a:sym typeface="Arial"/>
              </a:defRPr>
            </a:lvl1pPr>
          </a:lstStyle>
          <a:p>
            <a:pPr/>
            <a:r>
              <a:t>Focus for Mature Believers</a:t>
            </a:r>
          </a:p>
        </p:txBody>
      </p:sp>
      <p:sp>
        <p:nvSpPr>
          <p:cNvPr id="177" name="Shape 177"/>
          <p:cNvSpPr/>
          <p:nvPr/>
        </p:nvSpPr>
        <p:spPr>
          <a:xfrm>
            <a:off x="134246" y="7962782"/>
            <a:ext cx="10471680" cy="143492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300">
                <a:latin typeface="Arial"/>
                <a:ea typeface="Arial"/>
                <a:cs typeface="Arial"/>
                <a:sym typeface="Arial"/>
              </a:defRPr>
            </a:pPr>
            <a:r>
              <a:rPr b="0" sz="3100"/>
              <a:t>'Fathers' become more intimately acquainted with God </a:t>
            </a:r>
            <a:r>
              <a:rPr b="0" sz="3100"/>
              <a:t>through trying experiences and a deepening trust in Him,</a:t>
            </a:r>
            <a:r>
              <a:rPr b="0" sz="3100"/>
              <a:t> purposely investing their lives to help others grow in Christ. </a:t>
            </a:r>
          </a:p>
        </p:txBody>
      </p:sp>
      <p:grpSp>
        <p:nvGrpSpPr>
          <p:cNvPr id="180" name="Group 180"/>
          <p:cNvGrpSpPr/>
          <p:nvPr/>
        </p:nvGrpSpPr>
        <p:grpSpPr>
          <a:xfrm>
            <a:off x="134246" y="2940049"/>
            <a:ext cx="3441701" cy="4130415"/>
            <a:chOff x="-796" y="505"/>
            <a:chExt cx="3441700" cy="4130413"/>
          </a:xfrm>
        </p:grpSpPr>
        <p:sp>
          <p:nvSpPr>
            <p:cNvPr id="178" name="Shape 178"/>
            <p:cNvSpPr/>
            <p:nvPr/>
          </p:nvSpPr>
          <p:spPr>
            <a:xfrm>
              <a:off x="965200" y="505"/>
              <a:ext cx="1509707" cy="5450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latin typeface="Arial"/>
                  <a:ea typeface="Arial"/>
                  <a:cs typeface="Arial"/>
                  <a:sym typeface="Arial"/>
                </a:defRPr>
              </a:lvl1pPr>
            </a:lstStyle>
            <a:p>
              <a:pPr/>
              <a:r>
                <a:t>Fathers</a:t>
              </a:r>
            </a:p>
          </p:txBody>
        </p:sp>
        <p:sp>
          <p:nvSpPr>
            <p:cNvPr id="179" name="Shape 179"/>
            <p:cNvSpPr/>
            <p:nvPr/>
          </p:nvSpPr>
          <p:spPr>
            <a:xfrm>
              <a:off x="-797" y="676519"/>
              <a:ext cx="3441701" cy="3454401"/>
            </a:xfrm>
            <a:prstGeom prst="ellipse">
              <a:avLst/>
            </a:prstGeom>
            <a:gradFill flip="none" rotWithShape="1">
              <a:gsLst>
                <a:gs pos="0">
                  <a:srgbClr val="FFFFFF"/>
                </a:gs>
                <a:gs pos="100000">
                  <a:srgbClr val="72A0FF"/>
                </a:gs>
              </a:gsLst>
              <a:lin ang="1379999" scaled="0"/>
            </a:gradFill>
            <a:ln w="25400" cap="flat">
              <a:solidFill>
                <a:srgbClr val="000000"/>
              </a:solidFill>
              <a:prstDash val="solid"/>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000">
                  <a:latin typeface="Didot"/>
                  <a:ea typeface="Didot"/>
                  <a:cs typeface="Didot"/>
                  <a:sym typeface="Didot"/>
                </a:defRPr>
              </a:lvl1pPr>
            </a:lstStyle>
            <a:p>
              <a:pPr/>
              <a:r>
                <a:t>Maturing Christians</a:t>
              </a:r>
            </a:p>
          </p:txBody>
        </p:sp>
      </p:grpSp>
      <p:grpSp>
        <p:nvGrpSpPr>
          <p:cNvPr id="185" name="Group 185"/>
          <p:cNvGrpSpPr/>
          <p:nvPr/>
        </p:nvGrpSpPr>
        <p:grpSpPr>
          <a:xfrm>
            <a:off x="4648200" y="3721100"/>
            <a:ext cx="355600" cy="3022600"/>
            <a:chOff x="0" y="0"/>
            <a:chExt cx="355600" cy="3022600"/>
          </a:xfrm>
        </p:grpSpPr>
        <p:sp>
          <p:nvSpPr>
            <p:cNvPr id="181" name="Shape 181"/>
            <p:cNvSpPr/>
            <p:nvPr/>
          </p:nvSpPr>
          <p:spPr>
            <a:xfrm>
              <a:off x="0" y="0"/>
              <a:ext cx="355600" cy="558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BCCEFE"/>
            </a:solidFill>
            <a:ln w="25400" cap="flat">
              <a:solidFill>
                <a:srgbClr val="000000"/>
              </a:solidFill>
              <a:prstDash val="solid"/>
              <a:miter lim="400000"/>
            </a:ln>
            <a:effectLst/>
          </p:spPr>
          <p:txBody>
            <a:bodyPr wrap="square" lIns="38100" tIns="38100" rIns="38100" bIns="38100" numCol="1" anchor="ctr">
              <a:noAutofit/>
            </a:bodyPr>
            <a:lstStyle/>
            <a:p>
              <a:pPr defTabSz="457200">
                <a:defRPr sz="3300">
                  <a:solidFill>
                    <a:srgbClr val="FFFFFF"/>
                  </a:solidFill>
                  <a:effectLst>
                    <a:outerShdw sx="100000" sy="100000" kx="0" ky="0" algn="b" rotWithShape="0" blurRad="38100" dist="12700" dir="5400000">
                      <a:srgbClr val="000000">
                        <a:alpha val="50000"/>
                      </a:srgbClr>
                    </a:outerShdw>
                  </a:effectLst>
                  <a:latin typeface="Arial"/>
                  <a:ea typeface="Arial"/>
                  <a:cs typeface="Arial"/>
                  <a:sym typeface="Arial"/>
                </a:defRPr>
              </a:pPr>
            </a:p>
          </p:txBody>
        </p:sp>
        <p:sp>
          <p:nvSpPr>
            <p:cNvPr id="182" name="Shape 182"/>
            <p:cNvSpPr/>
            <p:nvPr/>
          </p:nvSpPr>
          <p:spPr>
            <a:xfrm>
              <a:off x="0" y="1625600"/>
              <a:ext cx="355600" cy="558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BCCEFE"/>
            </a:solidFill>
            <a:ln w="25400" cap="flat">
              <a:solidFill>
                <a:srgbClr val="000000"/>
              </a:solidFill>
              <a:prstDash val="solid"/>
              <a:miter lim="400000"/>
            </a:ln>
            <a:effectLst/>
          </p:spPr>
          <p:txBody>
            <a:bodyPr wrap="square" lIns="38100" tIns="38100" rIns="38100" bIns="38100" numCol="1" anchor="ctr">
              <a:noAutofit/>
            </a:bodyPr>
            <a:lstStyle/>
            <a:p>
              <a:pPr defTabSz="457200">
                <a:defRPr sz="3300">
                  <a:solidFill>
                    <a:srgbClr val="FFFFFF"/>
                  </a:solidFill>
                  <a:effectLst>
                    <a:outerShdw sx="100000" sy="100000" kx="0" ky="0" algn="b" rotWithShape="0" blurRad="38100" dist="12700" dir="5400000">
                      <a:srgbClr val="000000">
                        <a:alpha val="50000"/>
                      </a:srgbClr>
                    </a:outerShdw>
                  </a:effectLst>
                  <a:latin typeface="Arial"/>
                  <a:ea typeface="Arial"/>
                  <a:cs typeface="Arial"/>
                  <a:sym typeface="Arial"/>
                </a:defRPr>
              </a:pPr>
            </a:p>
          </p:txBody>
        </p:sp>
        <p:sp>
          <p:nvSpPr>
            <p:cNvPr id="183" name="Shape 183"/>
            <p:cNvSpPr/>
            <p:nvPr/>
          </p:nvSpPr>
          <p:spPr>
            <a:xfrm>
              <a:off x="0" y="825500"/>
              <a:ext cx="355600" cy="558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BCCEFE"/>
            </a:solidFill>
            <a:ln w="25400" cap="flat">
              <a:solidFill>
                <a:srgbClr val="000000"/>
              </a:solidFill>
              <a:prstDash val="solid"/>
              <a:miter lim="400000"/>
            </a:ln>
            <a:effectLst/>
          </p:spPr>
          <p:txBody>
            <a:bodyPr wrap="square" lIns="38100" tIns="38100" rIns="38100" bIns="38100" numCol="1" anchor="ctr">
              <a:noAutofit/>
            </a:bodyPr>
            <a:lstStyle/>
            <a:p>
              <a:pPr defTabSz="457200">
                <a:defRPr sz="3300">
                  <a:solidFill>
                    <a:srgbClr val="FFFFFF"/>
                  </a:solidFill>
                  <a:effectLst>
                    <a:outerShdw sx="100000" sy="100000" kx="0" ky="0" algn="b" rotWithShape="0" blurRad="38100" dist="12700" dir="5400000">
                      <a:srgbClr val="000000">
                        <a:alpha val="50000"/>
                      </a:srgbClr>
                    </a:outerShdw>
                  </a:effectLst>
                  <a:latin typeface="Arial"/>
                  <a:ea typeface="Arial"/>
                  <a:cs typeface="Arial"/>
                  <a:sym typeface="Arial"/>
                </a:defRPr>
              </a:pPr>
            </a:p>
          </p:txBody>
        </p:sp>
        <p:sp>
          <p:nvSpPr>
            <p:cNvPr id="184" name="Shape 184"/>
            <p:cNvSpPr/>
            <p:nvPr/>
          </p:nvSpPr>
          <p:spPr>
            <a:xfrm>
              <a:off x="0" y="2463800"/>
              <a:ext cx="355600" cy="558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BCCEFE"/>
            </a:solidFill>
            <a:ln w="25400" cap="flat">
              <a:solidFill>
                <a:srgbClr val="000000"/>
              </a:solidFill>
              <a:prstDash val="solid"/>
              <a:miter lim="400000"/>
            </a:ln>
            <a:effectLst/>
          </p:spPr>
          <p:txBody>
            <a:bodyPr wrap="square" lIns="38100" tIns="38100" rIns="38100" bIns="38100" numCol="1" anchor="ctr">
              <a:noAutofit/>
            </a:bodyPr>
            <a:lstStyle/>
            <a:p>
              <a:pPr defTabSz="457200">
                <a:defRPr sz="3300">
                  <a:solidFill>
                    <a:srgbClr val="FFFFFF"/>
                  </a:solidFill>
                  <a:effectLst>
                    <a:outerShdw sx="100000" sy="100000" kx="0" ky="0" algn="b" rotWithShape="0" blurRad="38100" dist="12700" dir="5400000">
                      <a:srgbClr val="000000">
                        <a:alpha val="50000"/>
                      </a:srgbClr>
                    </a:outerShdw>
                  </a:effectLst>
                  <a:latin typeface="Arial"/>
                  <a:ea typeface="Arial"/>
                  <a:cs typeface="Arial"/>
                  <a:sym typeface="Arial"/>
                </a:defRPr>
              </a:pPr>
            </a:p>
          </p:txBody>
        </p:sp>
      </p:grpSp>
      <p:sp>
        <p:nvSpPr>
          <p:cNvPr id="186" name="Shape 186"/>
          <p:cNvSpPr/>
          <p:nvPr/>
        </p:nvSpPr>
        <p:spPr>
          <a:xfrm>
            <a:off x="3914917" y="3600450"/>
            <a:ext cx="516311" cy="787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atin typeface="Arial Black"/>
                <a:ea typeface="Arial Black"/>
                <a:cs typeface="Arial Black"/>
                <a:sym typeface="Arial Black"/>
              </a:defRPr>
            </a:lvl1pPr>
          </a:lstStyle>
          <a:p>
            <a:pPr/>
            <a:r>
              <a:t>G</a:t>
            </a:r>
          </a:p>
        </p:txBody>
      </p:sp>
      <p:sp>
        <p:nvSpPr>
          <p:cNvPr id="187" name="Shape 187"/>
          <p:cNvSpPr/>
          <p:nvPr/>
        </p:nvSpPr>
        <p:spPr>
          <a:xfrm>
            <a:off x="3927617" y="4400550"/>
            <a:ext cx="516311" cy="787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atin typeface="Arial Black"/>
                <a:ea typeface="Arial Black"/>
                <a:cs typeface="Arial Black"/>
                <a:sym typeface="Arial Black"/>
              </a:defRPr>
            </a:lvl1pPr>
          </a:lstStyle>
          <a:p>
            <a:pPr/>
            <a:r>
              <a:t>O</a:t>
            </a:r>
          </a:p>
        </p:txBody>
      </p:sp>
      <p:sp>
        <p:nvSpPr>
          <p:cNvPr id="188" name="Shape 188"/>
          <p:cNvSpPr/>
          <p:nvPr/>
        </p:nvSpPr>
        <p:spPr>
          <a:xfrm>
            <a:off x="3940931" y="5226050"/>
            <a:ext cx="489683" cy="787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atin typeface="Arial Black"/>
                <a:ea typeface="Arial Black"/>
                <a:cs typeface="Arial Black"/>
                <a:sym typeface="Arial Black"/>
              </a:defRPr>
            </a:lvl1pPr>
          </a:lstStyle>
          <a:p>
            <a:pPr/>
            <a:r>
              <a:t>A</a:t>
            </a:r>
          </a:p>
        </p:txBody>
      </p:sp>
      <p:sp>
        <p:nvSpPr>
          <p:cNvPr id="189" name="Shape 189"/>
          <p:cNvSpPr/>
          <p:nvPr/>
        </p:nvSpPr>
        <p:spPr>
          <a:xfrm>
            <a:off x="3967677" y="6064250"/>
            <a:ext cx="436191" cy="787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atin typeface="Arial Black"/>
                <a:ea typeface="Arial Black"/>
                <a:cs typeface="Arial Black"/>
                <a:sym typeface="Arial Black"/>
              </a:defRPr>
            </a:lvl1pPr>
          </a:lstStyle>
          <a:p>
            <a:pPr/>
            <a:r>
              <a:t>L</a:t>
            </a:r>
          </a:p>
        </p:txBody>
      </p:sp>
      <p:sp>
        <p:nvSpPr>
          <p:cNvPr id="190" name="Shape 190"/>
          <p:cNvSpPr/>
          <p:nvPr/>
        </p:nvSpPr>
        <p:spPr>
          <a:xfrm>
            <a:off x="3848100" y="3721100"/>
            <a:ext cx="647700" cy="3086100"/>
          </a:xfrm>
          <a:prstGeom prst="rect">
            <a:avLst/>
          </a:prstGeom>
          <a:ln w="38100">
            <a:solidFill>
              <a:srgbClr val="000000"/>
            </a:solidFill>
            <a:miter lim="400000"/>
          </a:ln>
        </p:spPr>
        <p:txBody>
          <a:bodyPr lIns="50800" tIns="50800" rIns="50800" bIns="50800" anchor="ct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191" name="Shape 191"/>
          <p:cNvSpPr/>
          <p:nvPr/>
        </p:nvSpPr>
        <p:spPr>
          <a:xfrm>
            <a:off x="345399" y="2044582"/>
            <a:ext cx="11874501" cy="5209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20700" indent="-533400" algn="l" defTabSz="457200">
              <a:lnSpc>
                <a:spcPts val="3600"/>
              </a:lnSpc>
              <a:buSzPct val="125000"/>
              <a:buFont typeface="Zapf Dingbats"/>
              <a:buChar char="➡"/>
              <a:tabLst>
                <a:tab pos="254000" algn="l"/>
                <a:tab pos="635000" algn="l"/>
                <a:tab pos="1016000" algn="l"/>
                <a:tab pos="3136900" algn="ctr"/>
                <a:tab pos="3314700" algn="l"/>
                <a:tab pos="4318000" algn="l"/>
              </a:tabLst>
              <a:defRPr b="1" sz="3000">
                <a:solidFill>
                  <a:srgbClr val="101010"/>
                </a:solidFill>
                <a:latin typeface="Arial"/>
                <a:ea typeface="Arial"/>
                <a:cs typeface="Arial"/>
                <a:sym typeface="Arial"/>
              </a:defRPr>
            </a:lvl1pPr>
          </a:lstStyle>
          <a:p>
            <a:pPr/>
            <a:r>
              <a:t>Step closer to God while responsibly caring for others</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191"/>
                                        </p:tgtEl>
                                        <p:attrNameLst>
                                          <p:attrName>style.visibility</p:attrName>
                                        </p:attrNameLst>
                                      </p:cBhvr>
                                      <p:to>
                                        <p:strVal val="visible"/>
                                      </p:to>
                                    </p:set>
                                    <p:anim calcmode="lin" valueType="num">
                                      <p:cBhvr>
                                        <p:cTn id="7" dur="1000" fill="hold"/>
                                        <p:tgtEl>
                                          <p:spTgt spid="191"/>
                                        </p:tgtEl>
                                        <p:attrNameLst>
                                          <p:attrName>ppt_w</p:attrName>
                                        </p:attrNameLst>
                                      </p:cBhvr>
                                      <p:tavLst>
                                        <p:tav tm="0">
                                          <p:val>
                                            <p:strVal val="4*#ppt_w"/>
                                          </p:val>
                                        </p:tav>
                                        <p:tav tm="100000">
                                          <p:val>
                                            <p:strVal val="#ppt_w"/>
                                          </p:val>
                                        </p:tav>
                                      </p:tavLst>
                                    </p:anim>
                                    <p:anim calcmode="lin" valueType="num">
                                      <p:cBhvr>
                                        <p:cTn id="8" dur="1000" fill="hold"/>
                                        <p:tgtEl>
                                          <p:spTgt spid="191"/>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Subtype="8" presetID="15" grpId="2" fill="hold">
                                  <p:stCondLst>
                                    <p:cond delay="0"/>
                                  </p:stCondLst>
                                  <p:iterate type="el" backwards="0">
                                    <p:tmAbs val="0"/>
                                  </p:iterate>
                                  <p:childTnLst>
                                    <p:set>
                                      <p:cBhvr>
                                        <p:cTn id="11" fill="hold"/>
                                        <p:tgtEl>
                                          <p:spTgt spid="180"/>
                                        </p:tgtEl>
                                        <p:attrNameLst>
                                          <p:attrName>style.visibility</p:attrName>
                                        </p:attrNameLst>
                                      </p:cBhvr>
                                      <p:to>
                                        <p:strVal val="visible"/>
                                      </p:to>
                                    </p:set>
                                    <p:anim calcmode="lin" valueType="num">
                                      <p:cBhvr>
                                        <p:cTn id="12" dur="1000" fill="hold"/>
                                        <p:tgtEl>
                                          <p:spTgt spid="180"/>
                                        </p:tgtEl>
                                        <p:attrNameLst>
                                          <p:attrName>ppt_w</p:attrName>
                                        </p:attrNameLst>
                                      </p:cBhvr>
                                      <p:tavLst>
                                        <p:tav tm="0">
                                          <p:val>
                                            <p:fltVal val="0"/>
                                          </p:val>
                                        </p:tav>
                                        <p:tav tm="100000">
                                          <p:val>
                                            <p:strVal val="#ppt_w"/>
                                          </p:val>
                                        </p:tav>
                                      </p:tavLst>
                                    </p:anim>
                                    <p:anim calcmode="lin" valueType="num">
                                      <p:cBhvr>
                                        <p:cTn id="13" dur="1000" fill="hold"/>
                                        <p:tgtEl>
                                          <p:spTgt spid="180"/>
                                        </p:tgtEl>
                                        <p:attrNameLst>
                                          <p:attrName>ppt_h</p:attrName>
                                        </p:attrNameLst>
                                      </p:cBhvr>
                                      <p:tavLst>
                                        <p:tav tm="0">
                                          <p:val>
                                            <p:fltVal val="0"/>
                                          </p:val>
                                        </p:tav>
                                        <p:tav tm="100000">
                                          <p:val>
                                            <p:strVal val="#ppt_h"/>
                                          </p:val>
                                        </p:tav>
                                      </p:tavLst>
                                    </p:anim>
                                    <p:anim calcmode="lin" valueType="num">
                                      <p:cBhvr>
                                        <p:cTn id="14" dur="1000" fill="hold"/>
                                        <p:tgtEl>
                                          <p:spTgt spid="18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15" grpId="3" fill="hold">
                                  <p:stCondLst>
                                    <p:cond delay="0"/>
                                  </p:stCondLst>
                                  <p:iterate type="el" backwards="0">
                                    <p:tmAbs val="0"/>
                                  </p:iterate>
                                  <p:childTnLst>
                                    <p:set>
                                      <p:cBhvr>
                                        <p:cTn id="19" fill="hold"/>
                                        <p:tgtEl>
                                          <p:spTgt spid="174"/>
                                        </p:tgtEl>
                                        <p:attrNameLst>
                                          <p:attrName>style.visibility</p:attrName>
                                        </p:attrNameLst>
                                      </p:cBhvr>
                                      <p:to>
                                        <p:strVal val="visible"/>
                                      </p:to>
                                    </p:set>
                                    <p:anim calcmode="lin" valueType="num">
                                      <p:cBhvr>
                                        <p:cTn id="20" dur="1000" fill="hold"/>
                                        <p:tgtEl>
                                          <p:spTgt spid="174"/>
                                        </p:tgtEl>
                                        <p:attrNameLst>
                                          <p:attrName>ppt_w</p:attrName>
                                        </p:attrNameLst>
                                      </p:cBhvr>
                                      <p:tavLst>
                                        <p:tav tm="0">
                                          <p:val>
                                            <p:fltVal val="0"/>
                                          </p:val>
                                        </p:tav>
                                        <p:tav tm="100000">
                                          <p:val>
                                            <p:strVal val="#ppt_w"/>
                                          </p:val>
                                        </p:tav>
                                      </p:tavLst>
                                    </p:anim>
                                    <p:anim calcmode="lin" valueType="num">
                                      <p:cBhvr>
                                        <p:cTn id="21" dur="1000" fill="hold"/>
                                        <p:tgtEl>
                                          <p:spTgt spid="174"/>
                                        </p:tgtEl>
                                        <p:attrNameLst>
                                          <p:attrName>ppt_h</p:attrName>
                                        </p:attrNameLst>
                                      </p:cBhvr>
                                      <p:tavLst>
                                        <p:tav tm="0">
                                          <p:val>
                                            <p:fltVal val="0"/>
                                          </p:val>
                                        </p:tav>
                                        <p:tav tm="100000">
                                          <p:val>
                                            <p:strVal val="#ppt_h"/>
                                          </p:val>
                                        </p:tav>
                                      </p:tavLst>
                                    </p:anim>
                                    <p:anim calcmode="lin" valueType="num">
                                      <p:cBhvr>
                                        <p:cTn id="22" dur="1000" fill="hold"/>
                                        <p:tgtEl>
                                          <p:spTgt spid="17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7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000"/>
                            </p:stCondLst>
                            <p:childTnLst>
                              <p:par>
                                <p:cTn id="25" presetClass="entr" nodeType="afterEffect" presetID="9" grpId="4" fill="hold">
                                  <p:stCondLst>
                                    <p:cond delay="0"/>
                                  </p:stCondLst>
                                  <p:iterate type="el" backwards="0">
                                    <p:tmAbs val="0"/>
                                  </p:iterate>
                                  <p:childTnLst>
                                    <p:set>
                                      <p:cBhvr>
                                        <p:cTn id="26" fill="hold"/>
                                        <p:tgtEl>
                                          <p:spTgt spid="185"/>
                                        </p:tgtEl>
                                        <p:attrNameLst>
                                          <p:attrName>style.visibility</p:attrName>
                                        </p:attrNameLst>
                                      </p:cBhvr>
                                      <p:to>
                                        <p:strVal val="visible"/>
                                      </p:to>
                                    </p:set>
                                    <p:animEffect filter="dissolve" transition="in">
                                      <p:cBhvr>
                                        <p:cTn id="27" dur="1500"/>
                                        <p:tgtEl>
                                          <p:spTgt spid="185"/>
                                        </p:tgtEl>
                                      </p:cBhvr>
                                    </p:animEffect>
                                  </p:childTnLst>
                                </p:cTn>
                              </p:par>
                            </p:childTnLst>
                          </p:cTn>
                        </p:par>
                        <p:par>
                          <p:cTn id="28" fill="hold">
                            <p:stCondLst>
                              <p:cond delay="2500"/>
                            </p:stCondLst>
                            <p:childTnLst>
                              <p:par>
                                <p:cTn id="29" presetClass="entr" nodeType="afterEffect" presetSubtype="8" presetID="15" grpId="5" fill="hold">
                                  <p:stCondLst>
                                    <p:cond delay="0"/>
                                  </p:stCondLst>
                                  <p:iterate type="el" backwards="0">
                                    <p:tmAbs val="0"/>
                                  </p:iterate>
                                  <p:childTnLst>
                                    <p:set>
                                      <p:cBhvr>
                                        <p:cTn id="30" fill="hold"/>
                                        <p:tgtEl>
                                          <p:spTgt spid="175">
                                            <p:bg/>
                                          </p:spTgt>
                                        </p:tgtEl>
                                        <p:attrNameLst>
                                          <p:attrName>style.visibility</p:attrName>
                                        </p:attrNameLst>
                                      </p:cBhvr>
                                      <p:to>
                                        <p:strVal val="visible"/>
                                      </p:to>
                                    </p:set>
                                    <p:anim calcmode="lin" valueType="num">
                                      <p:cBhvr>
                                        <p:cTn id="31" dur="1000" fill="hold"/>
                                        <p:tgtEl>
                                          <p:spTgt spid="175">
                                            <p:bg/>
                                          </p:spTgt>
                                        </p:tgtEl>
                                        <p:attrNameLst>
                                          <p:attrName>ppt_w</p:attrName>
                                        </p:attrNameLst>
                                      </p:cBhvr>
                                      <p:tavLst>
                                        <p:tav tm="0">
                                          <p:val>
                                            <p:fltVal val="0"/>
                                          </p:val>
                                        </p:tav>
                                        <p:tav tm="100000">
                                          <p:val>
                                            <p:strVal val="#ppt_w"/>
                                          </p:val>
                                        </p:tav>
                                      </p:tavLst>
                                    </p:anim>
                                    <p:anim calcmode="lin" valueType="num">
                                      <p:cBhvr>
                                        <p:cTn id="32" dur="1000" fill="hold"/>
                                        <p:tgtEl>
                                          <p:spTgt spid="175">
                                            <p:bg/>
                                          </p:spTgt>
                                        </p:tgtEl>
                                        <p:attrNameLst>
                                          <p:attrName>ppt_h</p:attrName>
                                        </p:attrNameLst>
                                      </p:cBhvr>
                                      <p:tavLst>
                                        <p:tav tm="0">
                                          <p:val>
                                            <p:fltVal val="0"/>
                                          </p:val>
                                        </p:tav>
                                        <p:tav tm="100000">
                                          <p:val>
                                            <p:strVal val="#ppt_h"/>
                                          </p:val>
                                        </p:tav>
                                      </p:tavLst>
                                    </p:anim>
                                    <p:anim calcmode="lin" valueType="num">
                                      <p:cBhvr>
                                        <p:cTn id="33" dur="1000" fill="hold"/>
                                        <p:tgtEl>
                                          <p:spTgt spid="175">
                                            <p:bg/>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75">
                                            <p:bg/>
                                          </p:spTgt>
                                        </p:tgtEl>
                                        <p:attrNameLst>
                                          <p:attrName>ppt_y</p:attrName>
                                        </p:attrNameLst>
                                      </p:cBhvr>
                                      <p:tavLst>
                                        <p:tav tm="0" fmla="#ppt_y+(sin(-2*pi*(1-$))*-#ppt_x+cos(-2*pi*(1-$))*(1-#ppt_y))*(1-$)">
                                          <p:val>
                                            <p:fltVal val="0"/>
                                          </p:val>
                                        </p:tav>
                                        <p:tav tm="100000">
                                          <p:val>
                                            <p:fltVal val="1"/>
                                          </p:val>
                                        </p:tav>
                                      </p:tavLst>
                                    </p:anim>
                                  </p:childTnLst>
                                </p:cTn>
                              </p:par>
                              <p:par>
                                <p:cTn id="35" presetClass="entr" nodeType="withEffect" presetSubtype="8" presetID="15" grpId="5" fill="hold">
                                  <p:stCondLst>
                                    <p:cond delay="0"/>
                                  </p:stCondLst>
                                  <p:iterate type="el" backwards="0">
                                    <p:tmAbs val="0"/>
                                  </p:iterate>
                                  <p:childTnLst>
                                    <p:set>
                                      <p:cBhvr>
                                        <p:cTn id="36" fill="hold"/>
                                        <p:tgtEl>
                                          <p:spTgt spid="175">
                                            <p:txEl>
                                              <p:pRg st="0" end="0"/>
                                            </p:txEl>
                                          </p:spTgt>
                                        </p:tgtEl>
                                        <p:attrNameLst>
                                          <p:attrName>style.visibility</p:attrName>
                                        </p:attrNameLst>
                                      </p:cBhvr>
                                      <p:to>
                                        <p:strVal val="visible"/>
                                      </p:to>
                                    </p:set>
                                    <p:anim calcmode="lin" valueType="num">
                                      <p:cBhvr>
                                        <p:cTn id="37" dur="1000" fill="hold"/>
                                        <p:tgtEl>
                                          <p:spTgt spid="175">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175">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1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500"/>
                            </p:stCondLst>
                            <p:childTnLst>
                              <p:par>
                                <p:cTn id="42" presetClass="entr" nodeType="afterEffect" presetSubtype="8" presetID="15" grpId="5" fill="hold">
                                  <p:stCondLst>
                                    <p:cond delay="0"/>
                                  </p:stCondLst>
                                  <p:iterate type="el" backwards="0">
                                    <p:tmAbs val="0"/>
                                  </p:iterate>
                                  <p:childTnLst>
                                    <p:set>
                                      <p:cBhvr>
                                        <p:cTn id="43" fill="hold"/>
                                        <p:tgtEl>
                                          <p:spTgt spid="175">
                                            <p:txEl>
                                              <p:pRg st="1" end="1"/>
                                            </p:txEl>
                                          </p:spTgt>
                                        </p:tgtEl>
                                        <p:attrNameLst>
                                          <p:attrName>style.visibility</p:attrName>
                                        </p:attrNameLst>
                                      </p:cBhvr>
                                      <p:to>
                                        <p:strVal val="visible"/>
                                      </p:to>
                                    </p:set>
                                    <p:anim calcmode="lin" valueType="num">
                                      <p:cBhvr>
                                        <p:cTn id="44" dur="1000" fill="hold"/>
                                        <p:tgtEl>
                                          <p:spTgt spid="175">
                                            <p:txEl>
                                              <p:pRg st="1" end="1"/>
                                            </p:txEl>
                                          </p:spTgt>
                                        </p:tgtEl>
                                        <p:attrNameLst>
                                          <p:attrName>ppt_w</p:attrName>
                                        </p:attrNameLst>
                                      </p:cBhvr>
                                      <p:tavLst>
                                        <p:tav tm="0">
                                          <p:val>
                                            <p:fltVal val="0"/>
                                          </p:val>
                                        </p:tav>
                                        <p:tav tm="100000">
                                          <p:val>
                                            <p:strVal val="#ppt_w"/>
                                          </p:val>
                                        </p:tav>
                                      </p:tavLst>
                                    </p:anim>
                                    <p:anim calcmode="lin" valueType="num">
                                      <p:cBhvr>
                                        <p:cTn id="45" dur="1000" fill="hold"/>
                                        <p:tgtEl>
                                          <p:spTgt spid="175">
                                            <p:txEl>
                                              <p:pRg st="1" end="1"/>
                                            </p:txEl>
                                          </p:spTgt>
                                        </p:tgtEl>
                                        <p:attrNameLst>
                                          <p:attrName>ppt_h</p:attrName>
                                        </p:attrNameLst>
                                      </p:cBhvr>
                                      <p:tavLst>
                                        <p:tav tm="0">
                                          <p:val>
                                            <p:fltVal val="0"/>
                                          </p:val>
                                        </p:tav>
                                        <p:tav tm="100000">
                                          <p:val>
                                            <p:strVal val="#ppt_h"/>
                                          </p:val>
                                        </p:tav>
                                      </p:tavLst>
                                    </p:anim>
                                    <p:anim calcmode="lin" valueType="num">
                                      <p:cBhvr>
                                        <p:cTn id="46" dur="1000" fill="hold"/>
                                        <p:tgtEl>
                                          <p:spTgt spid="1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4500"/>
                            </p:stCondLst>
                            <p:childTnLst>
                              <p:par>
                                <p:cTn id="49" presetClass="entr" nodeType="afterEffect" presetSubtype="8" presetID="15" grpId="5" fill="hold">
                                  <p:stCondLst>
                                    <p:cond delay="0"/>
                                  </p:stCondLst>
                                  <p:iterate type="el" backwards="0">
                                    <p:tmAbs val="0"/>
                                  </p:iterate>
                                  <p:childTnLst>
                                    <p:set>
                                      <p:cBhvr>
                                        <p:cTn id="50" fill="hold"/>
                                        <p:tgtEl>
                                          <p:spTgt spid="175">
                                            <p:txEl>
                                              <p:pRg st="2" end="2"/>
                                            </p:txEl>
                                          </p:spTgt>
                                        </p:tgtEl>
                                        <p:attrNameLst>
                                          <p:attrName>style.visibility</p:attrName>
                                        </p:attrNameLst>
                                      </p:cBhvr>
                                      <p:to>
                                        <p:strVal val="visible"/>
                                      </p:to>
                                    </p:set>
                                    <p:anim calcmode="lin" valueType="num">
                                      <p:cBhvr>
                                        <p:cTn id="51" dur="1000" fill="hold"/>
                                        <p:tgtEl>
                                          <p:spTgt spid="175">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175">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1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5500"/>
                            </p:stCondLst>
                            <p:childTnLst>
                              <p:par>
                                <p:cTn id="56" presetClass="entr" nodeType="afterEffect" presetSubtype="8" presetID="15" grpId="5" fill="hold">
                                  <p:stCondLst>
                                    <p:cond delay="0"/>
                                  </p:stCondLst>
                                  <p:iterate type="el" backwards="0">
                                    <p:tmAbs val="0"/>
                                  </p:iterate>
                                  <p:childTnLst>
                                    <p:set>
                                      <p:cBhvr>
                                        <p:cTn id="57" fill="hold"/>
                                        <p:tgtEl>
                                          <p:spTgt spid="175">
                                            <p:txEl>
                                              <p:pRg st="3" end="3"/>
                                            </p:txEl>
                                          </p:spTgt>
                                        </p:tgtEl>
                                        <p:attrNameLst>
                                          <p:attrName>style.visibility</p:attrName>
                                        </p:attrNameLst>
                                      </p:cBhvr>
                                      <p:to>
                                        <p:strVal val="visible"/>
                                      </p:to>
                                    </p:set>
                                    <p:anim calcmode="lin" valueType="num">
                                      <p:cBhvr>
                                        <p:cTn id="58" dur="1000" fill="hold"/>
                                        <p:tgtEl>
                                          <p:spTgt spid="175">
                                            <p:txEl>
                                              <p:pRg st="3" end="3"/>
                                            </p:txEl>
                                          </p:spTgt>
                                        </p:tgtEl>
                                        <p:attrNameLst>
                                          <p:attrName>ppt_w</p:attrName>
                                        </p:attrNameLst>
                                      </p:cBhvr>
                                      <p:tavLst>
                                        <p:tav tm="0">
                                          <p:val>
                                            <p:fltVal val="0"/>
                                          </p:val>
                                        </p:tav>
                                        <p:tav tm="100000">
                                          <p:val>
                                            <p:strVal val="#ppt_w"/>
                                          </p:val>
                                        </p:tav>
                                      </p:tavLst>
                                    </p:anim>
                                    <p:anim calcmode="lin" valueType="num">
                                      <p:cBhvr>
                                        <p:cTn id="59" dur="1000" fill="hold"/>
                                        <p:tgtEl>
                                          <p:spTgt spid="175">
                                            <p:txEl>
                                              <p:pRg st="3" end="3"/>
                                            </p:txEl>
                                          </p:spTgt>
                                        </p:tgtEl>
                                        <p:attrNameLst>
                                          <p:attrName>ppt_h</p:attrName>
                                        </p:attrNameLst>
                                      </p:cBhvr>
                                      <p:tavLst>
                                        <p:tav tm="0">
                                          <p:val>
                                            <p:fltVal val="0"/>
                                          </p:val>
                                        </p:tav>
                                        <p:tav tm="100000">
                                          <p:val>
                                            <p:strVal val="#ppt_h"/>
                                          </p:val>
                                        </p:tav>
                                      </p:tavLst>
                                    </p:anim>
                                    <p:anim calcmode="lin" valueType="num">
                                      <p:cBhvr>
                                        <p:cTn id="60" dur="1000" fill="hold"/>
                                        <p:tgtEl>
                                          <p:spTgt spid="1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6500"/>
                            </p:stCondLst>
                            <p:childTnLst>
                              <p:par>
                                <p:cTn id="63" presetClass="entr" nodeType="afterEffect" presetID="10" grpId="6" fill="hold">
                                  <p:stCondLst>
                                    <p:cond delay="0"/>
                                  </p:stCondLst>
                                  <p:iterate type="el" backwards="0">
                                    <p:tmAbs val="0"/>
                                  </p:iterate>
                                  <p:childTnLst>
                                    <p:set>
                                      <p:cBhvr>
                                        <p:cTn id="64" fill="hold"/>
                                        <p:tgtEl>
                                          <p:spTgt spid="186"/>
                                        </p:tgtEl>
                                        <p:attrNameLst>
                                          <p:attrName>style.visibility</p:attrName>
                                        </p:attrNameLst>
                                      </p:cBhvr>
                                      <p:to>
                                        <p:strVal val="visible"/>
                                      </p:to>
                                    </p:set>
                                    <p:animEffect filter="fade" transition="in">
                                      <p:cBhvr>
                                        <p:cTn id="65" dur="750"/>
                                        <p:tgtEl>
                                          <p:spTgt spid="186"/>
                                        </p:tgtEl>
                                      </p:cBhvr>
                                    </p:animEffect>
                                  </p:childTnLst>
                                </p:cTn>
                              </p:par>
                            </p:childTnLst>
                          </p:cTn>
                        </p:par>
                        <p:par>
                          <p:cTn id="66" fill="hold">
                            <p:stCondLst>
                              <p:cond delay="7250"/>
                            </p:stCondLst>
                            <p:childTnLst>
                              <p:par>
                                <p:cTn id="67" presetClass="entr" nodeType="afterEffect" presetID="10" grpId="7" fill="hold">
                                  <p:stCondLst>
                                    <p:cond delay="0"/>
                                  </p:stCondLst>
                                  <p:iterate type="el" backwards="0">
                                    <p:tmAbs val="0"/>
                                  </p:iterate>
                                  <p:childTnLst>
                                    <p:set>
                                      <p:cBhvr>
                                        <p:cTn id="68" fill="hold"/>
                                        <p:tgtEl>
                                          <p:spTgt spid="187"/>
                                        </p:tgtEl>
                                        <p:attrNameLst>
                                          <p:attrName>style.visibility</p:attrName>
                                        </p:attrNameLst>
                                      </p:cBhvr>
                                      <p:to>
                                        <p:strVal val="visible"/>
                                      </p:to>
                                    </p:set>
                                    <p:animEffect filter="fade" transition="in">
                                      <p:cBhvr>
                                        <p:cTn id="69" dur="750"/>
                                        <p:tgtEl>
                                          <p:spTgt spid="187"/>
                                        </p:tgtEl>
                                      </p:cBhvr>
                                    </p:animEffect>
                                  </p:childTnLst>
                                </p:cTn>
                              </p:par>
                            </p:childTnLst>
                          </p:cTn>
                        </p:par>
                        <p:par>
                          <p:cTn id="70" fill="hold">
                            <p:stCondLst>
                              <p:cond delay="8000"/>
                            </p:stCondLst>
                            <p:childTnLst>
                              <p:par>
                                <p:cTn id="71" presetClass="entr" nodeType="afterEffect" presetID="10" grpId="8" fill="hold">
                                  <p:stCondLst>
                                    <p:cond delay="0"/>
                                  </p:stCondLst>
                                  <p:iterate type="el" backwards="0">
                                    <p:tmAbs val="0"/>
                                  </p:iterate>
                                  <p:childTnLst>
                                    <p:set>
                                      <p:cBhvr>
                                        <p:cTn id="72" fill="hold"/>
                                        <p:tgtEl>
                                          <p:spTgt spid="188"/>
                                        </p:tgtEl>
                                        <p:attrNameLst>
                                          <p:attrName>style.visibility</p:attrName>
                                        </p:attrNameLst>
                                      </p:cBhvr>
                                      <p:to>
                                        <p:strVal val="visible"/>
                                      </p:to>
                                    </p:set>
                                    <p:animEffect filter="fade" transition="in">
                                      <p:cBhvr>
                                        <p:cTn id="73" dur="750"/>
                                        <p:tgtEl>
                                          <p:spTgt spid="188"/>
                                        </p:tgtEl>
                                      </p:cBhvr>
                                    </p:animEffect>
                                  </p:childTnLst>
                                </p:cTn>
                              </p:par>
                            </p:childTnLst>
                          </p:cTn>
                        </p:par>
                        <p:par>
                          <p:cTn id="74" fill="hold">
                            <p:stCondLst>
                              <p:cond delay="8750"/>
                            </p:stCondLst>
                            <p:childTnLst>
                              <p:par>
                                <p:cTn id="75" presetClass="entr" nodeType="afterEffect" presetID="10" grpId="9" fill="hold">
                                  <p:stCondLst>
                                    <p:cond delay="0"/>
                                  </p:stCondLst>
                                  <p:iterate type="el" backwards="0">
                                    <p:tmAbs val="0"/>
                                  </p:iterate>
                                  <p:childTnLst>
                                    <p:set>
                                      <p:cBhvr>
                                        <p:cTn id="76" fill="hold"/>
                                        <p:tgtEl>
                                          <p:spTgt spid="189"/>
                                        </p:tgtEl>
                                        <p:attrNameLst>
                                          <p:attrName>style.visibility</p:attrName>
                                        </p:attrNameLst>
                                      </p:cBhvr>
                                      <p:to>
                                        <p:strVal val="visible"/>
                                      </p:to>
                                    </p:set>
                                    <p:animEffect filter="fade" transition="in">
                                      <p:cBhvr>
                                        <p:cTn id="77" dur="750"/>
                                        <p:tgtEl>
                                          <p:spTgt spid="189"/>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8" presetID="15" grpId="10" fill="hold">
                                  <p:stCondLst>
                                    <p:cond delay="0"/>
                                  </p:stCondLst>
                                  <p:iterate type="el" backwards="0">
                                    <p:tmAbs val="0"/>
                                  </p:iterate>
                                  <p:childTnLst>
                                    <p:set>
                                      <p:cBhvr>
                                        <p:cTn id="81" fill="hold"/>
                                        <p:tgtEl>
                                          <p:spTgt spid="190"/>
                                        </p:tgtEl>
                                        <p:attrNameLst>
                                          <p:attrName>style.visibility</p:attrName>
                                        </p:attrNameLst>
                                      </p:cBhvr>
                                      <p:to>
                                        <p:strVal val="visible"/>
                                      </p:to>
                                    </p:set>
                                    <p:anim calcmode="lin" valueType="num">
                                      <p:cBhvr>
                                        <p:cTn id="82" dur="1000" fill="hold"/>
                                        <p:tgtEl>
                                          <p:spTgt spid="190"/>
                                        </p:tgtEl>
                                        <p:attrNameLst>
                                          <p:attrName>ppt_w</p:attrName>
                                        </p:attrNameLst>
                                      </p:cBhvr>
                                      <p:tavLst>
                                        <p:tav tm="0">
                                          <p:val>
                                            <p:fltVal val="0"/>
                                          </p:val>
                                        </p:tav>
                                        <p:tav tm="100000">
                                          <p:val>
                                            <p:strVal val="#ppt_w"/>
                                          </p:val>
                                        </p:tav>
                                      </p:tavLst>
                                    </p:anim>
                                    <p:anim calcmode="lin" valueType="num">
                                      <p:cBhvr>
                                        <p:cTn id="83" dur="1000" fill="hold"/>
                                        <p:tgtEl>
                                          <p:spTgt spid="190"/>
                                        </p:tgtEl>
                                        <p:attrNameLst>
                                          <p:attrName>ppt_h</p:attrName>
                                        </p:attrNameLst>
                                      </p:cBhvr>
                                      <p:tavLst>
                                        <p:tav tm="0">
                                          <p:val>
                                            <p:fltVal val="0"/>
                                          </p:val>
                                        </p:tav>
                                        <p:tav tm="100000">
                                          <p:val>
                                            <p:strVal val="#ppt_h"/>
                                          </p:val>
                                        </p:tav>
                                      </p:tavLst>
                                    </p:anim>
                                    <p:anim calcmode="lin" valueType="num">
                                      <p:cBhvr>
                                        <p:cTn id="84" dur="1000" fill="hold"/>
                                        <p:tgtEl>
                                          <p:spTgt spid="190"/>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1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Class="entr" nodeType="clickEffect" presetSubtype="8" presetID="15" grpId="11" fill="hold">
                                  <p:stCondLst>
                                    <p:cond delay="0"/>
                                  </p:stCondLst>
                                  <p:iterate type="el" backwards="0">
                                    <p:tmAbs val="0"/>
                                  </p:iterate>
                                  <p:childTnLst>
                                    <p:set>
                                      <p:cBhvr>
                                        <p:cTn id="89" fill="hold"/>
                                        <p:tgtEl>
                                          <p:spTgt spid="176"/>
                                        </p:tgtEl>
                                        <p:attrNameLst>
                                          <p:attrName>style.visibility</p:attrName>
                                        </p:attrNameLst>
                                      </p:cBhvr>
                                      <p:to>
                                        <p:strVal val="visible"/>
                                      </p:to>
                                    </p:set>
                                    <p:anim calcmode="lin" valueType="num">
                                      <p:cBhvr>
                                        <p:cTn id="90" dur="1000" fill="hold"/>
                                        <p:tgtEl>
                                          <p:spTgt spid="176"/>
                                        </p:tgtEl>
                                        <p:attrNameLst>
                                          <p:attrName>ppt_w</p:attrName>
                                        </p:attrNameLst>
                                      </p:cBhvr>
                                      <p:tavLst>
                                        <p:tav tm="0">
                                          <p:val>
                                            <p:fltVal val="0"/>
                                          </p:val>
                                        </p:tav>
                                        <p:tav tm="100000">
                                          <p:val>
                                            <p:strVal val="#ppt_w"/>
                                          </p:val>
                                        </p:tav>
                                      </p:tavLst>
                                    </p:anim>
                                    <p:anim calcmode="lin" valueType="num">
                                      <p:cBhvr>
                                        <p:cTn id="91" dur="1000" fill="hold"/>
                                        <p:tgtEl>
                                          <p:spTgt spid="176"/>
                                        </p:tgtEl>
                                        <p:attrNameLst>
                                          <p:attrName>ppt_h</p:attrName>
                                        </p:attrNameLst>
                                      </p:cBhvr>
                                      <p:tavLst>
                                        <p:tav tm="0">
                                          <p:val>
                                            <p:fltVal val="0"/>
                                          </p:val>
                                        </p:tav>
                                        <p:tav tm="100000">
                                          <p:val>
                                            <p:strVal val="#ppt_h"/>
                                          </p:val>
                                        </p:tav>
                                      </p:tavLst>
                                    </p:anim>
                                    <p:anim calcmode="lin" valueType="num">
                                      <p:cBhvr>
                                        <p:cTn id="92" dur="1000" fill="hold"/>
                                        <p:tgtEl>
                                          <p:spTgt spid="176"/>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176"/>
                                        </p:tgtEl>
                                        <p:attrNameLst>
                                          <p:attrName>ppt_y</p:attrName>
                                        </p:attrNameLst>
                                      </p:cBhvr>
                                      <p:tavLst>
                                        <p:tav tm="0" fmla="#ppt_y+(sin(-2*pi*(1-$))*-#ppt_x+cos(-2*pi*(1-$))*(1-#ppt_y))*(1-$)">
                                          <p:val>
                                            <p:fltVal val="0"/>
                                          </p:val>
                                        </p:tav>
                                        <p:tav tm="100000">
                                          <p:val>
                                            <p:fltVal val="1"/>
                                          </p:val>
                                        </p:tav>
                                      </p:tavLst>
                                    </p:anim>
                                  </p:childTnLst>
                                </p:cTn>
                              </p:par>
                            </p:childTnLst>
                          </p:cTn>
                        </p:par>
                        <p:par>
                          <p:cTn id="94" fill="hold">
                            <p:stCondLst>
                              <p:cond delay="1000"/>
                            </p:stCondLst>
                            <p:childTnLst>
                              <p:par>
                                <p:cTn id="95" presetClass="entr" nodeType="afterEffect" presetSubtype="8" presetID="15" grpId="12" fill="hold">
                                  <p:stCondLst>
                                    <p:cond delay="0"/>
                                  </p:stCondLst>
                                  <p:iterate type="el" backwards="0">
                                    <p:tmAbs val="0"/>
                                  </p:iterate>
                                  <p:childTnLst>
                                    <p:set>
                                      <p:cBhvr>
                                        <p:cTn id="96" fill="hold"/>
                                        <p:tgtEl>
                                          <p:spTgt spid="177"/>
                                        </p:tgtEl>
                                        <p:attrNameLst>
                                          <p:attrName>style.visibility</p:attrName>
                                        </p:attrNameLst>
                                      </p:cBhvr>
                                      <p:to>
                                        <p:strVal val="visible"/>
                                      </p:to>
                                    </p:set>
                                    <p:anim calcmode="lin" valueType="num">
                                      <p:cBhvr>
                                        <p:cTn id="97" dur="1000" fill="hold"/>
                                        <p:tgtEl>
                                          <p:spTgt spid="177"/>
                                        </p:tgtEl>
                                        <p:attrNameLst>
                                          <p:attrName>ppt_w</p:attrName>
                                        </p:attrNameLst>
                                      </p:cBhvr>
                                      <p:tavLst>
                                        <p:tav tm="0">
                                          <p:val>
                                            <p:fltVal val="0"/>
                                          </p:val>
                                        </p:tav>
                                        <p:tav tm="100000">
                                          <p:val>
                                            <p:strVal val="#ppt_w"/>
                                          </p:val>
                                        </p:tav>
                                      </p:tavLst>
                                    </p:anim>
                                    <p:anim calcmode="lin" valueType="num">
                                      <p:cBhvr>
                                        <p:cTn id="98" dur="1000" fill="hold"/>
                                        <p:tgtEl>
                                          <p:spTgt spid="177"/>
                                        </p:tgtEl>
                                        <p:attrNameLst>
                                          <p:attrName>ppt_h</p:attrName>
                                        </p:attrNameLst>
                                      </p:cBhvr>
                                      <p:tavLst>
                                        <p:tav tm="0">
                                          <p:val>
                                            <p:fltVal val="0"/>
                                          </p:val>
                                        </p:tav>
                                        <p:tav tm="100000">
                                          <p:val>
                                            <p:strVal val="#ppt_h"/>
                                          </p:val>
                                        </p:tav>
                                      </p:tavLst>
                                    </p:anim>
                                    <p:anim calcmode="lin" valueType="num">
                                      <p:cBhvr>
                                        <p:cTn id="99" dur="1000" fill="hold"/>
                                        <p:tgtEl>
                                          <p:spTgt spid="177"/>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1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10"/>
      <p:bldP build="whole" bldLvl="1" animBg="1" rev="0" advAuto="0" spid="174" grpId="3"/>
      <p:bldP build="whole" bldLvl="1" animBg="1" rev="0" advAuto="0" spid="180" grpId="2"/>
      <p:bldP build="whole" bldLvl="1" animBg="1" rev="0" advAuto="0" spid="185" grpId="4"/>
      <p:bldP build="whole" bldLvl="1" animBg="1" rev="0" advAuto="0" spid="186" grpId="6"/>
      <p:bldP build="whole" bldLvl="1" animBg="1" rev="0" advAuto="0" spid="176" grpId="11"/>
      <p:bldP build="whole" bldLvl="1" animBg="1" rev="0" advAuto="0" spid="187" grpId="7"/>
      <p:bldP build="whole" bldLvl="1" animBg="1" rev="0" advAuto="0" spid="189" grpId="9"/>
      <p:bldP build="p" bldLvl="5" animBg="1" rev="0" advAuto="0" spid="175" grpId="5"/>
      <p:bldP build="whole" bldLvl="1" animBg="1" rev="0" advAuto="0" spid="191" grpId="1"/>
      <p:bldP build="whole" bldLvl="1" animBg="1" rev="0" advAuto="0" spid="188" grpId="8"/>
      <p:bldP build="whole" bldLvl="1" animBg="1" rev="0" advAuto="0" spid="177" grpId="1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nvSpPr>
        <p:spPr>
          <a:xfrm>
            <a:off x="647700" y="8927209"/>
            <a:ext cx="10845800" cy="660401"/>
          </a:xfrm>
          <a:prstGeom prst="rect">
            <a:avLst/>
          </a:prstGeom>
          <a:ln w="12700">
            <a:miter lim="400000"/>
          </a:ln>
          <a:effectLst>
            <a:outerShdw sx="100000" sy="100000" kx="0" ky="0" algn="b" rotWithShape="0" blurRad="76200" dist="762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a:defRPr b="1" spc="228" sz="3800">
                <a:solidFill>
                  <a:srgbClr val="000112"/>
                </a:solidFill>
              </a:defRPr>
            </a:lvl1pPr>
          </a:lstStyle>
          <a:p>
            <a:pPr/>
            <a:r>
              <a:t>The challenge to persist in our growth</a:t>
            </a:r>
          </a:p>
        </p:txBody>
      </p:sp>
      <p:sp>
        <p:nvSpPr>
          <p:cNvPr id="194" name="Shape 194"/>
          <p:cNvSpPr/>
          <p:nvPr>
            <p:ph type="title"/>
          </p:nvPr>
        </p:nvSpPr>
        <p:spPr>
          <a:xfrm>
            <a:off x="114300" y="1110740"/>
            <a:ext cx="11912600" cy="990601"/>
          </a:xfrm>
          <a:prstGeom prst="rect">
            <a:avLst/>
          </a:prstGeom>
        </p:spPr>
        <p:txBody>
          <a:bodyPr/>
          <a:lstStyle/>
          <a:p>
            <a:pPr/>
            <a:r>
              <a:t>Understanding the Growth Process</a:t>
            </a:r>
          </a:p>
        </p:txBody>
      </p:sp>
      <p:pic>
        <p:nvPicPr>
          <p:cNvPr id="195" name="Bear-fruit.png"/>
          <p:cNvPicPr>
            <a:picLocks noChangeAspect="1"/>
          </p:cNvPicPr>
          <p:nvPr/>
        </p:nvPicPr>
        <p:blipFill>
          <a:blip r:embed="rId2">
            <a:extLst/>
          </a:blip>
          <a:stretch>
            <a:fillRect/>
          </a:stretch>
        </p:blipFill>
        <p:spPr>
          <a:xfrm>
            <a:off x="7530302" y="2399790"/>
            <a:ext cx="5057539" cy="3083866"/>
          </a:xfrm>
          <a:prstGeom prst="rect">
            <a:avLst/>
          </a:prstGeom>
          <a:ln w="12700">
            <a:miter lim="400000"/>
          </a:ln>
        </p:spPr>
      </p:pic>
      <p:sp>
        <p:nvSpPr>
          <p:cNvPr id="196" name="Shape 196"/>
          <p:cNvSpPr/>
          <p:nvPr/>
        </p:nvSpPr>
        <p:spPr>
          <a:xfrm>
            <a:off x="647700" y="2101341"/>
            <a:ext cx="8500758" cy="655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defTabSz="457200">
              <a:lnSpc>
                <a:spcPct val="110000"/>
              </a:lnSpc>
              <a:spcBef>
                <a:spcPts val="1300"/>
              </a:spcBef>
              <a:buSzPct val="100000"/>
              <a:buChar char="•"/>
              <a:defRPr sz="3100">
                <a:latin typeface="Garamond Premier Pro"/>
                <a:ea typeface="Garamond Premier Pro"/>
                <a:cs typeface="Garamond Premier Pro"/>
                <a:sym typeface="Garamond Premier Pro"/>
              </a:defRPr>
            </a:pPr>
            <a:r>
              <a:t> Seek intimacy with God (John 15:5)</a:t>
            </a:r>
          </a:p>
          <a:p>
            <a:pPr marL="228600" indent="-228600" algn="l" defTabSz="457200">
              <a:lnSpc>
                <a:spcPct val="110000"/>
              </a:lnSpc>
              <a:spcBef>
                <a:spcPts val="1300"/>
              </a:spcBef>
              <a:buSzPct val="100000"/>
              <a:buChar char="•"/>
              <a:defRPr sz="3100">
                <a:latin typeface="Garamond Premier Pro"/>
                <a:ea typeface="Garamond Premier Pro"/>
                <a:cs typeface="Garamond Premier Pro"/>
                <a:sym typeface="Garamond Premier Pro"/>
              </a:defRPr>
            </a:pPr>
            <a:r>
              <a:t> Dive deeper in His Word </a:t>
            </a:r>
          </a:p>
          <a:p>
            <a:pPr marL="228600" indent="-228600" algn="l" defTabSz="457200">
              <a:lnSpc>
                <a:spcPct val="110000"/>
              </a:lnSpc>
              <a:spcBef>
                <a:spcPts val="1300"/>
              </a:spcBef>
              <a:buSzPct val="100000"/>
              <a:buChar char="•"/>
              <a:defRPr sz="3100">
                <a:latin typeface="Garamond Premier Pro"/>
                <a:ea typeface="Garamond Premier Pro"/>
                <a:cs typeface="Garamond Premier Pro"/>
                <a:sym typeface="Garamond Premier Pro"/>
              </a:defRPr>
            </a:pPr>
            <a:r>
              <a:t> Wrestle with deep personal struggles </a:t>
            </a:r>
          </a:p>
          <a:p>
            <a:pPr marL="228600" indent="-228600" algn="l" defTabSz="457200">
              <a:lnSpc>
                <a:spcPct val="110000"/>
              </a:lnSpc>
              <a:spcBef>
                <a:spcPts val="1300"/>
              </a:spcBef>
              <a:buSzPct val="100000"/>
              <a:buChar char="•"/>
              <a:defRPr sz="3100">
                <a:latin typeface="Garamond Premier Pro"/>
                <a:ea typeface="Garamond Premier Pro"/>
                <a:cs typeface="Garamond Premier Pro"/>
                <a:sym typeface="Garamond Premier Pro"/>
              </a:defRPr>
            </a:pPr>
            <a:r>
              <a:t> Persevere when others have given up </a:t>
            </a:r>
          </a:p>
          <a:p>
            <a:pPr marL="228600" indent="-228600" algn="l" defTabSz="457200">
              <a:lnSpc>
                <a:spcPct val="110000"/>
              </a:lnSpc>
              <a:spcBef>
                <a:spcPts val="1300"/>
              </a:spcBef>
              <a:buSzPct val="100000"/>
              <a:buChar char="•"/>
              <a:defRPr sz="3100">
                <a:latin typeface="Garamond Premier Pro"/>
                <a:ea typeface="Garamond Premier Pro"/>
                <a:cs typeface="Garamond Premier Pro"/>
                <a:sym typeface="Garamond Premier Pro"/>
              </a:defRPr>
            </a:pPr>
            <a:r>
              <a:t> Believe when others doubt </a:t>
            </a:r>
          </a:p>
          <a:p>
            <a:pPr marL="228600" indent="-228600" algn="l" defTabSz="457200">
              <a:lnSpc>
                <a:spcPct val="110000"/>
              </a:lnSpc>
              <a:spcBef>
                <a:spcPts val="1300"/>
              </a:spcBef>
              <a:buSzPct val="100000"/>
              <a:buChar char="•"/>
              <a:defRPr sz="3100">
                <a:latin typeface="Garamond Premier Pro"/>
                <a:ea typeface="Garamond Premier Pro"/>
                <a:cs typeface="Garamond Premier Pro"/>
                <a:sym typeface="Garamond Premier Pro"/>
              </a:defRPr>
            </a:pPr>
            <a:r>
              <a:t> Be pure in an impure society </a:t>
            </a:r>
          </a:p>
          <a:p>
            <a:pPr marL="228600" indent="-228600" algn="l" defTabSz="457200">
              <a:lnSpc>
                <a:spcPct val="110000"/>
              </a:lnSpc>
              <a:spcBef>
                <a:spcPts val="1300"/>
              </a:spcBef>
              <a:buSzPct val="100000"/>
              <a:buChar char="•"/>
              <a:defRPr sz="3100">
                <a:latin typeface="Garamond Premier Pro"/>
                <a:ea typeface="Garamond Premier Pro"/>
                <a:cs typeface="Garamond Premier Pro"/>
                <a:sym typeface="Garamond Premier Pro"/>
              </a:defRPr>
            </a:pPr>
            <a:r>
              <a:t>Demonstrate God’s love through serving others</a:t>
            </a:r>
          </a:p>
          <a:p>
            <a:pPr marL="228600" indent="-228600" algn="l" defTabSz="457200">
              <a:lnSpc>
                <a:spcPct val="110000"/>
              </a:lnSpc>
              <a:spcBef>
                <a:spcPts val="1300"/>
              </a:spcBef>
              <a:buSzPct val="100000"/>
              <a:buChar char="•"/>
              <a:defRPr sz="3100">
                <a:latin typeface="Garamond Premier Pro"/>
                <a:ea typeface="Garamond Premier Pro"/>
                <a:cs typeface="Garamond Premier Pro"/>
                <a:sym typeface="Garamond Premier Pro"/>
              </a:defRPr>
            </a:pPr>
            <a:r>
              <a:t>Kindly confront others as needed</a:t>
            </a:r>
          </a:p>
          <a:p>
            <a:pPr marL="228600" indent="-228600" algn="l" defTabSz="457200">
              <a:lnSpc>
                <a:spcPct val="110000"/>
              </a:lnSpc>
              <a:spcBef>
                <a:spcPts val="1300"/>
              </a:spcBef>
              <a:buSzPct val="100000"/>
              <a:buChar char="•"/>
              <a:defRPr sz="3100">
                <a:latin typeface="Garamond Premier Pro"/>
                <a:ea typeface="Garamond Premier Pro"/>
                <a:cs typeface="Garamond Premier Pro"/>
                <a:sym typeface="Garamond Premier Pro"/>
              </a:defRPr>
            </a:pPr>
            <a:r>
              <a:t>Keep your first love on the Lord</a:t>
            </a:r>
          </a:p>
          <a:p>
            <a:pPr marL="228600" indent="-228600" algn="l" defTabSz="457200">
              <a:lnSpc>
                <a:spcPct val="110000"/>
              </a:lnSpc>
              <a:spcBef>
                <a:spcPts val="1300"/>
              </a:spcBef>
              <a:buSzPct val="100000"/>
              <a:buChar char="•"/>
              <a:defRPr sz="3100">
                <a:latin typeface="Garamond Premier Pro"/>
                <a:ea typeface="Garamond Premier Pro"/>
                <a:cs typeface="Garamond Premier Pro"/>
                <a:sym typeface="Garamond Premier Pro"/>
              </a:defRPr>
            </a:pPr>
            <a:r>
              <a:t>Manage your time well; don’t neglect any responsibility</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96"/>
                                        </p:tgtEl>
                                        <p:attrNameLst>
                                          <p:attrName>style.visibility</p:attrName>
                                        </p:attrNameLst>
                                      </p:cBhvr>
                                      <p:to>
                                        <p:strVal val="visible"/>
                                      </p:to>
                                    </p:set>
                                    <p:animEffect filter="wipe(up)" transition="in">
                                      <p:cBhvr>
                                        <p:cTn id="7" dur="9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lt" backwards="0">
                                    <p:tmAbs val="0"/>
                                  </p:iterate>
                                  <p:childTnLst>
                                    <p:set>
                                      <p:cBhvr>
                                        <p:cTn id="11" fill="hold"/>
                                        <p:tgtEl>
                                          <p:spTgt spid="193"/>
                                        </p:tgtEl>
                                        <p:attrNameLst>
                                          <p:attrName>style.visibility</p:attrName>
                                        </p:attrNameLst>
                                      </p:cBhvr>
                                      <p:to>
                                        <p:strVal val="visible"/>
                                      </p:to>
                                    </p:set>
                                    <p:animEffect filter="dissolve" transition="in">
                                      <p:cBhvr>
                                        <p:cTn id="12" dur="2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1"/>
      <p:bldP build="whole" bldLvl="1" animBg="1" rev="0" advAuto="0" spid="193"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139700" y="-520700"/>
            <a:ext cx="9664700" cy="2705100"/>
          </a:xfrm>
          <a:prstGeom prst="rect">
            <a:avLst/>
          </a:prstGeom>
          <a:effectLst>
            <a:outerShdw sx="100000" sy="100000" kx="0" ky="0" algn="b" rotWithShape="0" blurRad="63500" dist="25400" dir="5400000">
              <a:srgbClr val="060606"/>
            </a:outerShdw>
          </a:effectLst>
        </p:spPr>
        <p:txBody>
          <a:bodyPr anchor="b"/>
          <a:lstStyle>
            <a:lvl1pPr>
              <a:defRPr b="0" sz="7000">
                <a:solidFill>
                  <a:srgbClr val="11008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lvl1pPr>
          </a:lstStyle>
          <a:p>
            <a:pPr/>
            <a:r>
              <a:t>Path of Discipleship</a:t>
            </a:r>
          </a:p>
        </p:txBody>
      </p:sp>
      <p:grpSp>
        <p:nvGrpSpPr>
          <p:cNvPr id="203" name="Group 203"/>
          <p:cNvGrpSpPr/>
          <p:nvPr/>
        </p:nvGrpSpPr>
        <p:grpSpPr>
          <a:xfrm>
            <a:off x="581526" y="2940050"/>
            <a:ext cx="3887573" cy="6652895"/>
            <a:chOff x="0" y="0"/>
            <a:chExt cx="3887571" cy="6652894"/>
          </a:xfrm>
        </p:grpSpPr>
        <p:sp>
          <p:nvSpPr>
            <p:cNvPr id="199" name="Shape 199"/>
            <p:cNvSpPr/>
            <p:nvPr/>
          </p:nvSpPr>
          <p:spPr>
            <a:xfrm>
              <a:off x="17103" y="0"/>
              <a:ext cx="3860801" cy="1473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4300"/>
                </a:spcBef>
                <a:defRPr spc="94" sz="4700">
                  <a:solidFill>
                    <a:srgbClr val="11008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lvl1pPr>
            </a:lstStyle>
            <a:p>
              <a:pPr/>
              <a:r>
                <a:t>Discovering Love</a:t>
              </a:r>
            </a:p>
          </p:txBody>
        </p:sp>
        <p:sp>
          <p:nvSpPr>
            <p:cNvPr id="200" name="Shape 200"/>
            <p:cNvSpPr/>
            <p:nvPr/>
          </p:nvSpPr>
          <p:spPr>
            <a:xfrm>
              <a:off x="517024" y="292100"/>
              <a:ext cx="2857501" cy="5816600"/>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2600"/>
                </a:spcBef>
                <a:defRPr spc="750" sz="37500">
                  <a:solidFill>
                    <a:srgbClr val="11008E"/>
                  </a:solidFill>
                  <a:effectLst>
                    <a:outerShdw sx="100000" sy="100000" kx="0" ky="0" algn="b" rotWithShape="0" blurRad="63500" dist="12700" dir="5400000">
                      <a:srgbClr val="000000">
                        <a:alpha val="30000"/>
                      </a:srgbClr>
                    </a:outerShdw>
                  </a:effectLst>
                  <a:latin typeface="Helvetica Light"/>
                  <a:ea typeface="Helvetica Light"/>
                  <a:cs typeface="Helvetica Light"/>
                  <a:sym typeface="Helvetica Light"/>
                </a:defRPr>
              </a:lvl1pPr>
            </a:lstStyle>
            <a:p>
              <a:pPr/>
              <a:r>
                <a:t>1</a:t>
              </a:r>
            </a:p>
          </p:txBody>
        </p:sp>
        <p:sp>
          <p:nvSpPr>
            <p:cNvPr id="201" name="Shape 201"/>
            <p:cNvSpPr/>
            <p:nvPr/>
          </p:nvSpPr>
          <p:spPr>
            <a:xfrm>
              <a:off x="247170" y="5513705"/>
              <a:ext cx="3441701" cy="1139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sz="3600">
                  <a:solidFill>
                    <a:srgbClr val="11008E"/>
                  </a:solidFill>
                  <a:latin typeface="Hoefler Text"/>
                  <a:ea typeface="Hoefler Text"/>
                  <a:cs typeface="Hoefler Text"/>
                  <a:sym typeface="Hoefler Text"/>
                </a:defRPr>
              </a:lvl1pPr>
            </a:lstStyle>
            <a:p>
              <a:pPr/>
              <a:r>
                <a:t>Strong security from His love</a:t>
              </a:r>
            </a:p>
          </p:txBody>
        </p:sp>
        <p:sp>
          <p:nvSpPr>
            <p:cNvPr id="202" name="Shape 202"/>
            <p:cNvSpPr/>
            <p:nvPr/>
          </p:nvSpPr>
          <p:spPr>
            <a:xfrm>
              <a:off x="-1" y="5027313"/>
              <a:ext cx="3887573" cy="549874"/>
            </a:xfrm>
            <a:prstGeom prst="rect">
              <a:avLst/>
            </a:prstGeom>
            <a:solidFill>
              <a:srgbClr val="FFFFFF">
                <a:alpha val="13000"/>
              </a:srgbClr>
            </a:solid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11008E"/>
                  </a:solidFill>
                  <a:latin typeface="Copperplate"/>
                  <a:ea typeface="Copperplate"/>
                  <a:cs typeface="Copperplate"/>
                  <a:sym typeface="Copperplate"/>
                </a:defRPr>
              </a:lvl1pPr>
            </a:lstStyle>
            <a:p>
              <a:pPr/>
              <a:r>
                <a:t>Little Children</a:t>
              </a:r>
            </a:p>
          </p:txBody>
        </p:sp>
      </p:grpSp>
      <p:grpSp>
        <p:nvGrpSpPr>
          <p:cNvPr id="210" name="Group 210"/>
          <p:cNvGrpSpPr/>
          <p:nvPr/>
        </p:nvGrpSpPr>
        <p:grpSpPr>
          <a:xfrm>
            <a:off x="3660601" y="2279650"/>
            <a:ext cx="5181797" cy="6792595"/>
            <a:chOff x="0" y="0"/>
            <a:chExt cx="5181796" cy="6792594"/>
          </a:xfrm>
        </p:grpSpPr>
        <p:grpSp>
          <p:nvGrpSpPr>
            <p:cNvPr id="208" name="Group 208"/>
            <p:cNvGrpSpPr/>
            <p:nvPr/>
          </p:nvGrpSpPr>
          <p:grpSpPr>
            <a:xfrm>
              <a:off x="0" y="0"/>
              <a:ext cx="5181797" cy="6792595"/>
              <a:chOff x="0" y="0"/>
              <a:chExt cx="5181795" cy="6792594"/>
            </a:xfrm>
          </p:grpSpPr>
          <p:sp>
            <p:nvSpPr>
              <p:cNvPr id="204" name="Shape 204"/>
              <p:cNvSpPr/>
              <p:nvPr/>
            </p:nvSpPr>
            <p:spPr>
              <a:xfrm>
                <a:off x="1320996" y="5653405"/>
                <a:ext cx="3860801" cy="1139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sz="3600">
                    <a:solidFill>
                      <a:srgbClr val="11008E"/>
                    </a:solidFill>
                    <a:latin typeface="Hoefler Text"/>
                    <a:ea typeface="Hoefler Text"/>
                    <a:cs typeface="Hoefler Text"/>
                    <a:sym typeface="Hoefler Text"/>
                  </a:defRPr>
                </a:lvl1pPr>
              </a:lstStyle>
              <a:p>
                <a:pPr/>
                <a:r>
                  <a:t>Great confidence in His word</a:t>
                </a:r>
              </a:p>
            </p:txBody>
          </p:sp>
          <p:sp>
            <p:nvSpPr>
              <p:cNvPr id="205" name="Shape 205"/>
              <p:cNvSpPr/>
              <p:nvPr/>
            </p:nvSpPr>
            <p:spPr>
              <a:xfrm>
                <a:off x="1694786" y="469900"/>
                <a:ext cx="2725828" cy="5537200"/>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2600"/>
                  </a:spcBef>
                  <a:defRPr spc="714" sz="35700">
                    <a:solidFill>
                      <a:srgbClr val="11008E"/>
                    </a:solidFill>
                    <a:effectLst>
                      <a:outerShdw sx="100000" sy="100000" kx="0" ky="0" algn="b" rotWithShape="0" blurRad="63500" dist="12700" dir="5400000">
                        <a:srgbClr val="000000">
                          <a:alpha val="30000"/>
                        </a:srgbClr>
                      </a:outerShdw>
                    </a:effectLst>
                    <a:latin typeface="Helvetica Light"/>
                    <a:ea typeface="Helvetica Light"/>
                    <a:cs typeface="Helvetica Light"/>
                    <a:sym typeface="Helvetica Light"/>
                  </a:defRPr>
                </a:lvl1pPr>
              </a:lstStyle>
              <a:p>
                <a:pPr/>
                <a:r>
                  <a:t>2</a:t>
                </a:r>
              </a:p>
            </p:txBody>
          </p:sp>
          <p:sp>
            <p:nvSpPr>
              <p:cNvPr id="206" name="Shape 206"/>
              <p:cNvSpPr/>
              <p:nvPr/>
            </p:nvSpPr>
            <p:spPr>
              <a:xfrm rot="20695979">
                <a:off x="73227" y="3444360"/>
                <a:ext cx="1117601" cy="711201"/>
              </a:xfrm>
              <a:prstGeom prst="rightArrow">
                <a:avLst>
                  <a:gd name="adj1" fmla="val 32000"/>
                  <a:gd name="adj2" fmla="val 78571"/>
                </a:avLst>
              </a:prstGeom>
              <a:solidFill>
                <a:srgbClr val="002286"/>
              </a:solidFill>
              <a:ln w="12700" cap="flat">
                <a:noFill/>
                <a:miter lim="400000"/>
              </a:ln>
              <a:effectLst>
                <a:outerShdw sx="100000" sy="100000" kx="0" ky="0" algn="b" rotWithShape="0" blurRad="165100" dist="139700" dir="2700000">
                  <a:srgbClr val="000000">
                    <a:alpha val="70000"/>
                  </a:srgbClr>
                </a:outerShdw>
              </a:effectLst>
            </p:spPr>
            <p:txBody>
              <a:bodyPr wrap="square" lIns="50800" tIns="50800" rIns="50800" bIns="50800" numCol="1" anchor="ctr">
                <a:noAutofit/>
              </a:bodyPr>
              <a:lstStyle/>
              <a:p>
                <a:pPr>
                  <a:defRPr sz="3600">
                    <a:solidFill>
                      <a:srgbClr val="11008E"/>
                    </a:solidFill>
                    <a:latin typeface="Hoefler Text"/>
                    <a:ea typeface="Hoefler Text"/>
                    <a:cs typeface="Hoefler Text"/>
                    <a:sym typeface="Hoefler Text"/>
                  </a:defRPr>
                </a:pPr>
              </a:p>
            </p:txBody>
          </p:sp>
          <p:sp>
            <p:nvSpPr>
              <p:cNvPr id="207" name="Shape 207"/>
              <p:cNvSpPr/>
              <p:nvPr/>
            </p:nvSpPr>
            <p:spPr>
              <a:xfrm>
                <a:off x="963928" y="0"/>
                <a:ext cx="3860801" cy="1473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4300"/>
                  </a:spcBef>
                  <a:defRPr spc="94" sz="4700">
                    <a:solidFill>
                      <a:srgbClr val="11008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pPr>
                <a:r>
                  <a:t>Establishing</a:t>
                </a:r>
                <a:br/>
                <a:r>
                  <a:t>Hope</a:t>
                </a:r>
              </a:p>
            </p:txBody>
          </p:sp>
        </p:grpSp>
        <p:sp>
          <p:nvSpPr>
            <p:cNvPr id="209" name="Shape 209"/>
            <p:cNvSpPr/>
            <p:nvPr/>
          </p:nvSpPr>
          <p:spPr>
            <a:xfrm>
              <a:off x="1709788" y="5128913"/>
              <a:ext cx="2634349" cy="549874"/>
            </a:xfrm>
            <a:prstGeom prst="rect">
              <a:avLst/>
            </a:prstGeom>
            <a:solidFill>
              <a:srgbClr val="FFFFFF">
                <a:alpha val="13000"/>
              </a:srgbClr>
            </a:solid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11008E"/>
                  </a:solidFill>
                  <a:latin typeface="Copperplate"/>
                  <a:ea typeface="Copperplate"/>
                  <a:cs typeface="Copperplate"/>
                  <a:sym typeface="Copperplate"/>
                </a:defRPr>
              </a:lvl1pPr>
            </a:lstStyle>
            <a:p>
              <a:pPr/>
              <a:r>
                <a:t>Young men</a:t>
              </a:r>
            </a:p>
          </p:txBody>
        </p:sp>
      </p:grpSp>
      <p:grpSp>
        <p:nvGrpSpPr>
          <p:cNvPr id="216" name="Group 216"/>
          <p:cNvGrpSpPr/>
          <p:nvPr/>
        </p:nvGrpSpPr>
        <p:grpSpPr>
          <a:xfrm>
            <a:off x="8143701" y="1250950"/>
            <a:ext cx="4673797" cy="6970395"/>
            <a:chOff x="0" y="0"/>
            <a:chExt cx="4673796" cy="6970394"/>
          </a:xfrm>
        </p:grpSpPr>
        <p:sp>
          <p:nvSpPr>
            <p:cNvPr id="211" name="Shape 211"/>
            <p:cNvSpPr/>
            <p:nvPr/>
          </p:nvSpPr>
          <p:spPr>
            <a:xfrm>
              <a:off x="1102459" y="304800"/>
              <a:ext cx="2945283" cy="5994400"/>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2600"/>
                </a:spcBef>
                <a:defRPr spc="774" sz="38700">
                  <a:solidFill>
                    <a:srgbClr val="11008E"/>
                  </a:solidFill>
                  <a:effectLst>
                    <a:outerShdw sx="100000" sy="100000" kx="0" ky="0" algn="b" rotWithShape="0" blurRad="63500" dist="12700" dir="5400000">
                      <a:srgbClr val="000000">
                        <a:alpha val="30000"/>
                      </a:srgbClr>
                    </a:outerShdw>
                  </a:effectLst>
                  <a:latin typeface="Helvetica Light"/>
                  <a:ea typeface="Helvetica Light"/>
                  <a:cs typeface="Helvetica Light"/>
                  <a:sym typeface="Helvetica Light"/>
                </a:defRPr>
              </a:lvl1pPr>
            </a:lstStyle>
            <a:p>
              <a:pPr/>
              <a:r>
                <a:t>3</a:t>
              </a:r>
            </a:p>
          </p:txBody>
        </p:sp>
        <p:sp>
          <p:nvSpPr>
            <p:cNvPr id="212" name="Shape 212"/>
            <p:cNvSpPr/>
            <p:nvPr/>
          </p:nvSpPr>
          <p:spPr>
            <a:xfrm rot="20695979">
              <a:off x="73227" y="3469760"/>
              <a:ext cx="1117601" cy="711201"/>
            </a:xfrm>
            <a:prstGeom prst="rightArrow">
              <a:avLst>
                <a:gd name="adj1" fmla="val 32000"/>
                <a:gd name="adj2" fmla="val 78571"/>
              </a:avLst>
            </a:prstGeom>
            <a:solidFill>
              <a:srgbClr val="002286"/>
            </a:solidFill>
            <a:ln w="12700" cap="flat">
              <a:noFill/>
              <a:miter lim="400000"/>
            </a:ln>
            <a:effectLst>
              <a:outerShdw sx="100000" sy="100000" kx="0" ky="0" algn="b" rotWithShape="0" blurRad="165100" dist="139700" dir="2700000">
                <a:srgbClr val="000000">
                  <a:alpha val="70000"/>
                </a:srgbClr>
              </a:outerShdw>
            </a:effectLst>
          </p:spPr>
          <p:txBody>
            <a:bodyPr wrap="square" lIns="50800" tIns="50800" rIns="50800" bIns="50800" numCol="1" anchor="ctr">
              <a:noAutofit/>
            </a:bodyPr>
            <a:lstStyle/>
            <a:p>
              <a:pPr>
                <a:defRPr sz="3600">
                  <a:solidFill>
                    <a:srgbClr val="11008E"/>
                  </a:solidFill>
                  <a:latin typeface="Hoefler Text"/>
                  <a:ea typeface="Hoefler Text"/>
                  <a:cs typeface="Hoefler Text"/>
                  <a:sym typeface="Hoefler Text"/>
                </a:defRPr>
              </a:pPr>
            </a:p>
          </p:txBody>
        </p:sp>
        <p:sp>
          <p:nvSpPr>
            <p:cNvPr id="213" name="Shape 213"/>
            <p:cNvSpPr/>
            <p:nvPr/>
          </p:nvSpPr>
          <p:spPr>
            <a:xfrm>
              <a:off x="532129" y="0"/>
              <a:ext cx="3860801" cy="1473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4300"/>
                </a:spcBef>
                <a:defRPr spc="94" sz="4700">
                  <a:solidFill>
                    <a:srgbClr val="11008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pPr>
              <a:r>
                <a:t>Strengthening</a:t>
              </a:r>
              <a:br/>
              <a:r>
                <a:t>Faith</a:t>
              </a:r>
            </a:p>
          </p:txBody>
        </p:sp>
        <p:sp>
          <p:nvSpPr>
            <p:cNvPr id="214" name="Shape 214"/>
            <p:cNvSpPr/>
            <p:nvPr/>
          </p:nvSpPr>
          <p:spPr>
            <a:xfrm>
              <a:off x="812996" y="5831205"/>
              <a:ext cx="3860801" cy="1139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sz="3600">
                  <a:solidFill>
                    <a:srgbClr val="11008E"/>
                  </a:solidFill>
                  <a:latin typeface="Hoefler Text"/>
                  <a:ea typeface="Hoefler Text"/>
                  <a:cs typeface="Hoefler Text"/>
                  <a:sym typeface="Hoefler Text"/>
                </a:defRPr>
              </a:lvl1pPr>
            </a:lstStyle>
            <a:p>
              <a:pPr/>
              <a:r>
                <a:t>Deep intimacy with God</a:t>
              </a:r>
            </a:p>
          </p:txBody>
        </p:sp>
        <p:sp>
          <p:nvSpPr>
            <p:cNvPr id="215" name="Shape 215"/>
            <p:cNvSpPr/>
            <p:nvPr/>
          </p:nvSpPr>
          <p:spPr>
            <a:xfrm>
              <a:off x="1569263" y="5319413"/>
              <a:ext cx="1995285" cy="549874"/>
            </a:xfrm>
            <a:prstGeom prst="rect">
              <a:avLst/>
            </a:prstGeom>
            <a:solidFill>
              <a:srgbClr val="FFFFFF">
                <a:alpha val="13000"/>
              </a:srgbClr>
            </a:solid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11008E"/>
                  </a:solidFill>
                  <a:latin typeface="Copperplate"/>
                  <a:ea typeface="Copperplate"/>
                  <a:cs typeface="Copperplate"/>
                  <a:sym typeface="Copperplate"/>
                </a:defRPr>
              </a:lvl1pPr>
            </a:lstStyle>
            <a:p>
              <a:pPr/>
              <a:r>
                <a:t>Fathers</a:t>
              </a:r>
            </a:p>
          </p:txBody>
        </p:sp>
      </p:gr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203"/>
                                        </p:tgtEl>
                                        <p:attrNameLst>
                                          <p:attrName>style.visibility</p:attrName>
                                        </p:attrNameLst>
                                      </p:cBhvr>
                                      <p:to>
                                        <p:strVal val="visible"/>
                                      </p:to>
                                    </p:set>
                                    <p:animEffect filter="wipe(down)" transition="in">
                                      <p:cBhvr>
                                        <p:cTn id="7" dur="2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 presetID="18" grpId="2" fill="hold">
                                  <p:stCondLst>
                                    <p:cond delay="0"/>
                                  </p:stCondLst>
                                  <p:iterate type="el" backwards="0">
                                    <p:tmAbs val="0"/>
                                  </p:iterate>
                                  <p:childTnLst>
                                    <p:set>
                                      <p:cBhvr>
                                        <p:cTn id="11" fill="hold"/>
                                        <p:tgtEl>
                                          <p:spTgt spid="210"/>
                                        </p:tgtEl>
                                        <p:attrNameLst>
                                          <p:attrName>style.visibility</p:attrName>
                                        </p:attrNameLst>
                                      </p:cBhvr>
                                      <p:to>
                                        <p:strVal val="visible"/>
                                      </p:to>
                                    </p:set>
                                    <p:animEffect filter="strips(upRight)" transition="in">
                                      <p:cBhvr>
                                        <p:cTn id="12" dur="20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3" presetID="18" grpId="3" fill="hold">
                                  <p:stCondLst>
                                    <p:cond delay="0"/>
                                  </p:stCondLst>
                                  <p:iterate type="el" backwards="0">
                                    <p:tmAbs val="0"/>
                                  </p:iterate>
                                  <p:childTnLst>
                                    <p:set>
                                      <p:cBhvr>
                                        <p:cTn id="16" fill="hold"/>
                                        <p:tgtEl>
                                          <p:spTgt spid="216"/>
                                        </p:tgtEl>
                                        <p:attrNameLst>
                                          <p:attrName>style.visibility</p:attrName>
                                        </p:attrNameLst>
                                      </p:cBhvr>
                                      <p:to>
                                        <p:strVal val="visible"/>
                                      </p:to>
                                    </p:set>
                                    <p:animEffect filter="strips(upRight)" transition="in">
                                      <p:cBhvr>
                                        <p:cTn id="17" dur="2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3"/>
      <p:bldP build="whole" bldLvl="1" animBg="1" rev="0" advAuto="0" spid="210" grpId="2"/>
      <p:bldP build="whole" bldLvl="1" animBg="1" rev="0" advAuto="0" spid="203"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0" name="3stages.pdf"/>
          <p:cNvPicPr>
            <a:picLocks noChangeAspect="0"/>
          </p:cNvPicPr>
          <p:nvPr/>
        </p:nvPicPr>
        <p:blipFill>
          <a:blip r:embed="rId2">
            <a:extLst/>
          </a:blip>
          <a:stretch>
            <a:fillRect/>
          </a:stretch>
        </p:blipFill>
        <p:spPr>
          <a:xfrm>
            <a:off x="-1" y="0"/>
            <a:ext cx="9220201" cy="1039441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220"/>
                                        </p:tgtEl>
                                        <p:attrNameLst>
                                          <p:attrName>style.visibility</p:attrName>
                                        </p:attrNameLst>
                                      </p:cBhvr>
                                      <p:to>
                                        <p:strVal val="visible"/>
                                      </p:to>
                                    </p:set>
                                    <p:anim calcmode="lin" valueType="num">
                                      <p:cBhvr>
                                        <p:cTn id="7" dur="1000" fill="hold"/>
                                        <p:tgtEl>
                                          <p:spTgt spid="220"/>
                                        </p:tgtEl>
                                        <p:attrNameLst>
                                          <p:attrName>ppt_w</p:attrName>
                                        </p:attrNameLst>
                                      </p:cBhvr>
                                      <p:tavLst>
                                        <p:tav tm="0">
                                          <p:val>
                                            <p:strVal val="4*#ppt_w"/>
                                          </p:val>
                                        </p:tav>
                                        <p:tav tm="100000">
                                          <p:val>
                                            <p:strVal val="#ppt_w"/>
                                          </p:val>
                                        </p:tav>
                                      </p:tavLst>
                                    </p:anim>
                                    <p:anim calcmode="lin" valueType="num">
                                      <p:cBhvr>
                                        <p:cTn id="8" dur="1000" fill="hold"/>
                                        <p:tgtEl>
                                          <p:spTgt spid="2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2" name="diagram1.gif"/>
          <p:cNvPicPr>
            <a:picLocks noChangeAspect="1"/>
          </p:cNvPicPr>
          <p:nvPr/>
        </p:nvPicPr>
        <p:blipFill>
          <a:blip r:embed="rId3">
            <a:extLst/>
          </a:blip>
          <a:stretch>
            <a:fillRect/>
          </a:stretch>
        </p:blipFill>
        <p:spPr>
          <a:xfrm>
            <a:off x="863600" y="3124200"/>
            <a:ext cx="11330432" cy="5194073"/>
          </a:xfrm>
          <a:prstGeom prst="rect">
            <a:avLst/>
          </a:prstGeom>
          <a:ln w="12700">
            <a:miter lim="400000"/>
          </a:ln>
        </p:spPr>
      </p:pic>
      <p:sp>
        <p:nvSpPr>
          <p:cNvPr id="223" name="Shape 223"/>
          <p:cNvSpPr/>
          <p:nvPr/>
        </p:nvSpPr>
        <p:spPr>
          <a:xfrm>
            <a:off x="1003300" y="7747000"/>
            <a:ext cx="11010900" cy="622300"/>
          </a:xfrm>
          <a:prstGeom prst="rect">
            <a:avLst/>
          </a:prstGeom>
          <a:solidFill>
            <a:srgbClr val="FFFFFF"/>
          </a:solidFill>
          <a:ln w="12700">
            <a:miter lim="400000"/>
          </a:ln>
        </p:spPr>
        <p:txBody>
          <a:bodyPr lIns="50800" tIns="50800" rIns="50800" bIns="50800" anchor="ct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224" name="Shape 224"/>
          <p:cNvSpPr/>
          <p:nvPr/>
        </p:nvSpPr>
        <p:spPr>
          <a:xfrm>
            <a:off x="6502400" y="7888323"/>
            <a:ext cx="4025901" cy="1645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defRPr b="1" sz="3200">
                <a:solidFill>
                  <a:srgbClr val="010004"/>
                </a:solidFill>
                <a:latin typeface="+mj-lt"/>
                <a:ea typeface="+mj-ea"/>
                <a:cs typeface="+mj-cs"/>
                <a:sym typeface="Helvetica"/>
              </a:defRPr>
            </a:lvl1pPr>
          </a:lstStyle>
          <a:p>
            <a:pPr/>
            <a:r>
              <a:t>Overburdened pastor/leaders &amp; ineffective church</a:t>
            </a:r>
          </a:p>
        </p:txBody>
      </p:sp>
      <p:sp>
        <p:nvSpPr>
          <p:cNvPr id="225" name="Shape 225"/>
          <p:cNvSpPr/>
          <p:nvPr>
            <p:ph type="title"/>
          </p:nvPr>
        </p:nvSpPr>
        <p:spPr>
          <a:xfrm>
            <a:off x="0" y="1104900"/>
            <a:ext cx="11010900" cy="889000"/>
          </a:xfrm>
          <a:prstGeom prst="rect">
            <a:avLst/>
          </a:prstGeom>
        </p:spPr>
        <p:txBody>
          <a:bodyPr/>
          <a:lstStyle>
            <a:lvl1pPr>
              <a:defRPr sz="4400"/>
            </a:lvl1pPr>
          </a:lstStyle>
          <a:p>
            <a:pPr/>
            <a:r>
              <a:t>The Consequences of Improper Training</a:t>
            </a:r>
          </a:p>
        </p:txBody>
      </p:sp>
      <p:sp>
        <p:nvSpPr>
          <p:cNvPr id="226" name="Shape 226"/>
          <p:cNvSpPr/>
          <p:nvPr/>
        </p:nvSpPr>
        <p:spPr>
          <a:xfrm>
            <a:off x="584200" y="3225800"/>
            <a:ext cx="7391400" cy="4470400"/>
          </a:xfrm>
          <a:prstGeom prst="rect">
            <a:avLst/>
          </a:prstGeom>
          <a:blipFill>
            <a:blip r:embed="rId4">
              <a:alphaModFix amt="57000"/>
            </a:blip>
          </a:blipFill>
          <a:ln w="25400">
            <a:solidFill>
              <a:srgbClr val="000000">
                <a:alpha val="57000"/>
              </a:srgbClr>
            </a:solidFill>
            <a:miter lim="400000"/>
          </a:ln>
        </p:spPr>
        <p:txBody>
          <a:bodyPr lIns="50800" tIns="50800" rIns="50800" bIns="50800" anchor="ctr"/>
          <a:lstStyle/>
          <a:p>
            <a:pPr>
              <a:defRPr sz="3800">
                <a:solidFill>
                  <a:srgbClr val="FFFFFF"/>
                </a:solidFill>
                <a:effectLst>
                  <a:outerShdw sx="100000" sy="100000" kx="0" ky="0" algn="b" rotWithShape="0" blurRad="38100" dist="12700" dir="5400000">
                    <a:srgbClr val="000000">
                      <a:alpha val="50000"/>
                    </a:srgbClr>
                  </a:outerShdw>
                </a:effectLst>
              </a:defRPr>
            </a:pPr>
          </a:p>
        </p:txBody>
      </p:sp>
      <p:pic>
        <p:nvPicPr>
          <p:cNvPr id="227" name="droppedImage.pdf"/>
          <p:cNvPicPr>
            <a:picLocks noChangeAspect="1"/>
          </p:cNvPicPr>
          <p:nvPr/>
        </p:nvPicPr>
        <p:blipFill>
          <a:blip r:embed="rId5">
            <a:extLst/>
          </a:blip>
          <a:stretch>
            <a:fillRect/>
          </a:stretch>
        </p:blipFill>
        <p:spPr>
          <a:xfrm>
            <a:off x="7686802" y="5105616"/>
            <a:ext cx="1247684" cy="2603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227"/>
                                        </p:tgtEl>
                                        <p:attrNameLst>
                                          <p:attrName>style.visibility</p:attrName>
                                        </p:attrNameLst>
                                      </p:cBhvr>
                                      <p:to>
                                        <p:strVal val="visible"/>
                                      </p:to>
                                    </p:set>
                                    <p:animEffect filter="box(in)" transition="in">
                                      <p:cBhvr>
                                        <p:cTn id="7" dur="1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4" grpId="2" fill="hold">
                                  <p:stCondLst>
                                    <p:cond delay="0"/>
                                  </p:stCondLst>
                                  <p:iterate type="el" backwards="0">
                                    <p:tmAbs val="0"/>
                                  </p:iterate>
                                  <p:childTnLst>
                                    <p:set>
                                      <p:cBhvr>
                                        <p:cTn id="11" fill="hold"/>
                                        <p:tgtEl>
                                          <p:spTgt spid="224"/>
                                        </p:tgtEl>
                                        <p:attrNameLst>
                                          <p:attrName>style.visibility</p:attrName>
                                        </p:attrNameLst>
                                      </p:cBhvr>
                                      <p:to>
                                        <p:strVal val="visible"/>
                                      </p:to>
                                    </p:set>
                                    <p:animEffect filter="box(in)" transition="in">
                                      <p:cBhvr>
                                        <p:cTn id="12" dur="1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 grpId="1"/>
      <p:bldP build="whole" bldLvl="1" animBg="1" rev="0" advAuto="0" spid="224"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1" name="FLOW3.png"/>
          <p:cNvPicPr>
            <a:picLocks noChangeAspect="1"/>
          </p:cNvPicPr>
          <p:nvPr/>
        </p:nvPicPr>
        <p:blipFill>
          <a:blip r:embed="rId3">
            <a:extLst/>
          </a:blip>
          <a:stretch>
            <a:fillRect/>
          </a:stretch>
        </p:blipFill>
        <p:spPr>
          <a:xfrm>
            <a:off x="-23373" y="-81932"/>
            <a:ext cx="13055683" cy="9906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5" name="diagram1.gif"/>
          <p:cNvPicPr>
            <a:picLocks noChangeAspect="1"/>
          </p:cNvPicPr>
          <p:nvPr/>
        </p:nvPicPr>
        <p:blipFill>
          <a:blip r:embed="rId3">
            <a:extLst/>
          </a:blip>
          <a:stretch>
            <a:fillRect/>
          </a:stretch>
        </p:blipFill>
        <p:spPr>
          <a:xfrm>
            <a:off x="279400" y="2120900"/>
            <a:ext cx="11330432" cy="5194073"/>
          </a:xfrm>
          <a:prstGeom prst="rect">
            <a:avLst/>
          </a:prstGeom>
          <a:ln w="12700">
            <a:miter lim="400000"/>
          </a:ln>
        </p:spPr>
      </p:pic>
      <p:sp>
        <p:nvSpPr>
          <p:cNvPr id="236" name="Shape 236"/>
          <p:cNvSpPr/>
          <p:nvPr/>
        </p:nvSpPr>
        <p:spPr>
          <a:xfrm>
            <a:off x="114300" y="1130300"/>
            <a:ext cx="12077700"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3900" u="sng">
                <a:latin typeface="Copperplate Gothic Bold"/>
                <a:ea typeface="Copperplate Gothic Bold"/>
                <a:cs typeface="Copperplate Gothic Bold"/>
                <a:sym typeface="Copperplate Gothic Bold"/>
              </a:defRPr>
            </a:lvl1pPr>
          </a:lstStyle>
          <a:p>
            <a:pPr>
              <a:defRPr sz="3500">
                <a:latin typeface="+mn-lt"/>
                <a:ea typeface="+mn-ea"/>
                <a:cs typeface="+mn-cs"/>
                <a:sym typeface="Gill Sans"/>
              </a:defRPr>
            </a:pPr>
            <a:r>
              <a:rPr sz="3900">
                <a:latin typeface="Copperplate Gothic Bold"/>
                <a:ea typeface="Copperplate Gothic Bold"/>
                <a:cs typeface="Copperplate Gothic Bold"/>
                <a:sym typeface="Copperplate Gothic Bold"/>
              </a:rPr>
              <a:t>What about Full-time Service?</a:t>
            </a:r>
          </a:p>
        </p:txBody>
      </p:sp>
      <p:pic>
        <p:nvPicPr>
          <p:cNvPr id="237" name="droppedImage.pdf"/>
          <p:cNvPicPr>
            <a:picLocks noChangeAspect="1"/>
          </p:cNvPicPr>
          <p:nvPr/>
        </p:nvPicPr>
        <p:blipFill>
          <a:blip r:embed="rId4">
            <a:extLst/>
          </a:blip>
          <a:stretch>
            <a:fillRect/>
          </a:stretch>
        </p:blipFill>
        <p:spPr>
          <a:xfrm>
            <a:off x="8331200" y="5638800"/>
            <a:ext cx="2628900" cy="762706"/>
          </a:xfrm>
          <a:prstGeom prst="rect">
            <a:avLst/>
          </a:prstGeom>
          <a:ln w="12700">
            <a:miter lim="400000"/>
          </a:ln>
        </p:spPr>
      </p:pic>
      <p:pic>
        <p:nvPicPr>
          <p:cNvPr id="238" name="droppedImage.pdf"/>
          <p:cNvPicPr>
            <a:picLocks noChangeAspect="1"/>
          </p:cNvPicPr>
          <p:nvPr/>
        </p:nvPicPr>
        <p:blipFill>
          <a:blip r:embed="rId4">
            <a:extLst/>
          </a:blip>
          <a:stretch>
            <a:fillRect/>
          </a:stretch>
        </p:blipFill>
        <p:spPr>
          <a:xfrm>
            <a:off x="4470400" y="5638800"/>
            <a:ext cx="2628900" cy="762706"/>
          </a:xfrm>
          <a:prstGeom prst="rect">
            <a:avLst/>
          </a:prstGeom>
          <a:ln w="12700">
            <a:miter lim="400000"/>
          </a:ln>
        </p:spPr>
      </p:pic>
      <p:sp>
        <p:nvSpPr>
          <p:cNvPr id="239" name="Shape 239"/>
          <p:cNvSpPr/>
          <p:nvPr/>
        </p:nvSpPr>
        <p:spPr>
          <a:xfrm>
            <a:off x="330200" y="7458481"/>
            <a:ext cx="11279632" cy="1917701"/>
          </a:xfrm>
          <a:prstGeom prst="rect">
            <a:avLst/>
          </a:prstGeom>
          <a:ln w="12700">
            <a:miter lim="400000"/>
          </a:ln>
          <a:extLst>
            <a:ext uri="{C572A759-6A51-4108-AA02-DFA0A04FC94B}">
              <ma14:wrappingTextBoxFlag xmlns:ma14="http://schemas.microsoft.com/office/mac/drawingml/2011/main" val="1"/>
            </a:ext>
          </a:extLst>
        </p:spPr>
        <p:txBody>
          <a:bodyPr lIns="139700" tIns="139700" rIns="139700" bIns="139700" anchor="ctr">
            <a:spAutoFit/>
          </a:bodyPr>
          <a:lstStyle>
            <a:lvl1pPr>
              <a:defRPr sz="3700">
                <a:solidFill>
                  <a:srgbClr val="010004"/>
                </a:solidFill>
              </a:defRPr>
            </a:lvl1pPr>
          </a:lstStyle>
          <a:p>
            <a:pPr/>
            <a:r>
              <a:t>By showing upcoming Christian leaders the complete process of leadership training, they become more eager to find help to foster growth in all areas of their lives.</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37"/>
                                        </p:tgtEl>
                                        <p:attrNameLst>
                                          <p:attrName>style.visibility</p:attrName>
                                        </p:attrNameLst>
                                      </p:cBhvr>
                                      <p:to>
                                        <p:strVal val="visible"/>
                                      </p:to>
                                    </p:set>
                                    <p:anim calcmode="lin" valueType="num">
                                      <p:cBhvr>
                                        <p:cTn id="7" dur="1000" fill="hold"/>
                                        <p:tgtEl>
                                          <p:spTgt spid="237"/>
                                        </p:tgtEl>
                                        <p:attrNameLst>
                                          <p:attrName>ppt_x</p:attrName>
                                        </p:attrNameLst>
                                      </p:cBhvr>
                                      <p:tavLst>
                                        <p:tav tm="0">
                                          <p:val>
                                            <p:strVal val="#ppt_x"/>
                                          </p:val>
                                        </p:tav>
                                        <p:tav tm="100000">
                                          <p:val>
                                            <p:strVal val="#ppt_x"/>
                                          </p:val>
                                        </p:tav>
                                      </p:tavLst>
                                    </p:anim>
                                    <p:anim calcmode="lin" valueType="num">
                                      <p:cBhvr>
                                        <p:cTn id="8" dur="1000" fill="hold"/>
                                        <p:tgtEl>
                                          <p:spTgt spid="2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238"/>
                                        </p:tgtEl>
                                        <p:attrNameLst>
                                          <p:attrName>style.visibility</p:attrName>
                                        </p:attrNameLst>
                                      </p:cBhvr>
                                      <p:to>
                                        <p:strVal val="visible"/>
                                      </p:to>
                                    </p:set>
                                    <p:anim calcmode="lin" valueType="num">
                                      <p:cBhvr>
                                        <p:cTn id="13" dur="1000" fill="hold"/>
                                        <p:tgtEl>
                                          <p:spTgt spid="238"/>
                                        </p:tgtEl>
                                        <p:attrNameLst>
                                          <p:attrName>ppt_x</p:attrName>
                                        </p:attrNameLst>
                                      </p:cBhvr>
                                      <p:tavLst>
                                        <p:tav tm="0">
                                          <p:val>
                                            <p:strVal val="#ppt_x"/>
                                          </p:val>
                                        </p:tav>
                                        <p:tav tm="100000">
                                          <p:val>
                                            <p:strVal val="#ppt_x"/>
                                          </p:val>
                                        </p:tav>
                                      </p:tavLst>
                                    </p:anim>
                                    <p:anim calcmode="lin" valueType="num">
                                      <p:cBhvr>
                                        <p:cTn id="14" dur="1000" fill="hold"/>
                                        <p:tgtEl>
                                          <p:spTgt spid="23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Class="exit" nodeType="afterEffect" presetSubtype="2" presetID="2" grpId="3" fill="hold">
                                  <p:stCondLst>
                                    <p:cond delay="1500"/>
                                  </p:stCondLst>
                                  <p:iterate type="el" backwards="0">
                                    <p:tmAbs val="0"/>
                                  </p:iterate>
                                  <p:childTnLst>
                                    <p:anim calcmode="lin" valueType="num">
                                      <p:cBhvr>
                                        <p:cTn id="17" dur="1000" fill="hold"/>
                                        <p:tgtEl>
                                          <p:spTgt spid="238"/>
                                        </p:tgtEl>
                                        <p:attrNameLst>
                                          <p:attrName>ppt_x</p:attrName>
                                        </p:attrNameLst>
                                      </p:cBhvr>
                                      <p:tavLst>
                                        <p:tav tm="0">
                                          <p:val>
                                            <p:strVal val="ppt_x"/>
                                          </p:val>
                                        </p:tav>
                                        <p:tav tm="100000">
                                          <p:val>
                                            <p:strVal val="1+ppt_w/2"/>
                                          </p:val>
                                        </p:tav>
                                      </p:tavLst>
                                    </p:anim>
                                    <p:anim calcmode="lin" valueType="num">
                                      <p:cBhvr>
                                        <p:cTn id="18" dur="1000" fill="hold"/>
                                        <p:tgtEl>
                                          <p:spTgt spid="238"/>
                                        </p:tgtEl>
                                        <p:attrNameLst>
                                          <p:attrName>ppt_y</p:attrName>
                                        </p:attrNameLst>
                                      </p:cBhvr>
                                      <p:tavLst>
                                        <p:tav tm="0">
                                          <p:val>
                                            <p:strVal val="ppt_y"/>
                                          </p:val>
                                        </p:tav>
                                        <p:tav tm="100000">
                                          <p:val>
                                            <p:strVal val="ppt_y"/>
                                          </p:val>
                                        </p:tav>
                                      </p:tavLst>
                                    </p:anim>
                                    <p:set>
                                      <p:cBhvr>
                                        <p:cTn id="19" fill="hold">
                                          <p:stCondLst>
                                            <p:cond delay="999"/>
                                          </p:stCondLst>
                                        </p:cTn>
                                        <p:tgtEl>
                                          <p:spTgt spid="23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6" presetID="4" grpId="4" fill="hold">
                                  <p:stCondLst>
                                    <p:cond delay="0"/>
                                  </p:stCondLst>
                                  <p:iterate type="el" backwards="0">
                                    <p:tmAbs val="0"/>
                                  </p:iterate>
                                  <p:childTnLst>
                                    <p:set>
                                      <p:cBhvr>
                                        <p:cTn id="23" fill="hold"/>
                                        <p:tgtEl>
                                          <p:spTgt spid="239"/>
                                        </p:tgtEl>
                                        <p:attrNameLst>
                                          <p:attrName>style.visibility</p:attrName>
                                        </p:attrNameLst>
                                      </p:cBhvr>
                                      <p:to>
                                        <p:strVal val="visible"/>
                                      </p:to>
                                    </p:set>
                                    <p:animEffect filter="box(in)" transition="in">
                                      <p:cBhvr>
                                        <p:cTn id="24" dur="2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2"/>
      <p:bldP build="whole" bldLvl="1" animBg="1" rev="0" advAuto="0" spid="238" grpId="3"/>
      <p:bldP build="whole" bldLvl="1" animBg="1" rev="0" advAuto="0" spid="239" grpId="4"/>
      <p:bldP build="whole" bldLvl="1" animBg="1" rev="0" advAuto="0" spid="237"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xfrm>
            <a:off x="88900" y="1092200"/>
            <a:ext cx="13614400" cy="990600"/>
          </a:xfrm>
          <a:prstGeom prst="rect">
            <a:avLst/>
          </a:prstGeom>
        </p:spPr>
        <p:txBody>
          <a:bodyPr/>
          <a:lstStyle>
            <a:lvl1pPr>
              <a:defRPr sz="4600"/>
            </a:lvl1pPr>
          </a:lstStyle>
          <a:p>
            <a:pPr/>
            <a:r>
              <a:t>Summary of Growth for Fathers</a:t>
            </a:r>
          </a:p>
        </p:txBody>
      </p:sp>
      <p:sp>
        <p:nvSpPr>
          <p:cNvPr id="244" name="Shape 244"/>
          <p:cNvSpPr/>
          <p:nvPr>
            <p:ph type="body" idx="1"/>
          </p:nvPr>
        </p:nvSpPr>
        <p:spPr>
          <a:xfrm>
            <a:off x="304800" y="2082799"/>
            <a:ext cx="12395201" cy="4622217"/>
          </a:xfrm>
          <a:prstGeom prst="rect">
            <a:avLst/>
          </a:prstGeom>
        </p:spPr>
        <p:txBody>
          <a:bodyPr/>
          <a:lstStyle/>
          <a:p>
            <a:pPr marL="503464" indent="-503464">
              <a:defRPr sz="3600"/>
            </a:pPr>
            <a:r>
              <a:t>Every believer is designed to grow into </a:t>
            </a:r>
            <a:br/>
            <a:r>
              <a:t>a strong believer who serves others.</a:t>
            </a:r>
          </a:p>
          <a:p>
            <a:pPr marL="503464" indent="-503464">
              <a:defRPr sz="3600"/>
            </a:pPr>
            <a:r>
              <a:t>Spiritual growth can always deepen our increasing faith in God’s glorious person and ways. </a:t>
            </a:r>
          </a:p>
          <a:p>
            <a:pPr marL="503464" indent="-503464">
              <a:defRPr sz="3600"/>
            </a:pPr>
            <a:r>
              <a:t>The believer’s intimacy with God is often developed through trying circumstances.</a:t>
            </a:r>
          </a:p>
        </p:txBody>
      </p:sp>
      <p:pic>
        <p:nvPicPr>
          <p:cNvPr id="245" name="Change_Child.png"/>
          <p:cNvPicPr>
            <a:picLocks noChangeAspect="1"/>
          </p:cNvPicPr>
          <p:nvPr/>
        </p:nvPicPr>
        <p:blipFill>
          <a:blip r:embed="rId2">
            <a:extLst/>
          </a:blip>
          <a:stretch>
            <a:fillRect/>
          </a:stretch>
        </p:blipFill>
        <p:spPr>
          <a:xfrm>
            <a:off x="1098550" y="7052878"/>
            <a:ext cx="10807701" cy="20613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anim calcmode="lin" valueType="num">
                                      <p:cBhvr>
                                        <p:cTn id="7" dur="1000" fill="hold"/>
                                        <p:tgtEl>
                                          <p:spTgt spid="244">
                                            <p:bg/>
                                          </p:spTgt>
                                        </p:tgtEl>
                                        <p:attrNameLst>
                                          <p:attrName>ppt_w</p:attrName>
                                        </p:attrNameLst>
                                      </p:cBhvr>
                                      <p:tavLst>
                                        <p:tav tm="0">
                                          <p:val>
                                            <p:strVal val="4*#ppt_w"/>
                                          </p:val>
                                        </p:tav>
                                        <p:tav tm="100000">
                                          <p:val>
                                            <p:strVal val="#ppt_w"/>
                                          </p:val>
                                        </p:tav>
                                      </p:tavLst>
                                    </p:anim>
                                    <p:anim calcmode="lin" valueType="num">
                                      <p:cBhvr>
                                        <p:cTn id="8" dur="1000" fill="hold"/>
                                        <p:tgtEl>
                                          <p:spTgt spid="244">
                                            <p:bg/>
                                          </p:spTgt>
                                        </p:tgtEl>
                                        <p:attrNameLst>
                                          <p:attrName>ppt_h</p:attrName>
                                        </p:attrNameLst>
                                      </p:cBhvr>
                                      <p:tavLst>
                                        <p:tav tm="0">
                                          <p:val>
                                            <p:strVal val="4*#ppt_h"/>
                                          </p:val>
                                        </p:tav>
                                        <p:tav tm="100000">
                                          <p:val>
                                            <p:strVal val="#ppt_h"/>
                                          </p:val>
                                        </p:tav>
                                      </p:tavLst>
                                    </p:anim>
                                  </p:childTnLst>
                                </p:cTn>
                              </p:par>
                              <p:par>
                                <p:cTn id="9" presetClass="entr" nodeType="withEffect" presetSubtype="32" presetID="23" grpId="1" fill="hold">
                                  <p:stCondLst>
                                    <p:cond delay="0"/>
                                  </p:stCondLst>
                                  <p:iterate type="el" backwards="0">
                                    <p:tmAbs val="0"/>
                                  </p:iterate>
                                  <p:childTnLst>
                                    <p:set>
                                      <p:cBhvr>
                                        <p:cTn id="10" fill="hold"/>
                                        <p:tgtEl>
                                          <p:spTgt spid="244">
                                            <p:txEl>
                                              <p:pRg st="0" end="0"/>
                                            </p:txEl>
                                          </p:spTgt>
                                        </p:tgtEl>
                                        <p:attrNameLst>
                                          <p:attrName>style.visibility</p:attrName>
                                        </p:attrNameLst>
                                      </p:cBhvr>
                                      <p:to>
                                        <p:strVal val="visible"/>
                                      </p:to>
                                    </p:set>
                                    <p:anim calcmode="lin" valueType="num">
                                      <p:cBhvr>
                                        <p:cTn id="11" dur="1000" fill="hold"/>
                                        <p:tgtEl>
                                          <p:spTgt spid="244">
                                            <p:txEl>
                                              <p:pRg st="0" end="0"/>
                                            </p:txEl>
                                          </p:spTgt>
                                        </p:tgtEl>
                                        <p:attrNameLst>
                                          <p:attrName>ppt_w</p:attrName>
                                        </p:attrNameLst>
                                      </p:cBhvr>
                                      <p:tavLst>
                                        <p:tav tm="0">
                                          <p:val>
                                            <p:strVal val="4*#ppt_w"/>
                                          </p:val>
                                        </p:tav>
                                        <p:tav tm="100000">
                                          <p:val>
                                            <p:strVal val="#ppt_w"/>
                                          </p:val>
                                        </p:tav>
                                      </p:tavLst>
                                    </p:anim>
                                    <p:anim calcmode="lin" valueType="num">
                                      <p:cBhvr>
                                        <p:cTn id="12" dur="1000" fill="hold"/>
                                        <p:tgtEl>
                                          <p:spTgt spid="244">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32" presetID="23" grpId="1" fill="hold">
                                  <p:stCondLst>
                                    <p:cond delay="0"/>
                                  </p:stCondLst>
                                  <p:iterate type="el" backwards="0">
                                    <p:tmAbs val="0"/>
                                  </p:iterate>
                                  <p:childTnLst>
                                    <p:set>
                                      <p:cBhvr>
                                        <p:cTn id="16" fill="hold"/>
                                        <p:tgtEl>
                                          <p:spTgt spid="244">
                                            <p:txEl>
                                              <p:pRg st="1" end="1"/>
                                            </p:txEl>
                                          </p:spTgt>
                                        </p:tgtEl>
                                        <p:attrNameLst>
                                          <p:attrName>style.visibility</p:attrName>
                                        </p:attrNameLst>
                                      </p:cBhvr>
                                      <p:to>
                                        <p:strVal val="visible"/>
                                      </p:to>
                                    </p:set>
                                    <p:anim calcmode="lin" valueType="num">
                                      <p:cBhvr>
                                        <p:cTn id="17" dur="1000" fill="hold"/>
                                        <p:tgtEl>
                                          <p:spTgt spid="244">
                                            <p:txEl>
                                              <p:pRg st="1" end="1"/>
                                            </p:txEl>
                                          </p:spTgt>
                                        </p:tgtEl>
                                        <p:attrNameLst>
                                          <p:attrName>ppt_w</p:attrName>
                                        </p:attrNameLst>
                                      </p:cBhvr>
                                      <p:tavLst>
                                        <p:tav tm="0">
                                          <p:val>
                                            <p:strVal val="4*#ppt_w"/>
                                          </p:val>
                                        </p:tav>
                                        <p:tav tm="100000">
                                          <p:val>
                                            <p:strVal val="#ppt_w"/>
                                          </p:val>
                                        </p:tav>
                                      </p:tavLst>
                                    </p:anim>
                                    <p:anim calcmode="lin" valueType="num">
                                      <p:cBhvr>
                                        <p:cTn id="18" dur="1000" fill="hold"/>
                                        <p:tgtEl>
                                          <p:spTgt spid="244">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32" presetID="23" grpId="1" fill="hold">
                                  <p:stCondLst>
                                    <p:cond delay="0"/>
                                  </p:stCondLst>
                                  <p:iterate type="el" backwards="0">
                                    <p:tmAbs val="0"/>
                                  </p:iterate>
                                  <p:childTnLst>
                                    <p:set>
                                      <p:cBhvr>
                                        <p:cTn id="22" fill="hold"/>
                                        <p:tgtEl>
                                          <p:spTgt spid="244">
                                            <p:txEl>
                                              <p:pRg st="2" end="2"/>
                                            </p:txEl>
                                          </p:spTgt>
                                        </p:tgtEl>
                                        <p:attrNameLst>
                                          <p:attrName>style.visibility</p:attrName>
                                        </p:attrNameLst>
                                      </p:cBhvr>
                                      <p:to>
                                        <p:strVal val="visible"/>
                                      </p:to>
                                    </p:set>
                                    <p:anim calcmode="lin" valueType="num">
                                      <p:cBhvr>
                                        <p:cTn id="23" dur="1000" fill="hold"/>
                                        <p:tgtEl>
                                          <p:spTgt spid="244">
                                            <p:txEl>
                                              <p:pRg st="2" end="2"/>
                                            </p:txEl>
                                          </p:spTgt>
                                        </p:tgtEl>
                                        <p:attrNameLst>
                                          <p:attrName>ppt_w</p:attrName>
                                        </p:attrNameLst>
                                      </p:cBhvr>
                                      <p:tavLst>
                                        <p:tav tm="0">
                                          <p:val>
                                            <p:strVal val="4*#ppt_w"/>
                                          </p:val>
                                        </p:tav>
                                        <p:tav tm="100000">
                                          <p:val>
                                            <p:strVal val="#ppt_w"/>
                                          </p:val>
                                        </p:tav>
                                      </p:tavLst>
                                    </p:anim>
                                    <p:anim calcmode="lin" valueType="num">
                                      <p:cBhvr>
                                        <p:cTn id="24" dur="1000" fill="hold"/>
                                        <p:tgtEl>
                                          <p:spTgt spid="244">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32" presetID="4" grpId="2" fill="hold">
                                  <p:stCondLst>
                                    <p:cond delay="0"/>
                                  </p:stCondLst>
                                  <p:iterate type="el" backwards="0">
                                    <p:tmAbs val="0"/>
                                  </p:iterate>
                                  <p:childTnLst>
                                    <p:set>
                                      <p:cBhvr>
                                        <p:cTn id="28" fill="hold"/>
                                        <p:tgtEl>
                                          <p:spTgt spid="245"/>
                                        </p:tgtEl>
                                        <p:attrNameLst>
                                          <p:attrName>style.visibility</p:attrName>
                                        </p:attrNameLst>
                                      </p:cBhvr>
                                      <p:to>
                                        <p:strVal val="visible"/>
                                      </p:to>
                                    </p:set>
                                    <p:animEffect filter="box(out)" transition="in">
                                      <p:cBhvr>
                                        <p:cTn id="29"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2"/>
      <p:bldP build="p" bldLvl="5" animBg="1" rev="0" advAuto="0" spid="244"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p:nvPr>
        </p:nvSpPr>
        <p:spPr>
          <a:xfrm>
            <a:off x="114300" y="1104900"/>
            <a:ext cx="11912600" cy="990600"/>
          </a:xfrm>
          <a:prstGeom prst="rect">
            <a:avLst/>
          </a:prstGeom>
        </p:spPr>
        <p:txBody>
          <a:bodyPr/>
          <a:lstStyle>
            <a:lvl1pPr>
              <a:defRPr sz="4800"/>
            </a:lvl1pPr>
          </a:lstStyle>
          <a:p>
            <a:pPr/>
            <a:r>
              <a:t>Questions to Ponder</a:t>
            </a:r>
          </a:p>
        </p:txBody>
      </p:sp>
      <p:sp>
        <p:nvSpPr>
          <p:cNvPr id="248" name="Shape 248"/>
          <p:cNvSpPr/>
          <p:nvPr/>
        </p:nvSpPr>
        <p:spPr>
          <a:xfrm>
            <a:off x="304800" y="2108200"/>
            <a:ext cx="9105900" cy="6578600"/>
          </a:xfrm>
          <a:prstGeom prst="rect">
            <a:avLst/>
          </a:prstGeom>
          <a:ln w="12700">
            <a:miter lim="400000"/>
          </a:ln>
          <a:effectLst>
            <a:outerShdw sx="100000" sy="100000" kx="0" ky="0" algn="b" rotWithShape="0" blurRad="12700" dist="254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marL="406400" indent="-406400" algn="l" defTabSz="457200">
              <a:lnSpc>
                <a:spcPts val="3900"/>
              </a:lnSpc>
              <a:spcBef>
                <a:spcPts val="4700"/>
              </a:spcBef>
              <a:buSzPct val="79000"/>
              <a:buFont typeface="Zapf Dingbats"/>
              <a:buChar char="✦"/>
              <a:tabLst>
                <a:tab pos="838200" algn="l"/>
                <a:tab pos="9156700" algn="l"/>
              </a:tabLst>
              <a:defRPr b="1" spc="275" sz="3300">
                <a:latin typeface="+mj-lt"/>
                <a:ea typeface="+mj-ea"/>
                <a:cs typeface="+mj-cs"/>
                <a:sym typeface="Helvetica"/>
              </a:defRPr>
            </a:pPr>
            <a:r>
              <a:t>Are you still growing as you should in your relationship with God? Explain.</a:t>
            </a:r>
          </a:p>
          <a:p>
            <a:pPr marL="406400" indent="-406400" algn="l" defTabSz="457200">
              <a:lnSpc>
                <a:spcPts val="3900"/>
              </a:lnSpc>
              <a:spcBef>
                <a:spcPts val="4700"/>
              </a:spcBef>
              <a:buSzPct val="79000"/>
              <a:buFont typeface="Zapf Dingbats"/>
              <a:buChar char="✦"/>
              <a:tabLst>
                <a:tab pos="838200" algn="l"/>
                <a:tab pos="9156700" algn="l"/>
              </a:tabLst>
              <a:defRPr b="1" spc="275" sz="3300">
                <a:latin typeface="+mj-lt"/>
                <a:ea typeface="+mj-ea"/>
                <a:cs typeface="+mj-cs"/>
                <a:sym typeface="Helvetica"/>
              </a:defRPr>
            </a:pPr>
            <a:r>
              <a:t>What is one Christian spiritual discipline that helps shape your life?</a:t>
            </a:r>
          </a:p>
          <a:p>
            <a:pPr marL="406400" indent="-406400" algn="l" defTabSz="457200">
              <a:lnSpc>
                <a:spcPts val="3900"/>
              </a:lnSpc>
              <a:spcBef>
                <a:spcPts val="4700"/>
              </a:spcBef>
              <a:buSzPct val="79000"/>
              <a:buFont typeface="Zapf Dingbats"/>
              <a:buChar char="✦"/>
              <a:tabLst>
                <a:tab pos="838200" algn="l"/>
                <a:tab pos="9156700" algn="l"/>
              </a:tabLst>
              <a:defRPr b="1" spc="275" sz="3300">
                <a:latin typeface="+mj-lt"/>
                <a:ea typeface="+mj-ea"/>
                <a:cs typeface="+mj-cs"/>
                <a:sym typeface="Helvetica"/>
              </a:defRPr>
            </a:pPr>
            <a:r>
              <a:t>Give an example where you have encouraged another person so that they actively helped others.</a:t>
            </a:r>
          </a:p>
        </p:txBody>
      </p:sp>
      <p:pic>
        <p:nvPicPr>
          <p:cNvPr id="249" name="Three.png"/>
          <p:cNvPicPr>
            <a:picLocks noChangeAspect="1"/>
          </p:cNvPicPr>
          <p:nvPr/>
        </p:nvPicPr>
        <p:blipFill>
          <a:blip r:embed="rId2">
            <a:extLst/>
          </a:blip>
          <a:stretch>
            <a:fillRect/>
          </a:stretch>
        </p:blipFill>
        <p:spPr>
          <a:xfrm>
            <a:off x="9527989" y="2653261"/>
            <a:ext cx="3102188" cy="5211229"/>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249"/>
                                        </p:tgtEl>
                                        <p:attrNameLst>
                                          <p:attrName>style.visibility</p:attrName>
                                        </p:attrNameLst>
                                      </p:cBhvr>
                                      <p:to>
                                        <p:strVal val="visible"/>
                                      </p:to>
                                    </p:set>
                                    <p:anim calcmode="lin" valueType="num">
                                      <p:cBhvr>
                                        <p:cTn id="7" dur="2250" fill="hold"/>
                                        <p:tgtEl>
                                          <p:spTgt spid="249"/>
                                        </p:tgtEl>
                                        <p:attrNameLst>
                                          <p:attrName>ppt_w</p:attrName>
                                        </p:attrNameLst>
                                      </p:cBhvr>
                                      <p:tavLst>
                                        <p:tav tm="0" fmla="#ppt_w*sin(2.5*pi*$)">
                                          <p:val>
                                            <p:fltVal val="0"/>
                                          </p:val>
                                        </p:tav>
                                        <p:tav tm="100000">
                                          <p:val>
                                            <p:fltVal val="1"/>
                                          </p:val>
                                        </p:tav>
                                      </p:tavLst>
                                    </p:anim>
                                    <p:anim calcmode="lin" valueType="num">
                                      <p:cBhvr>
                                        <p:cTn id="8" dur="2250" fill="hold"/>
                                        <p:tgtEl>
                                          <p:spTgt spid="24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48">
                                            <p:bg/>
                                          </p:spTgt>
                                        </p:tgtEl>
                                        <p:attrNameLst>
                                          <p:attrName>style.visibility</p:attrName>
                                        </p:attrNameLst>
                                      </p:cBhvr>
                                      <p:to>
                                        <p:strVal val="visible"/>
                                      </p:to>
                                    </p:set>
                                    <p:anim calcmode="lin" valueType="num">
                                      <p:cBhvr>
                                        <p:cTn id="13" dur="1000" fill="hold"/>
                                        <p:tgtEl>
                                          <p:spTgt spid="248">
                                            <p:bg/>
                                          </p:spTgt>
                                        </p:tgtEl>
                                        <p:attrNameLst>
                                          <p:attrName>ppt_x</p:attrName>
                                        </p:attrNameLst>
                                      </p:cBhvr>
                                      <p:tavLst>
                                        <p:tav tm="0">
                                          <p:val>
                                            <p:strVal val="0-#ppt_w/2"/>
                                          </p:val>
                                        </p:tav>
                                        <p:tav tm="100000">
                                          <p:val>
                                            <p:strVal val="#ppt_x"/>
                                          </p:val>
                                        </p:tav>
                                      </p:tavLst>
                                    </p:anim>
                                    <p:anim calcmode="lin" valueType="num">
                                      <p:cBhvr>
                                        <p:cTn id="14" dur="1000" fill="hold"/>
                                        <p:tgtEl>
                                          <p:spTgt spid="248">
                                            <p:bg/>
                                          </p:spTgt>
                                        </p:tgtEl>
                                        <p:attrNameLst>
                                          <p:attrName>ppt_y</p:attrName>
                                        </p:attrNameLst>
                                      </p:cBhvr>
                                      <p:tavLst>
                                        <p:tav tm="0">
                                          <p:val>
                                            <p:strVal val="#ppt_y"/>
                                          </p:val>
                                        </p:tav>
                                        <p:tav tm="100000">
                                          <p:val>
                                            <p:strVal val="#ppt_y"/>
                                          </p:val>
                                        </p:tav>
                                      </p:tavLst>
                                    </p:anim>
                                  </p:childTnLst>
                                </p:cTn>
                              </p:par>
                              <p:par>
                                <p:cTn id="15" presetClass="entr" nodeType="withEffect" presetSubtype="8" presetID="2" grpId="2" fill="hold">
                                  <p:stCondLst>
                                    <p:cond delay="0"/>
                                  </p:stCondLst>
                                  <p:iterate type="el" backwards="0">
                                    <p:tmAbs val="0"/>
                                  </p:iterate>
                                  <p:childTnLst>
                                    <p:set>
                                      <p:cBhvr>
                                        <p:cTn id="16" fill="hold"/>
                                        <p:tgtEl>
                                          <p:spTgt spid="248">
                                            <p:txEl>
                                              <p:pRg st="0" end="0"/>
                                            </p:txEl>
                                          </p:spTgt>
                                        </p:tgtEl>
                                        <p:attrNameLst>
                                          <p:attrName>style.visibility</p:attrName>
                                        </p:attrNameLst>
                                      </p:cBhvr>
                                      <p:to>
                                        <p:strVal val="visible"/>
                                      </p:to>
                                    </p:set>
                                    <p:anim calcmode="lin" valueType="num">
                                      <p:cBhvr>
                                        <p:cTn id="17" dur="1000" fill="hold"/>
                                        <p:tgtEl>
                                          <p:spTgt spid="248">
                                            <p:txEl>
                                              <p:pRg st="0" end="0"/>
                                            </p:txEl>
                                          </p:spTgt>
                                        </p:tgtEl>
                                        <p:attrNameLst>
                                          <p:attrName>ppt_x</p:attrName>
                                        </p:attrNameLst>
                                      </p:cBhvr>
                                      <p:tavLst>
                                        <p:tav tm="0">
                                          <p:val>
                                            <p:strVal val="0-#ppt_w/2"/>
                                          </p:val>
                                        </p:tav>
                                        <p:tav tm="100000">
                                          <p:val>
                                            <p:strVal val="#ppt_x"/>
                                          </p:val>
                                        </p:tav>
                                      </p:tavLst>
                                    </p:anim>
                                    <p:anim calcmode="lin" valueType="num">
                                      <p:cBhvr>
                                        <p:cTn id="18" dur="1000" fill="hold"/>
                                        <p:tgtEl>
                                          <p:spTgt spid="248">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Class="entr" nodeType="afterEffect" presetSubtype="8" presetID="2" grpId="2" fill="hold">
                                  <p:stCondLst>
                                    <p:cond delay="400"/>
                                  </p:stCondLst>
                                  <p:iterate type="el" backwards="0">
                                    <p:tmAbs val="0"/>
                                  </p:iterate>
                                  <p:childTnLst>
                                    <p:set>
                                      <p:cBhvr>
                                        <p:cTn id="21" fill="hold"/>
                                        <p:tgtEl>
                                          <p:spTgt spid="248">
                                            <p:txEl>
                                              <p:pRg st="1" end="1"/>
                                            </p:txEl>
                                          </p:spTgt>
                                        </p:tgtEl>
                                        <p:attrNameLst>
                                          <p:attrName>style.visibility</p:attrName>
                                        </p:attrNameLst>
                                      </p:cBhvr>
                                      <p:to>
                                        <p:strVal val="visible"/>
                                      </p:to>
                                    </p:set>
                                    <p:anim calcmode="lin" valueType="num">
                                      <p:cBhvr>
                                        <p:cTn id="22" dur="1000" fill="hold"/>
                                        <p:tgtEl>
                                          <p:spTgt spid="248">
                                            <p:txEl>
                                              <p:pRg st="1" end="1"/>
                                            </p:txEl>
                                          </p:spTgt>
                                        </p:tgtEl>
                                        <p:attrNameLst>
                                          <p:attrName>ppt_x</p:attrName>
                                        </p:attrNameLst>
                                      </p:cBhvr>
                                      <p:tavLst>
                                        <p:tav tm="0">
                                          <p:val>
                                            <p:strVal val="0-#ppt_w/2"/>
                                          </p:val>
                                        </p:tav>
                                        <p:tav tm="100000">
                                          <p:val>
                                            <p:strVal val="#ppt_x"/>
                                          </p:val>
                                        </p:tav>
                                      </p:tavLst>
                                    </p:anim>
                                    <p:anim calcmode="lin" valueType="num">
                                      <p:cBhvr>
                                        <p:cTn id="23" dur="1000" fill="hold"/>
                                        <p:tgtEl>
                                          <p:spTgt spid="248">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400"/>
                            </p:stCondLst>
                            <p:childTnLst>
                              <p:par>
                                <p:cTn id="25" presetClass="entr" nodeType="afterEffect" presetSubtype="8" presetID="2" grpId="2" fill="hold">
                                  <p:stCondLst>
                                    <p:cond delay="400"/>
                                  </p:stCondLst>
                                  <p:iterate type="el" backwards="0">
                                    <p:tmAbs val="0"/>
                                  </p:iterate>
                                  <p:childTnLst>
                                    <p:set>
                                      <p:cBhvr>
                                        <p:cTn id="26" fill="hold"/>
                                        <p:tgtEl>
                                          <p:spTgt spid="248">
                                            <p:txEl>
                                              <p:pRg st="2" end="2"/>
                                            </p:txEl>
                                          </p:spTgt>
                                        </p:tgtEl>
                                        <p:attrNameLst>
                                          <p:attrName>style.visibility</p:attrName>
                                        </p:attrNameLst>
                                      </p:cBhvr>
                                      <p:to>
                                        <p:strVal val="visible"/>
                                      </p:to>
                                    </p:set>
                                    <p:anim calcmode="lin" valueType="num">
                                      <p:cBhvr>
                                        <p:cTn id="27" dur="1000" fill="hold"/>
                                        <p:tgtEl>
                                          <p:spTgt spid="248">
                                            <p:txEl>
                                              <p:pRg st="2" end="2"/>
                                            </p:txEl>
                                          </p:spTgt>
                                        </p:tgtEl>
                                        <p:attrNameLst>
                                          <p:attrName>ppt_x</p:attrName>
                                        </p:attrNameLst>
                                      </p:cBhvr>
                                      <p:tavLst>
                                        <p:tav tm="0">
                                          <p:val>
                                            <p:strVal val="0-#ppt_w/2"/>
                                          </p:val>
                                        </p:tav>
                                        <p:tav tm="100000">
                                          <p:val>
                                            <p:strVal val="#ppt_x"/>
                                          </p:val>
                                        </p:tav>
                                      </p:tavLst>
                                    </p:anim>
                                    <p:anim calcmode="lin" valueType="num">
                                      <p:cBhvr>
                                        <p:cTn id="28" dur="1000" fill="hold"/>
                                        <p:tgtEl>
                                          <p:spTgt spid="24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1"/>
      <p:bldP build="p" bldLvl="5" animBg="1" rev="0" advAuto="0" spid="248"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1"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sp>
        <p:nvSpPr>
          <p:cNvPr id="252" name="Shape 252"/>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p>
        </p:txBody>
      </p:sp>
      <p:sp>
        <p:nvSpPr>
          <p:cNvPr id="253" name="Shape 253"/>
          <p:cNvSpPr/>
          <p:nvPr/>
        </p:nvSpPr>
        <p:spPr>
          <a:xfrm>
            <a:off x="2018927" y="8231089"/>
            <a:ext cx="8966945"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pPr/>
            <a:r>
              <a:t>Fostering Spiritual Growth in the Church</a:t>
            </a:r>
          </a:p>
        </p:txBody>
      </p:sp>
      <p:sp>
        <p:nvSpPr>
          <p:cNvPr id="254" name="Shape 254"/>
          <p:cNvSpPr/>
          <p:nvPr/>
        </p:nvSpPr>
        <p:spPr>
          <a:xfrm>
            <a:off x="1549400" y="9055882"/>
            <a:ext cx="9906000" cy="1589"/>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p>
        </p:txBody>
      </p:sp>
      <p:sp>
        <p:nvSpPr>
          <p:cNvPr id="255" name="Shape 255"/>
          <p:cNvSpPr/>
          <p:nvPr/>
        </p:nvSpPr>
        <p:spPr>
          <a:xfrm>
            <a:off x="12701" y="9108152"/>
            <a:ext cx="12979398" cy="520937"/>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b="1" spc="239" sz="3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defRPr b="0" spc="384" sz="4800"/>
            </a:pPr>
            <a:r>
              <a:rPr b="1" spc="239" sz="3000"/>
              <a:t>Paul J. Bucknell</a:t>
            </a:r>
          </a:p>
        </p:txBody>
      </p:sp>
      <p:sp>
        <p:nvSpPr>
          <p:cNvPr id="256" name="Shape 256"/>
          <p:cNvSpPr/>
          <p:nvPr/>
        </p:nvSpPr>
        <p:spPr>
          <a:xfrm>
            <a:off x="3557931" y="5837164"/>
            <a:ext cx="5888937" cy="1016001"/>
          </a:xfrm>
          <a:prstGeom prst="roundRect">
            <a:avLst>
              <a:gd name="adj" fmla="val 16924"/>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257" name="Shape 257"/>
          <p:cNvSpPr/>
          <p:nvPr/>
        </p:nvSpPr>
        <p:spPr>
          <a:xfrm>
            <a:off x="3928665" y="5837164"/>
            <a:ext cx="5134769" cy="1016001"/>
          </a:xfrm>
          <a:prstGeom prst="rect">
            <a:avLst/>
          </a:prstGeom>
          <a:ln w="12700">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250" sz="5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r>
              <a:t>1 John 2:12-14</a:t>
            </a:r>
          </a:p>
        </p:txBody>
      </p:sp>
      <p:sp>
        <p:nvSpPr>
          <p:cNvPr id="258" name="Shape 258"/>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1" sz="5800">
                <a:solidFill>
                  <a:srgbClr val="FFFFFF"/>
                </a:solidFill>
                <a:effectLst>
                  <a:outerShdw sx="100000" sy="100000" kx="0" ky="0" algn="b" rotWithShape="0" blurRad="38100" dist="12700" dir="5400000">
                    <a:srgbClr val="000000">
                      <a:alpha val="50000"/>
                    </a:srgbClr>
                  </a:outerShdw>
                </a:effectLst>
                <a:latin typeface="+mj-lt"/>
                <a:ea typeface="+mj-ea"/>
                <a:cs typeface="+mj-cs"/>
                <a:sym typeface="Helvetica"/>
              </a:defRPr>
            </a:lvl1pPr>
          </a:lstStyle>
          <a:p>
            <a:pPr/>
            <a:r>
              <a:t>9</a:t>
            </a:r>
          </a:p>
        </p:txBody>
      </p:sp>
      <p:sp>
        <p:nvSpPr>
          <p:cNvPr id="259" name="Shape 259"/>
          <p:cNvSpPr/>
          <p:nvPr/>
        </p:nvSpPr>
        <p:spPr>
          <a:xfrm>
            <a:off x="65078" y="2662151"/>
            <a:ext cx="12595244" cy="2483781"/>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9300">
                <a:solidFill>
                  <a:srgbClr val="FFFFFF"/>
                </a:solidFill>
                <a:effectLst>
                  <a:outerShdw sx="100000" sy="100000" kx="0" ky="0" algn="b" rotWithShape="0" blurRad="38100" dist="25400" dir="1500000">
                    <a:srgbClr val="000000"/>
                  </a:outerShdw>
                </a:effectLst>
                <a:latin typeface="Arial"/>
                <a:ea typeface="Arial"/>
                <a:cs typeface="Arial"/>
                <a:sym typeface="Arial"/>
              </a:defRPr>
            </a:lvl1pPr>
          </a:lstStyle>
          <a:p>
            <a:pPr/>
            <a:r>
              <a:t>Strengthening Faith</a:t>
            </a:r>
          </a:p>
        </p:txBody>
      </p:sp>
      <p:sp>
        <p:nvSpPr>
          <p:cNvPr id="260" name="Shape 260"/>
          <p:cNvSpPr/>
          <p:nvPr/>
        </p:nvSpPr>
        <p:spPr>
          <a:xfrm>
            <a:off x="65078" y="4261985"/>
            <a:ext cx="12595244" cy="2483781"/>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800">
                <a:solidFill>
                  <a:srgbClr val="FFFFFF"/>
                </a:solidFill>
                <a:effectLst>
                  <a:outerShdw sx="100000" sy="100000" kx="0" ky="0" algn="b" rotWithShape="0" blurRad="38100" dist="25400" dir="1500000">
                    <a:srgbClr val="000000"/>
                  </a:outerShdw>
                </a:effectLst>
                <a:latin typeface="Arial"/>
                <a:ea typeface="Arial"/>
                <a:cs typeface="Arial"/>
                <a:sym typeface="Arial"/>
              </a:defRPr>
            </a:lvl1pPr>
          </a:lstStyle>
          <a:p>
            <a:pPr/>
            <a:r>
              <a:t>“The Fathers”</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59"/>
                                        </p:tgtEl>
                                        <p:attrNameLst>
                                          <p:attrName>style.visibility</p:attrName>
                                        </p:attrNameLst>
                                      </p:cBhvr>
                                      <p:to>
                                        <p:strVal val="visible"/>
                                      </p:to>
                                    </p:set>
                                    <p:animEffect filter="fade" transition="in">
                                      <p:cBhvr>
                                        <p:cTn id="7" dur="1500"/>
                                        <p:tgtEl>
                                          <p:spTgt spid="259"/>
                                        </p:tgtEl>
                                      </p:cBhvr>
                                    </p:animEffect>
                                  </p:childTnLst>
                                </p:cTn>
                              </p:par>
                            </p:childTnLst>
                          </p:cTn>
                        </p:par>
                        <p:par>
                          <p:cTn id="8" fill="hold">
                            <p:stCondLst>
                              <p:cond delay="1500"/>
                            </p:stCondLst>
                            <p:childTnLst>
                              <p:par>
                                <p:cTn id="9" presetClass="entr" nodeType="afterEffect" presetID="10" grpId="2" fill="hold">
                                  <p:stCondLst>
                                    <p:cond delay="0"/>
                                  </p:stCondLst>
                                  <p:iterate type="el" backwards="0">
                                    <p:tmAbs val="0"/>
                                  </p:iterate>
                                  <p:childTnLst>
                                    <p:set>
                                      <p:cBhvr>
                                        <p:cTn id="10" fill="hold"/>
                                        <p:tgtEl>
                                          <p:spTgt spid="260"/>
                                        </p:tgtEl>
                                        <p:attrNameLst>
                                          <p:attrName>style.visibility</p:attrName>
                                        </p:attrNameLst>
                                      </p:cBhvr>
                                      <p:to>
                                        <p:strVal val="visible"/>
                                      </p:to>
                                    </p:set>
                                    <p:animEffect filter="fade" transition="in">
                                      <p:cBhvr>
                                        <p:cTn id="11" dur="1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1"/>
      <p:bldP build="whole" bldLvl="1" animBg="1" rev="0" advAuto="0" spid="260"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xfrm>
            <a:off x="129930" y="1321308"/>
            <a:ext cx="8477969" cy="990601"/>
          </a:xfrm>
          <a:prstGeom prst="rect">
            <a:avLst/>
          </a:prstGeom>
        </p:spPr>
        <p:txBody>
          <a:bodyPr/>
          <a:lstStyle/>
          <a:p>
            <a:pPr/>
            <a:r>
              <a:t>Trying to understand</a:t>
            </a:r>
          </a:p>
        </p:txBody>
      </p:sp>
      <p:sp>
        <p:nvSpPr>
          <p:cNvPr id="69" name="Shape 69"/>
          <p:cNvSpPr/>
          <p:nvPr>
            <p:ph type="body" idx="1"/>
          </p:nvPr>
        </p:nvSpPr>
        <p:spPr>
          <a:xfrm>
            <a:off x="533400" y="2870200"/>
            <a:ext cx="9852323" cy="5702300"/>
          </a:xfrm>
          <a:prstGeom prst="rect">
            <a:avLst/>
          </a:prstGeom>
        </p:spPr>
        <p:txBody>
          <a:bodyPr/>
          <a:lstStyle/>
          <a:p>
            <a:pPr marL="834571" indent="-517071">
              <a:spcBef>
                <a:spcPts val="4000"/>
              </a:spcBef>
              <a:defRPr sz="3800"/>
            </a:pPr>
            <a:r>
              <a:t>What is the design that God has for each believer? </a:t>
            </a:r>
          </a:p>
          <a:p>
            <a:pPr marL="834571" indent="-517071">
              <a:spcBef>
                <a:spcPts val="4000"/>
              </a:spcBef>
              <a:defRPr sz="3800"/>
            </a:pPr>
            <a:r>
              <a:t>How does God lead us into deeper intimacy with Him?</a:t>
            </a:r>
          </a:p>
          <a:p>
            <a:pPr marL="834571" indent="-517071">
              <a:spcBef>
                <a:spcPts val="4000"/>
              </a:spcBef>
              <a:defRPr sz="3800"/>
            </a:pPr>
            <a:r>
              <a:t>How does serving fit into God’s overall purpose for our lives?</a:t>
            </a:r>
          </a:p>
          <a:p>
            <a:pPr marL="834571" indent="-517071">
              <a:spcBef>
                <a:spcPts val="4000"/>
              </a:spcBef>
              <a:defRPr sz="3800"/>
            </a:pPr>
            <a:r>
              <a:t>Do believers ever stop growing?</a:t>
            </a:r>
          </a:p>
        </p:txBody>
      </p:sp>
      <p:pic>
        <p:nvPicPr>
          <p:cNvPr id="70" name="Question-Mark-blue.png"/>
          <p:cNvPicPr>
            <a:picLocks noChangeAspect="1"/>
          </p:cNvPicPr>
          <p:nvPr/>
        </p:nvPicPr>
        <p:blipFill>
          <a:blip r:embed="rId2">
            <a:extLst/>
          </a:blip>
          <a:stretch>
            <a:fillRect/>
          </a:stretch>
        </p:blipFill>
        <p:spPr>
          <a:xfrm>
            <a:off x="10385722" y="2467979"/>
            <a:ext cx="2355897" cy="674804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69">
                                            <p:bg/>
                                          </p:spTgt>
                                        </p:tgtEl>
                                        <p:attrNameLst>
                                          <p:attrName>style.visibility</p:attrName>
                                        </p:attrNameLst>
                                      </p:cBhvr>
                                      <p:to>
                                        <p:strVal val="visible"/>
                                      </p:to>
                                    </p:set>
                                    <p:anim calcmode="lin" valueType="num">
                                      <p:cBhvr>
                                        <p:cTn id="7" dur="2750" fill="hold"/>
                                        <p:tgtEl>
                                          <p:spTgt spid="69">
                                            <p:bg/>
                                          </p:spTgt>
                                        </p:tgtEl>
                                        <p:attrNameLst>
                                          <p:attrName>ppt_x</p:attrName>
                                        </p:attrNameLst>
                                      </p:cBhvr>
                                      <p:tavLst>
                                        <p:tav tm="0">
                                          <p:val>
                                            <p:strVal val="#ppt_x"/>
                                          </p:val>
                                        </p:tav>
                                        <p:tav tm="100000">
                                          <p:val>
                                            <p:strVal val="#ppt_x"/>
                                          </p:val>
                                        </p:tav>
                                      </p:tavLst>
                                    </p:anim>
                                    <p:anim calcmode="lin" valueType="num">
                                      <p:cBhvr>
                                        <p:cTn id="8" dur="2750" fill="hold"/>
                                        <p:tgtEl>
                                          <p:spTgt spid="6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69">
                                            <p:txEl>
                                              <p:pRg st="0" end="0"/>
                                            </p:txEl>
                                          </p:spTgt>
                                        </p:tgtEl>
                                        <p:attrNameLst>
                                          <p:attrName>style.visibility</p:attrName>
                                        </p:attrNameLst>
                                      </p:cBhvr>
                                      <p:to>
                                        <p:strVal val="visible"/>
                                      </p:to>
                                    </p:set>
                                    <p:anim calcmode="lin" valueType="num">
                                      <p:cBhvr>
                                        <p:cTn id="11" dur="2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2" dur="275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750"/>
                            </p:stCondLst>
                            <p:childTnLst>
                              <p:par>
                                <p:cTn id="14" presetClass="entr" nodeType="afterEffect" presetSubtype="10" presetID="19" grpId="2" fill="hold">
                                  <p:stCondLst>
                                    <p:cond delay="0"/>
                                  </p:stCondLst>
                                  <p:iterate type="el" backwards="0">
                                    <p:tmAbs val="0"/>
                                  </p:iterate>
                                  <p:childTnLst>
                                    <p:set>
                                      <p:cBhvr>
                                        <p:cTn id="15" fill="hold"/>
                                        <p:tgtEl>
                                          <p:spTgt spid="70"/>
                                        </p:tgtEl>
                                        <p:attrNameLst>
                                          <p:attrName>style.visibility</p:attrName>
                                        </p:attrNameLst>
                                      </p:cBhvr>
                                      <p:to>
                                        <p:strVal val="visible"/>
                                      </p:to>
                                    </p:set>
                                    <p:anim calcmode="lin" valueType="num">
                                      <p:cBhvr>
                                        <p:cTn id="16" dur="2500" fill="hold"/>
                                        <p:tgtEl>
                                          <p:spTgt spid="70"/>
                                        </p:tgtEl>
                                        <p:attrNameLst>
                                          <p:attrName>ppt_w</p:attrName>
                                        </p:attrNameLst>
                                      </p:cBhvr>
                                      <p:tavLst>
                                        <p:tav tm="0" fmla="#ppt_w*sin(2.5*pi*$)">
                                          <p:val>
                                            <p:fltVal val="0"/>
                                          </p:val>
                                        </p:tav>
                                        <p:tav tm="100000">
                                          <p:val>
                                            <p:fltVal val="1"/>
                                          </p:val>
                                        </p:tav>
                                      </p:tavLst>
                                    </p:anim>
                                    <p:anim calcmode="lin" valueType="num">
                                      <p:cBhvr>
                                        <p:cTn id="17" dur="2500" fill="hold"/>
                                        <p:tgtEl>
                                          <p:spTgt spid="7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69">
                                            <p:txEl>
                                              <p:pRg st="1" end="1"/>
                                            </p:txEl>
                                          </p:spTgt>
                                        </p:tgtEl>
                                        <p:attrNameLst>
                                          <p:attrName>style.visibility</p:attrName>
                                        </p:attrNameLst>
                                      </p:cBhvr>
                                      <p:to>
                                        <p:strVal val="visible"/>
                                      </p:to>
                                    </p:set>
                                    <p:anim calcmode="lin" valueType="num">
                                      <p:cBhvr>
                                        <p:cTn id="22" dur="2750" fill="hold"/>
                                        <p:tgtEl>
                                          <p:spTgt spid="69">
                                            <p:txEl>
                                              <p:pRg st="1" end="1"/>
                                            </p:txEl>
                                          </p:spTgt>
                                        </p:tgtEl>
                                        <p:attrNameLst>
                                          <p:attrName>ppt_x</p:attrName>
                                        </p:attrNameLst>
                                      </p:cBhvr>
                                      <p:tavLst>
                                        <p:tav tm="0">
                                          <p:val>
                                            <p:strVal val="#ppt_x"/>
                                          </p:val>
                                        </p:tav>
                                        <p:tav tm="100000">
                                          <p:val>
                                            <p:strVal val="#ppt_x"/>
                                          </p:val>
                                        </p:tav>
                                      </p:tavLst>
                                    </p:anim>
                                    <p:anim calcmode="lin" valueType="num">
                                      <p:cBhvr>
                                        <p:cTn id="23" dur="2750" fill="hold"/>
                                        <p:tgtEl>
                                          <p:spTgt spid="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69">
                                            <p:txEl>
                                              <p:pRg st="2" end="2"/>
                                            </p:txEl>
                                          </p:spTgt>
                                        </p:tgtEl>
                                        <p:attrNameLst>
                                          <p:attrName>style.visibility</p:attrName>
                                        </p:attrNameLst>
                                      </p:cBhvr>
                                      <p:to>
                                        <p:strVal val="visible"/>
                                      </p:to>
                                    </p:set>
                                    <p:anim calcmode="lin" valueType="num">
                                      <p:cBhvr>
                                        <p:cTn id="28" dur="2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9" dur="2750" fill="hold"/>
                                        <p:tgtEl>
                                          <p:spTgt spid="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1" fill="hold">
                                  <p:stCondLst>
                                    <p:cond delay="0"/>
                                  </p:stCondLst>
                                  <p:iterate type="el" backwards="0">
                                    <p:tmAbs val="0"/>
                                  </p:iterate>
                                  <p:childTnLst>
                                    <p:set>
                                      <p:cBhvr>
                                        <p:cTn id="33" fill="hold"/>
                                        <p:tgtEl>
                                          <p:spTgt spid="69">
                                            <p:txEl>
                                              <p:pRg st="3" end="3"/>
                                            </p:txEl>
                                          </p:spTgt>
                                        </p:tgtEl>
                                        <p:attrNameLst>
                                          <p:attrName>style.visibility</p:attrName>
                                        </p:attrNameLst>
                                      </p:cBhvr>
                                      <p:to>
                                        <p:strVal val="visible"/>
                                      </p:to>
                                    </p:set>
                                    <p:anim calcmode="lin" valueType="num">
                                      <p:cBhvr>
                                        <p:cTn id="34" dur="2750" fill="hold"/>
                                        <p:tgtEl>
                                          <p:spTgt spid="69">
                                            <p:txEl>
                                              <p:pRg st="3" end="3"/>
                                            </p:txEl>
                                          </p:spTgt>
                                        </p:tgtEl>
                                        <p:attrNameLst>
                                          <p:attrName>ppt_x</p:attrName>
                                        </p:attrNameLst>
                                      </p:cBhvr>
                                      <p:tavLst>
                                        <p:tav tm="0">
                                          <p:val>
                                            <p:strVal val="#ppt_x"/>
                                          </p:val>
                                        </p:tav>
                                        <p:tav tm="100000">
                                          <p:val>
                                            <p:strVal val="#ppt_x"/>
                                          </p:val>
                                        </p:tav>
                                      </p:tavLst>
                                    </p:anim>
                                    <p:anim calcmode="lin" valueType="num">
                                      <p:cBhvr>
                                        <p:cTn id="35" dur="2750" fill="hold"/>
                                        <p:tgtEl>
                                          <p:spTgt spid="6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 grpId="1"/>
      <p:bldP build="whole" bldLvl="1" animBg="1" rev="0" advAuto="0" spid="70" grpId="2"/>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title"/>
          </p:nvPr>
        </p:nvSpPr>
        <p:spPr>
          <a:prstGeom prst="rect">
            <a:avLst/>
          </a:prstGeom>
        </p:spPr>
        <p:txBody>
          <a:bodyPr/>
          <a:lstStyle/>
          <a:p>
            <a:pPr/>
            <a:r>
              <a:t>Understanding Spiritual growth</a:t>
            </a:r>
          </a:p>
        </p:txBody>
      </p:sp>
      <p:grpSp>
        <p:nvGrpSpPr>
          <p:cNvPr id="281" name="Group 281"/>
          <p:cNvGrpSpPr/>
          <p:nvPr/>
        </p:nvGrpSpPr>
        <p:grpSpPr>
          <a:xfrm>
            <a:off x="336541" y="1762366"/>
            <a:ext cx="12693659" cy="7727468"/>
            <a:chOff x="0" y="0"/>
            <a:chExt cx="12693658" cy="7727467"/>
          </a:xfrm>
        </p:grpSpPr>
        <p:sp>
          <p:nvSpPr>
            <p:cNvPr id="265" name="Shape 265"/>
            <p:cNvSpPr/>
            <p:nvPr/>
          </p:nvSpPr>
          <p:spPr>
            <a:xfrm rot="16200000">
              <a:off x="3340100" y="-2761932"/>
              <a:ext cx="6413500" cy="12255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blipFill rotWithShape="1">
              <a:blip r:embed="rId2">
                <a:alphaModFix amt="78000"/>
              </a:blip>
              <a:srcRect l="0" t="0" r="0" b="0"/>
              <a:tile tx="0" ty="0" sx="100000" sy="100000" flip="none" algn="tl"/>
            </a:blipFill>
            <a:ln w="25400" cap="flat">
              <a:solidFill>
                <a:srgbClr val="000000">
                  <a:alpha val="78000"/>
                </a:srgb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266" name="Shape 266"/>
            <p:cNvSpPr/>
            <p:nvPr/>
          </p:nvSpPr>
          <p:spPr>
            <a:xfrm rot="20718193">
              <a:off x="3067508" y="889317"/>
              <a:ext cx="7120408" cy="850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10" sz="5500">
                  <a:solidFill>
                    <a:srgbClr val="691465"/>
                  </a:solidFill>
                  <a:latin typeface="Copperplate Gothic Bold"/>
                  <a:ea typeface="Copperplate Gothic Bold"/>
                  <a:cs typeface="Copperplate Gothic Bold"/>
                  <a:sym typeface="Copperplate Gothic Bold"/>
                </a:defRPr>
              </a:lvl1pPr>
            </a:lstStyle>
            <a:p>
              <a:pPr>
                <a:defRPr spc="122" sz="6100">
                  <a:latin typeface="+mn-lt"/>
                  <a:ea typeface="+mn-ea"/>
                  <a:cs typeface="+mn-cs"/>
                  <a:sym typeface="Gill Sans"/>
                </a:defRPr>
              </a:pPr>
              <a:r>
                <a:rPr spc="110" sz="5500">
                  <a:latin typeface="Copperplate Gothic Bold"/>
                  <a:ea typeface="Copperplate Gothic Bold"/>
                  <a:cs typeface="Copperplate Gothic Bold"/>
                  <a:sym typeface="Copperplate Gothic Bold"/>
                </a:rPr>
                <a:t>Spiritual growth</a:t>
              </a:r>
            </a:p>
          </p:txBody>
        </p:sp>
        <p:grpSp>
          <p:nvGrpSpPr>
            <p:cNvPr id="269" name="Group 269"/>
            <p:cNvGrpSpPr/>
            <p:nvPr/>
          </p:nvGrpSpPr>
          <p:grpSpPr>
            <a:xfrm>
              <a:off x="2528380" y="2546667"/>
              <a:ext cx="2006601" cy="1625601"/>
              <a:chOff x="0" y="0"/>
              <a:chExt cx="2006600" cy="1625600"/>
            </a:xfrm>
          </p:grpSpPr>
          <p:sp>
            <p:nvSpPr>
              <p:cNvPr id="267" name="Shape 267"/>
              <p:cNvSpPr/>
              <p:nvPr/>
            </p:nvSpPr>
            <p:spPr>
              <a:xfrm>
                <a:off x="234083" y="0"/>
                <a:ext cx="1616747" cy="1625600"/>
              </a:xfrm>
              <a:prstGeom prst="ellipse">
                <a:avLst/>
              </a:prstGeom>
              <a:gradFill flip="none" rotWithShape="1">
                <a:gsLst>
                  <a:gs pos="0">
                    <a:srgbClr val="FFFFFF">
                      <a:alpha val="59774"/>
                    </a:srgbClr>
                  </a:gs>
                  <a:gs pos="100000">
                    <a:srgbClr val="72A0FF">
                      <a:alpha val="59774"/>
                    </a:srgbClr>
                  </a:gs>
                </a:gsLst>
                <a:lin ang="1379999" scaled="0"/>
              </a:gradFill>
              <a:ln w="25400" cap="flat">
                <a:solidFill>
                  <a:srgbClr val="000000">
                    <a:alpha val="59774"/>
                  </a:srgb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268" name="Shape 268"/>
              <p:cNvSpPr/>
              <p:nvPr/>
            </p:nvSpPr>
            <p:spPr>
              <a:xfrm>
                <a:off x="0" y="223233"/>
                <a:ext cx="2006600" cy="9501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59" sz="3000">
                    <a:latin typeface="Didot"/>
                    <a:ea typeface="Didot"/>
                    <a:cs typeface="Didot"/>
                    <a:sym typeface="Didot"/>
                  </a:defRPr>
                </a:lvl1pPr>
              </a:lstStyle>
              <a:p>
                <a:pPr/>
                <a:r>
                  <a:t>New believer</a:t>
                </a:r>
              </a:p>
            </p:txBody>
          </p:sp>
        </p:grpSp>
        <p:grpSp>
          <p:nvGrpSpPr>
            <p:cNvPr id="272" name="Group 272"/>
            <p:cNvGrpSpPr/>
            <p:nvPr/>
          </p:nvGrpSpPr>
          <p:grpSpPr>
            <a:xfrm>
              <a:off x="4667250" y="1911667"/>
              <a:ext cx="2908300" cy="2908301"/>
              <a:chOff x="0" y="0"/>
              <a:chExt cx="2908300" cy="2908300"/>
            </a:xfrm>
          </p:grpSpPr>
          <p:sp>
            <p:nvSpPr>
              <p:cNvPr id="270" name="Shape 270"/>
              <p:cNvSpPr/>
              <p:nvPr/>
            </p:nvSpPr>
            <p:spPr>
              <a:xfrm>
                <a:off x="0" y="0"/>
                <a:ext cx="2908300" cy="2908300"/>
              </a:xfrm>
              <a:prstGeom prst="ellipse">
                <a:avLst/>
              </a:prstGeom>
              <a:gradFill flip="none" rotWithShape="1">
                <a:gsLst>
                  <a:gs pos="0">
                    <a:srgbClr val="FFFFFF">
                      <a:alpha val="80075"/>
                    </a:srgbClr>
                  </a:gs>
                  <a:gs pos="100000">
                    <a:srgbClr val="72A0FF">
                      <a:alpha val="80075"/>
                    </a:srgbClr>
                  </a:gs>
                </a:gsLst>
                <a:lin ang="1379999" scaled="0"/>
              </a:gradFill>
              <a:ln w="25400" cap="flat">
                <a:solidFill>
                  <a:srgbClr val="000000">
                    <a:alpha val="80075"/>
                  </a:srgb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271" name="Shape 271"/>
              <p:cNvSpPr/>
              <p:nvPr/>
            </p:nvSpPr>
            <p:spPr>
              <a:xfrm>
                <a:off x="173163" y="671703"/>
                <a:ext cx="2578101" cy="15521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59" sz="3000">
                    <a:latin typeface="Didot"/>
                    <a:ea typeface="Didot"/>
                    <a:cs typeface="Didot"/>
                    <a:sym typeface="Didot"/>
                  </a:defRPr>
                </a:lvl1pPr>
              </a:lstStyle>
              <a:p>
                <a:pPr/>
                <a:r>
                  <a:t>Spiritually young believers</a:t>
                </a:r>
              </a:p>
            </p:txBody>
          </p:sp>
        </p:grpSp>
        <p:grpSp>
          <p:nvGrpSpPr>
            <p:cNvPr id="275" name="Group 275"/>
            <p:cNvGrpSpPr/>
            <p:nvPr/>
          </p:nvGrpSpPr>
          <p:grpSpPr>
            <a:xfrm>
              <a:off x="7727950" y="870267"/>
              <a:ext cx="4940300" cy="4978401"/>
              <a:chOff x="0" y="0"/>
              <a:chExt cx="4940300" cy="4978400"/>
            </a:xfrm>
          </p:grpSpPr>
          <p:sp>
            <p:nvSpPr>
              <p:cNvPr id="273" name="Shape 273"/>
              <p:cNvSpPr/>
              <p:nvPr/>
            </p:nvSpPr>
            <p:spPr>
              <a:xfrm>
                <a:off x="0" y="0"/>
                <a:ext cx="4940300" cy="4978400"/>
              </a:xfrm>
              <a:prstGeom prst="ellipse">
                <a:avLst/>
              </a:prstGeom>
              <a:gradFill flip="none" rotWithShape="1">
                <a:gsLst>
                  <a:gs pos="0">
                    <a:srgbClr val="FFFFFF"/>
                  </a:gs>
                  <a:gs pos="100000">
                    <a:srgbClr val="72A0FF"/>
                  </a:gs>
                </a:gsLst>
                <a:lin ang="1379999" scaled="0"/>
              </a:gradFill>
              <a:ln w="25400" cap="flat">
                <a:solidFill>
                  <a:srgbClr val="000000"/>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274" name="Shape 274"/>
              <p:cNvSpPr/>
              <p:nvPr/>
            </p:nvSpPr>
            <p:spPr>
              <a:xfrm>
                <a:off x="1125663" y="1948053"/>
                <a:ext cx="2717801" cy="1056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59" sz="3000">
                    <a:latin typeface="Didot"/>
                    <a:ea typeface="Didot"/>
                    <a:cs typeface="Didot"/>
                    <a:sym typeface="Didot"/>
                  </a:defRPr>
                </a:lvl1pPr>
              </a:lstStyle>
              <a:p>
                <a:pPr/>
                <a:r>
                  <a:t>Maturing Christians</a:t>
                </a:r>
              </a:p>
            </p:txBody>
          </p:sp>
        </p:grpSp>
        <p:sp>
          <p:nvSpPr>
            <p:cNvPr id="276" name="Shape 276"/>
            <p:cNvSpPr/>
            <p:nvPr/>
          </p:nvSpPr>
          <p:spPr>
            <a:xfrm rot="894346">
              <a:off x="722212" y="5067617"/>
              <a:ext cx="12065001" cy="850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10" sz="5500">
                  <a:solidFill>
                    <a:srgbClr val="691465"/>
                  </a:solidFill>
                  <a:latin typeface="Copperplate Gothic Bold"/>
                  <a:ea typeface="Copperplate Gothic Bold"/>
                  <a:cs typeface="Copperplate Gothic Bold"/>
                  <a:sym typeface="Copperplate Gothic Bold"/>
                </a:defRPr>
              </a:lvl1pPr>
            </a:lstStyle>
            <a:p>
              <a:pPr>
                <a:defRPr spc="122" sz="6100">
                  <a:latin typeface="+mn-lt"/>
                  <a:ea typeface="+mn-ea"/>
                  <a:cs typeface="+mn-cs"/>
                  <a:sym typeface="Gill Sans"/>
                </a:defRPr>
              </a:pPr>
              <a:r>
                <a:rPr spc="110" sz="5500">
                  <a:latin typeface="Copperplate Gothic Bold"/>
                  <a:ea typeface="Copperplate Gothic Bold"/>
                  <a:cs typeface="Copperplate Gothic Bold"/>
                  <a:sym typeface="Copperplate Gothic Bold"/>
                </a:rPr>
                <a:t>Follows increase of faith</a:t>
              </a:r>
            </a:p>
          </p:txBody>
        </p:sp>
        <p:sp>
          <p:nvSpPr>
            <p:cNvPr id="277" name="Shape 277"/>
            <p:cNvSpPr/>
            <p:nvPr/>
          </p:nvSpPr>
          <p:spPr>
            <a:xfrm>
              <a:off x="0" y="2965767"/>
              <a:ext cx="1168400" cy="787401"/>
            </a:xfrm>
            <a:prstGeom prst="rightArrow">
              <a:avLst>
                <a:gd name="adj1" fmla="val 32000"/>
                <a:gd name="adj2" fmla="val 70968"/>
              </a:avLst>
            </a:prstGeom>
            <a:solidFill>
              <a:srgbClr val="A6C2FF"/>
            </a:solidFill>
            <a:ln w="25400" cap="flat">
              <a:solidFill>
                <a:srgbClr val="000000"/>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grpSp>
          <p:nvGrpSpPr>
            <p:cNvPr id="280" name="Group 280"/>
            <p:cNvGrpSpPr/>
            <p:nvPr/>
          </p:nvGrpSpPr>
          <p:grpSpPr>
            <a:xfrm>
              <a:off x="3009794" y="6021099"/>
              <a:ext cx="5948380" cy="1706370"/>
              <a:chOff x="0" y="0"/>
              <a:chExt cx="5948378" cy="1706368"/>
            </a:xfrm>
          </p:grpSpPr>
          <p:sp>
            <p:nvSpPr>
              <p:cNvPr id="278" name="Shape 278"/>
              <p:cNvSpPr/>
              <p:nvPr/>
            </p:nvSpPr>
            <p:spPr>
              <a:xfrm>
                <a:off x="0" y="335568"/>
                <a:ext cx="4533900" cy="901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defTabSz="457200">
                  <a:defRPr sz="5700"/>
                </a:lvl1pPr>
              </a:lstStyle>
              <a:p>
                <a:pPr/>
                <a:r>
                  <a:t>Seasoned faith</a:t>
                </a:r>
              </a:p>
            </p:txBody>
          </p:sp>
          <p:sp>
            <p:nvSpPr>
              <p:cNvPr id="279" name="Shape 279"/>
              <p:cNvSpPr/>
              <p:nvPr/>
            </p:nvSpPr>
            <p:spPr>
              <a:xfrm rot="18147015">
                <a:off x="4480236" y="211834"/>
                <a:ext cx="1206501" cy="1282701"/>
              </a:xfrm>
              <a:prstGeom prst="rightArrow">
                <a:avLst>
                  <a:gd name="adj1" fmla="val 54596"/>
                  <a:gd name="adj2" fmla="val 49006"/>
                </a:avLst>
              </a:prstGeom>
              <a:blipFill rotWithShape="1">
                <a:blip r:embed="rId2"/>
                <a:srcRect l="0" t="0" r="0" b="0"/>
                <a:tile tx="0" ty="0" sx="100000" sy="100000" flip="none" algn="tl"/>
              </a:blipFill>
              <a:ln w="25400" cap="flat">
                <a:solidFill>
                  <a:srgbClr val="000000"/>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grpSp>
      </p:gr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81"/>
                                        </p:tgtEl>
                                        <p:attrNameLst>
                                          <p:attrName>style.visibility</p:attrName>
                                        </p:attrNameLst>
                                      </p:cBhvr>
                                      <p:to>
                                        <p:strVal val="visible"/>
                                      </p:to>
                                    </p:set>
                                    <p:animEffect filter="wipe(left)" transition="in">
                                      <p:cBhvr>
                                        <p:cTn id="7" dur="4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1"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nvSpPr>
        <p:spPr>
          <a:xfrm>
            <a:off x="901700" y="2352420"/>
            <a:ext cx="11201400" cy="5981701"/>
          </a:xfrm>
          <a:prstGeom prst="roundRect">
            <a:avLst>
              <a:gd name="adj" fmla="val 3185"/>
            </a:avLst>
          </a:prstGeom>
          <a:blipFill>
            <a:blip r:embed="rId2">
              <a:alphaModFix amt="64000"/>
            </a:blip>
          </a:blipFill>
          <a:ln w="25400">
            <a:solidFill>
              <a:srgbClr val="000000">
                <a:alpha val="64000"/>
              </a:srgbClr>
            </a:solidFill>
            <a:miter lim="400000"/>
          </a:ln>
        </p:spPr>
        <p:txBody>
          <a:bodyPr lIns="50800" tIns="50800" rIns="50800" bIns="50800" anchor="ct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284" name="Shape 284"/>
          <p:cNvSpPr/>
          <p:nvPr/>
        </p:nvSpPr>
        <p:spPr>
          <a:xfrm>
            <a:off x="889000" y="8302879"/>
            <a:ext cx="8700398" cy="1219201"/>
          </a:xfrm>
          <a:prstGeom prst="rect">
            <a:avLst/>
          </a:prstGeom>
          <a:ln w="12700">
            <a:miter lim="400000"/>
          </a:ln>
          <a:effectLst>
            <a:outerShdw sx="100000" sy="100000" kx="0" ky="0" algn="b" rotWithShape="0" blurRad="76200" dist="762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a:defRPr b="1" spc="228" sz="3800">
                <a:solidFill>
                  <a:srgbClr val="000112"/>
                </a:solidFill>
              </a:defRPr>
            </a:lvl1pPr>
          </a:lstStyle>
          <a:p>
            <a:pPr/>
            <a:r>
              <a:t>Creates an amazing change of person!</a:t>
            </a:r>
          </a:p>
        </p:txBody>
      </p:sp>
      <p:sp>
        <p:nvSpPr>
          <p:cNvPr id="285" name="Shape 285"/>
          <p:cNvSpPr/>
          <p:nvPr>
            <p:ph type="title"/>
          </p:nvPr>
        </p:nvSpPr>
        <p:spPr>
          <a:xfrm>
            <a:off x="114300" y="1110740"/>
            <a:ext cx="11912600" cy="990601"/>
          </a:xfrm>
          <a:prstGeom prst="rect">
            <a:avLst/>
          </a:prstGeom>
        </p:spPr>
        <p:txBody>
          <a:bodyPr/>
          <a:lstStyle/>
          <a:p>
            <a:pPr/>
            <a:r>
              <a:t>Understanding the Growth Process</a:t>
            </a:r>
          </a:p>
        </p:txBody>
      </p:sp>
      <p:grpSp>
        <p:nvGrpSpPr>
          <p:cNvPr id="289" name="Group 289"/>
          <p:cNvGrpSpPr/>
          <p:nvPr/>
        </p:nvGrpSpPr>
        <p:grpSpPr>
          <a:xfrm>
            <a:off x="1214635" y="6143370"/>
            <a:ext cx="9605797" cy="1511301"/>
            <a:chOff x="0" y="0"/>
            <a:chExt cx="9605795" cy="1511300"/>
          </a:xfrm>
        </p:grpSpPr>
        <p:sp>
          <p:nvSpPr>
            <p:cNvPr id="286" name="Shape 286"/>
            <p:cNvSpPr/>
            <p:nvPr/>
          </p:nvSpPr>
          <p:spPr>
            <a:xfrm>
              <a:off x="0" y="609600"/>
              <a:ext cx="3768329" cy="901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i="1" sz="5400">
                  <a:solidFill>
                    <a:srgbClr val="B75253"/>
                  </a:solidFill>
                </a:defRPr>
              </a:lvl1pPr>
            </a:lstStyle>
            <a:p>
              <a:pPr/>
              <a:r>
                <a:t>Foolishness</a:t>
              </a:r>
            </a:p>
          </p:txBody>
        </p:sp>
        <p:sp>
          <p:nvSpPr>
            <p:cNvPr id="287" name="Shape 287"/>
            <p:cNvSpPr/>
            <p:nvPr/>
          </p:nvSpPr>
          <p:spPr>
            <a:xfrm>
              <a:off x="6887933" y="0"/>
              <a:ext cx="2717863" cy="901700"/>
            </a:xfrm>
            <a:prstGeom prst="rect">
              <a:avLst/>
            </a:prstGeom>
            <a:noFill/>
            <a:ln w="12700" cap="flat">
              <a:noFill/>
              <a:miter lim="400000"/>
            </a:ln>
            <a:effectLst>
              <a:outerShdw sx="100000" sy="100000" kx="0" ky="0" algn="b" rotWithShape="0" blurRad="76200" dist="762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i="1" sz="5400">
                  <a:solidFill>
                    <a:srgbClr val="47507F"/>
                  </a:solidFill>
                </a:defRPr>
              </a:lvl1pPr>
            </a:lstStyle>
            <a:p>
              <a:pPr/>
              <a:r>
                <a:t>Wisdom</a:t>
              </a:r>
            </a:p>
          </p:txBody>
        </p:sp>
        <p:sp>
          <p:nvSpPr>
            <p:cNvPr id="288" name="Shape 288"/>
            <p:cNvSpPr/>
            <p:nvPr/>
          </p:nvSpPr>
          <p:spPr>
            <a:xfrm>
              <a:off x="3895914" y="502449"/>
              <a:ext cx="2705101" cy="482601"/>
            </a:xfrm>
            <a:custGeom>
              <a:avLst/>
              <a:gdLst/>
              <a:ahLst/>
              <a:cxnLst>
                <a:cxn ang="0">
                  <a:pos x="wd2" y="hd2"/>
                </a:cxn>
                <a:cxn ang="5400000">
                  <a:pos x="wd2" y="hd2"/>
                </a:cxn>
                <a:cxn ang="10800000">
                  <a:pos x="wd2" y="hd2"/>
                </a:cxn>
                <a:cxn ang="16200000">
                  <a:pos x="wd2" y="hd2"/>
                </a:cxn>
              </a:cxnLst>
              <a:rect l="0" t="0" r="r" b="b"/>
              <a:pathLst>
                <a:path w="21600" h="21240" fill="norm" stroke="1" extrusionOk="0">
                  <a:moveTo>
                    <a:pt x="0" y="21240"/>
                  </a:moveTo>
                  <a:cubicBezTo>
                    <a:pt x="5510" y="14326"/>
                    <a:pt x="12942" y="2592"/>
                    <a:pt x="16698" y="288"/>
                  </a:cubicBezTo>
                  <a:cubicBezTo>
                    <a:pt x="17753" y="-360"/>
                    <a:pt x="19982" y="288"/>
                    <a:pt x="21600" y="288"/>
                  </a:cubicBezTo>
                </a:path>
              </a:pathLst>
            </a:custGeom>
            <a:noFill/>
            <a:ln w="152400" cap="flat">
              <a:solidFill>
                <a:srgbClr val="000000"/>
              </a:solidFill>
              <a:prstDash val="solid"/>
              <a:miter lim="400000"/>
              <a:tailEnd type="triangle" w="med" len="med"/>
            </a:ln>
            <a:effectLst/>
          </p:spPr>
          <p:txBody>
            <a:bodyPr wrap="square" lIns="50800" tIns="50800" rIns="50800" bIns="50800" numCol="1" anchor="ctr">
              <a:noAutofit/>
            </a:bodyPr>
            <a:lstStyle/>
            <a:p>
              <a:pPr>
                <a:defRPr sz="3800"/>
              </a:pPr>
            </a:p>
          </p:txBody>
        </p:sp>
      </p:grpSp>
      <p:grpSp>
        <p:nvGrpSpPr>
          <p:cNvPr id="293" name="Group 293"/>
          <p:cNvGrpSpPr/>
          <p:nvPr/>
        </p:nvGrpSpPr>
        <p:grpSpPr>
          <a:xfrm>
            <a:off x="1216080" y="2993770"/>
            <a:ext cx="9862953" cy="1562101"/>
            <a:chOff x="0" y="0"/>
            <a:chExt cx="9862951" cy="1562100"/>
          </a:xfrm>
        </p:grpSpPr>
        <p:sp>
          <p:nvSpPr>
            <p:cNvPr id="290" name="Shape 290"/>
            <p:cNvSpPr/>
            <p:nvPr/>
          </p:nvSpPr>
          <p:spPr>
            <a:xfrm>
              <a:off x="0" y="660400"/>
              <a:ext cx="3486039" cy="901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i="1" sz="5400">
                  <a:solidFill>
                    <a:srgbClr val="B75253"/>
                  </a:solidFill>
                </a:defRPr>
              </a:lvl1pPr>
            </a:lstStyle>
            <a:p>
              <a:pPr/>
              <a:r>
                <a:t>Arrogance</a:t>
              </a:r>
            </a:p>
          </p:txBody>
        </p:sp>
        <p:sp>
          <p:nvSpPr>
            <p:cNvPr id="291" name="Shape 291"/>
            <p:cNvSpPr/>
            <p:nvPr/>
          </p:nvSpPr>
          <p:spPr>
            <a:xfrm>
              <a:off x="6881886" y="0"/>
              <a:ext cx="2981066" cy="901700"/>
            </a:xfrm>
            <a:prstGeom prst="rect">
              <a:avLst/>
            </a:prstGeom>
            <a:noFill/>
            <a:ln w="12700" cap="flat">
              <a:noFill/>
              <a:miter lim="400000"/>
            </a:ln>
            <a:effectLst>
              <a:outerShdw sx="100000" sy="100000" kx="0" ky="0" algn="b" rotWithShape="0" blurRad="76200" dist="762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i="1" sz="5400">
                  <a:solidFill>
                    <a:srgbClr val="47507F"/>
                  </a:solidFill>
                </a:defRPr>
              </a:lvl1pPr>
            </a:lstStyle>
            <a:p>
              <a:pPr/>
              <a:r>
                <a:t>Humility</a:t>
              </a:r>
            </a:p>
          </p:txBody>
        </p:sp>
        <p:sp>
          <p:nvSpPr>
            <p:cNvPr id="292" name="Shape 292"/>
            <p:cNvSpPr/>
            <p:nvPr/>
          </p:nvSpPr>
          <p:spPr>
            <a:xfrm>
              <a:off x="3894469" y="375449"/>
              <a:ext cx="2705101" cy="482601"/>
            </a:xfrm>
            <a:custGeom>
              <a:avLst/>
              <a:gdLst/>
              <a:ahLst/>
              <a:cxnLst>
                <a:cxn ang="0">
                  <a:pos x="wd2" y="hd2"/>
                </a:cxn>
                <a:cxn ang="5400000">
                  <a:pos x="wd2" y="hd2"/>
                </a:cxn>
                <a:cxn ang="10800000">
                  <a:pos x="wd2" y="hd2"/>
                </a:cxn>
                <a:cxn ang="16200000">
                  <a:pos x="wd2" y="hd2"/>
                </a:cxn>
              </a:cxnLst>
              <a:rect l="0" t="0" r="r" b="b"/>
              <a:pathLst>
                <a:path w="21600" h="21240" fill="norm" stroke="1" extrusionOk="0">
                  <a:moveTo>
                    <a:pt x="0" y="21240"/>
                  </a:moveTo>
                  <a:cubicBezTo>
                    <a:pt x="5510" y="14326"/>
                    <a:pt x="12942" y="2592"/>
                    <a:pt x="16698" y="288"/>
                  </a:cubicBezTo>
                  <a:cubicBezTo>
                    <a:pt x="17753" y="-360"/>
                    <a:pt x="19982" y="288"/>
                    <a:pt x="21600" y="288"/>
                  </a:cubicBezTo>
                </a:path>
              </a:pathLst>
            </a:custGeom>
            <a:noFill/>
            <a:ln w="152400" cap="flat">
              <a:solidFill>
                <a:srgbClr val="000000"/>
              </a:solidFill>
              <a:prstDash val="solid"/>
              <a:miter lim="400000"/>
              <a:tailEnd type="triangle" w="med" len="med"/>
            </a:ln>
            <a:effectLst/>
          </p:spPr>
          <p:txBody>
            <a:bodyPr wrap="square" lIns="50800" tIns="50800" rIns="50800" bIns="50800" numCol="1" anchor="ctr">
              <a:noAutofit/>
            </a:bodyPr>
            <a:lstStyle/>
            <a:p>
              <a:pPr>
                <a:defRPr sz="3800"/>
              </a:pPr>
            </a:p>
          </p:txBody>
        </p:sp>
      </p:grpSp>
      <p:grpSp>
        <p:nvGrpSpPr>
          <p:cNvPr id="297" name="Group 297"/>
          <p:cNvGrpSpPr/>
          <p:nvPr/>
        </p:nvGrpSpPr>
        <p:grpSpPr>
          <a:xfrm>
            <a:off x="1218858" y="4568570"/>
            <a:ext cx="10566544" cy="1536701"/>
            <a:chOff x="0" y="0"/>
            <a:chExt cx="10566542" cy="1536700"/>
          </a:xfrm>
        </p:grpSpPr>
        <p:sp>
          <p:nvSpPr>
            <p:cNvPr id="294" name="Shape 294"/>
            <p:cNvSpPr/>
            <p:nvPr/>
          </p:nvSpPr>
          <p:spPr>
            <a:xfrm>
              <a:off x="0" y="635000"/>
              <a:ext cx="3378883" cy="901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i="1" sz="5400">
                  <a:solidFill>
                    <a:srgbClr val="B75253"/>
                  </a:solidFill>
                </a:defRPr>
              </a:lvl1pPr>
            </a:lstStyle>
            <a:p>
              <a:pPr/>
              <a:r>
                <a:t>Ignorance</a:t>
              </a:r>
            </a:p>
          </p:txBody>
        </p:sp>
        <p:sp>
          <p:nvSpPr>
            <p:cNvPr id="295" name="Shape 295"/>
            <p:cNvSpPr/>
            <p:nvPr/>
          </p:nvSpPr>
          <p:spPr>
            <a:xfrm>
              <a:off x="6883939" y="0"/>
              <a:ext cx="3682604" cy="901700"/>
            </a:xfrm>
            <a:prstGeom prst="rect">
              <a:avLst/>
            </a:prstGeom>
            <a:noFill/>
            <a:ln w="12700" cap="flat">
              <a:noFill/>
              <a:miter lim="400000"/>
            </a:ln>
            <a:effectLst>
              <a:outerShdw sx="100000" sy="100000" kx="0" ky="0" algn="b" rotWithShape="0" blurRad="76200" dist="762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i="1" sz="5400">
                  <a:solidFill>
                    <a:srgbClr val="47507F"/>
                  </a:solidFill>
                </a:defRPr>
              </a:lvl1pPr>
            </a:lstStyle>
            <a:p>
              <a:pPr/>
              <a:r>
                <a:t>Confession</a:t>
              </a:r>
            </a:p>
          </p:txBody>
        </p:sp>
        <p:sp>
          <p:nvSpPr>
            <p:cNvPr id="296" name="Shape 296"/>
            <p:cNvSpPr/>
            <p:nvPr/>
          </p:nvSpPr>
          <p:spPr>
            <a:xfrm>
              <a:off x="3751991" y="438949"/>
              <a:ext cx="2705101" cy="482601"/>
            </a:xfrm>
            <a:custGeom>
              <a:avLst/>
              <a:gdLst/>
              <a:ahLst/>
              <a:cxnLst>
                <a:cxn ang="0">
                  <a:pos x="wd2" y="hd2"/>
                </a:cxn>
                <a:cxn ang="5400000">
                  <a:pos x="wd2" y="hd2"/>
                </a:cxn>
                <a:cxn ang="10800000">
                  <a:pos x="wd2" y="hd2"/>
                </a:cxn>
                <a:cxn ang="16200000">
                  <a:pos x="wd2" y="hd2"/>
                </a:cxn>
              </a:cxnLst>
              <a:rect l="0" t="0" r="r" b="b"/>
              <a:pathLst>
                <a:path w="21600" h="21240" fill="norm" stroke="1" extrusionOk="0">
                  <a:moveTo>
                    <a:pt x="0" y="21240"/>
                  </a:moveTo>
                  <a:cubicBezTo>
                    <a:pt x="5510" y="14326"/>
                    <a:pt x="12942" y="2592"/>
                    <a:pt x="16698" y="288"/>
                  </a:cubicBezTo>
                  <a:cubicBezTo>
                    <a:pt x="17753" y="-360"/>
                    <a:pt x="19982" y="288"/>
                    <a:pt x="21600" y="288"/>
                  </a:cubicBezTo>
                </a:path>
              </a:pathLst>
            </a:custGeom>
            <a:noFill/>
            <a:ln w="152400" cap="flat">
              <a:solidFill>
                <a:srgbClr val="000000"/>
              </a:solidFill>
              <a:prstDash val="solid"/>
              <a:miter lim="400000"/>
              <a:tailEnd type="triangle" w="med" len="med"/>
            </a:ln>
            <a:effectLst/>
          </p:spPr>
          <p:txBody>
            <a:bodyPr wrap="square" lIns="50800" tIns="50800" rIns="50800" bIns="50800" numCol="1" anchor="ctr">
              <a:noAutofit/>
            </a:bodyPr>
            <a:lstStyle/>
            <a:p>
              <a:pPr>
                <a:defRPr sz="3800"/>
              </a:pPr>
            </a:p>
          </p:txBody>
        </p:sp>
      </p:gr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 presetID="18" grpId="1" fill="hold">
                                  <p:stCondLst>
                                    <p:cond delay="0"/>
                                  </p:stCondLst>
                                  <p:iterate type="el" backwards="0">
                                    <p:tmAbs val="0"/>
                                  </p:iterate>
                                  <p:childTnLst>
                                    <p:set>
                                      <p:cBhvr>
                                        <p:cTn id="6" fill="hold"/>
                                        <p:tgtEl>
                                          <p:spTgt spid="293"/>
                                        </p:tgtEl>
                                        <p:attrNameLst>
                                          <p:attrName>style.visibility</p:attrName>
                                        </p:attrNameLst>
                                      </p:cBhvr>
                                      <p:to>
                                        <p:strVal val="visible"/>
                                      </p:to>
                                    </p:set>
                                    <p:animEffect filter="strips(upRight)" transition="in">
                                      <p:cBhvr>
                                        <p:cTn id="7" dur="10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 presetID="18" grpId="2" fill="hold">
                                  <p:stCondLst>
                                    <p:cond delay="0"/>
                                  </p:stCondLst>
                                  <p:iterate type="el" backwards="0">
                                    <p:tmAbs val="0"/>
                                  </p:iterate>
                                  <p:childTnLst>
                                    <p:set>
                                      <p:cBhvr>
                                        <p:cTn id="11" fill="hold"/>
                                        <p:tgtEl>
                                          <p:spTgt spid="297"/>
                                        </p:tgtEl>
                                        <p:attrNameLst>
                                          <p:attrName>style.visibility</p:attrName>
                                        </p:attrNameLst>
                                      </p:cBhvr>
                                      <p:to>
                                        <p:strVal val="visible"/>
                                      </p:to>
                                    </p:set>
                                    <p:animEffect filter="strips(upRight)" transition="in">
                                      <p:cBhvr>
                                        <p:cTn id="12" dur="1000"/>
                                        <p:tgtEl>
                                          <p:spTgt spid="29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3" presetID="18" grpId="3" fill="hold">
                                  <p:stCondLst>
                                    <p:cond delay="0"/>
                                  </p:stCondLst>
                                  <p:iterate type="el" backwards="0">
                                    <p:tmAbs val="0"/>
                                  </p:iterate>
                                  <p:childTnLst>
                                    <p:set>
                                      <p:cBhvr>
                                        <p:cTn id="16" fill="hold"/>
                                        <p:tgtEl>
                                          <p:spTgt spid="289"/>
                                        </p:tgtEl>
                                        <p:attrNameLst>
                                          <p:attrName>style.visibility</p:attrName>
                                        </p:attrNameLst>
                                      </p:cBhvr>
                                      <p:to>
                                        <p:strVal val="visible"/>
                                      </p:to>
                                    </p:set>
                                    <p:animEffect filter="strips(upRight)" transition="in">
                                      <p:cBhvr>
                                        <p:cTn id="17" dur="1000"/>
                                        <p:tgtEl>
                                          <p:spTgt spid="289"/>
                                        </p:tgtEl>
                                      </p:cBhvr>
                                    </p:animEffect>
                                  </p:childTnLst>
                                </p:cTn>
                              </p:par>
                            </p:childTnLst>
                          </p:cTn>
                        </p:par>
                        <p:par>
                          <p:cTn id="18" fill="hold">
                            <p:stCondLst>
                              <p:cond delay="1000"/>
                            </p:stCondLst>
                            <p:childTnLst>
                              <p:par>
                                <p:cTn id="19" presetClass="entr" nodeType="afterEffect" presetSubtype="32" presetID="23" grpId="4" fill="hold">
                                  <p:stCondLst>
                                    <p:cond delay="0"/>
                                  </p:stCondLst>
                                  <p:iterate type="el" backwards="0">
                                    <p:tmAbs val="0"/>
                                  </p:iterate>
                                  <p:childTnLst>
                                    <p:set>
                                      <p:cBhvr>
                                        <p:cTn id="20" fill="hold"/>
                                        <p:tgtEl>
                                          <p:spTgt spid="283"/>
                                        </p:tgtEl>
                                        <p:attrNameLst>
                                          <p:attrName>style.visibility</p:attrName>
                                        </p:attrNameLst>
                                      </p:cBhvr>
                                      <p:to>
                                        <p:strVal val="visible"/>
                                      </p:to>
                                    </p:set>
                                    <p:anim calcmode="lin" valueType="num">
                                      <p:cBhvr>
                                        <p:cTn id="21" dur="500" fill="hold"/>
                                        <p:tgtEl>
                                          <p:spTgt spid="283"/>
                                        </p:tgtEl>
                                        <p:attrNameLst>
                                          <p:attrName>ppt_w</p:attrName>
                                        </p:attrNameLst>
                                      </p:cBhvr>
                                      <p:tavLst>
                                        <p:tav tm="0">
                                          <p:val>
                                            <p:strVal val="4*#ppt_w"/>
                                          </p:val>
                                        </p:tav>
                                        <p:tav tm="100000">
                                          <p:val>
                                            <p:strVal val="#ppt_w"/>
                                          </p:val>
                                        </p:tav>
                                      </p:tavLst>
                                    </p:anim>
                                    <p:anim calcmode="lin" valueType="num">
                                      <p:cBhvr>
                                        <p:cTn id="22" dur="500" fill="hold"/>
                                        <p:tgtEl>
                                          <p:spTgt spid="283"/>
                                        </p:tgtEl>
                                        <p:attrNameLst>
                                          <p:attrName>ppt_h</p:attrName>
                                        </p:attrNameLst>
                                      </p:cBhvr>
                                      <p:tavLst>
                                        <p:tav tm="0">
                                          <p:val>
                                            <p:strVal val="4*#ppt_h"/>
                                          </p:val>
                                        </p:tav>
                                        <p:tav tm="100000">
                                          <p:val>
                                            <p:strVal val="#ppt_h"/>
                                          </p:val>
                                        </p:tav>
                                      </p:tavLst>
                                    </p:anim>
                                  </p:childTnLst>
                                </p:cTn>
                              </p:par>
                            </p:childTnLst>
                          </p:cTn>
                        </p:par>
                        <p:par>
                          <p:cTn id="23" fill="hold">
                            <p:stCondLst>
                              <p:cond delay="1500"/>
                            </p:stCondLst>
                            <p:childTnLst>
                              <p:par>
                                <p:cTn id="24" presetClass="entr" nodeType="afterEffect" presetID="9" grpId="5" fill="hold">
                                  <p:stCondLst>
                                    <p:cond delay="0"/>
                                  </p:stCondLst>
                                  <p:iterate type="lt" backwards="0">
                                    <p:tmAbs val="0"/>
                                  </p:iterate>
                                  <p:childTnLst>
                                    <p:set>
                                      <p:cBhvr>
                                        <p:cTn id="25" fill="hold"/>
                                        <p:tgtEl>
                                          <p:spTgt spid="284"/>
                                        </p:tgtEl>
                                        <p:attrNameLst>
                                          <p:attrName>style.visibility</p:attrName>
                                        </p:attrNameLst>
                                      </p:cBhvr>
                                      <p:to>
                                        <p:strVal val="visible"/>
                                      </p:to>
                                    </p:set>
                                    <p:animEffect filter="dissolve" transition="in">
                                      <p:cBhvr>
                                        <p:cTn id="26" dur="25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3" grpId="4"/>
      <p:bldP build="whole" bldLvl="1" animBg="1" rev="0" advAuto="0" spid="284" grpId="5"/>
      <p:bldP build="whole" bldLvl="1" animBg="1" rev="0" advAuto="0" spid="293" grpId="1"/>
      <p:bldP build="whole" bldLvl="1" animBg="1" rev="0" advAuto="0" spid="297" grpId="2"/>
      <p:bldP build="whole" bldLvl="1" animBg="1" rev="0" advAuto="0" spid="289" grpId="3"/>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ph type="title"/>
          </p:nvPr>
        </p:nvSpPr>
        <p:spPr>
          <a:xfrm>
            <a:off x="165100" y="1231645"/>
            <a:ext cx="11912600" cy="990601"/>
          </a:xfrm>
          <a:prstGeom prst="rect">
            <a:avLst/>
          </a:prstGeom>
        </p:spPr>
        <p:txBody>
          <a:bodyPr/>
          <a:lstStyle/>
          <a:p>
            <a:pPr/>
            <a:r>
              <a:t>Ways to Mature our Faith</a:t>
            </a:r>
          </a:p>
        </p:txBody>
      </p:sp>
      <p:sp>
        <p:nvSpPr>
          <p:cNvPr id="300" name="Shape 300"/>
          <p:cNvSpPr/>
          <p:nvPr>
            <p:ph type="body" idx="1"/>
          </p:nvPr>
        </p:nvSpPr>
        <p:spPr>
          <a:xfrm>
            <a:off x="787400" y="2882900"/>
            <a:ext cx="10452100" cy="5702300"/>
          </a:xfrm>
          <a:prstGeom prst="rect">
            <a:avLst/>
          </a:prstGeom>
        </p:spPr>
        <p:txBody>
          <a:bodyPr anchor="t"/>
          <a:lstStyle/>
          <a:p>
            <a:pPr>
              <a:spcBef>
                <a:spcPts val="5500"/>
              </a:spcBef>
            </a:pPr>
            <a:r>
              <a:t>The Vine - prune</a:t>
            </a:r>
          </a:p>
          <a:p>
            <a:pPr>
              <a:spcBef>
                <a:spcPts val="5500"/>
              </a:spcBef>
            </a:pPr>
            <a:r>
              <a:t>Trials</a:t>
            </a:r>
          </a:p>
        </p:txBody>
      </p:sp>
      <p:sp>
        <p:nvSpPr>
          <p:cNvPr id="301" name="Shape 301"/>
          <p:cNvSpPr/>
          <p:nvPr/>
        </p:nvSpPr>
        <p:spPr>
          <a:xfrm>
            <a:off x="165100" y="5422900"/>
            <a:ext cx="12364641" cy="383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lstStyle>
          <a:p>
            <a:pPr/>
            <a:r>
              <a:t>There is no implication of any wrongdoing or upset with the Lord, but that He knows greater things can be done through our lives. And so He upstages our lives in one or more ways that we might draw closer to Him, discover His great purposes and strength and so we end up bearing more fruit.</a:t>
            </a:r>
          </a:p>
        </p:txBody>
      </p:sp>
      <p:sp>
        <p:nvSpPr>
          <p:cNvPr id="302" name="Shape 302"/>
          <p:cNvSpPr/>
          <p:nvPr/>
        </p:nvSpPr>
        <p:spPr>
          <a:xfrm>
            <a:off x="10312499" y="3022600"/>
            <a:ext cx="1943001" cy="1270000"/>
          </a:xfrm>
          <a:prstGeom prst="roundRect">
            <a:avLst>
              <a:gd name="adj" fmla="val 15000"/>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FFFFFF"/>
                </a:solidFill>
                <a:effectLst>
                  <a:outerShdw sx="100000" sy="100000" kx="0" ky="0" algn="b" rotWithShape="0" blurRad="38100" dist="12700" dir="5400000">
                    <a:srgbClr val="000000">
                      <a:alpha val="50000"/>
                    </a:srgbClr>
                  </a:outerShdw>
                </a:effectLst>
              </a:defRPr>
            </a:lvl1pPr>
          </a:lstStyle>
          <a:p>
            <a:pPr/>
            <a:r>
              <a:t>VISA Delay</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nvSpPr>
        <p:spPr>
          <a:xfrm>
            <a:off x="223030" y="2095500"/>
            <a:ext cx="12584140" cy="7395640"/>
          </a:xfrm>
          <a:prstGeom prst="roundRect">
            <a:avLst>
              <a:gd name="adj" fmla="val 2445"/>
            </a:avLst>
          </a:prstGeom>
          <a:solidFill>
            <a:srgbClr val="FFF1C8"/>
          </a:solidFill>
          <a:ln w="63500">
            <a:solidFill>
              <a:srgbClr val="8A8D8A"/>
            </a:solidFill>
            <a:miter lim="400000"/>
          </a:ln>
          <a:effectLst>
            <a:outerShdw sx="100000" sy="100000" kx="0" ky="0" algn="b" rotWithShape="0" blurRad="76200" dist="114300" dir="2700000">
              <a:srgbClr val="000000"/>
            </a:outerShdw>
          </a:effectLst>
          <a:extLst>
            <a:ext uri="{C572A759-6A51-4108-AA02-DFA0A04FC94B}">
              <ma14:wrappingTextBoxFlag xmlns:ma14="http://schemas.microsoft.com/office/mac/drawingml/2011/main" val="1"/>
            </a:ext>
          </a:extLst>
        </p:spPr>
        <p:txBody>
          <a:bodyPr lIns="50800" tIns="50800" rIns="50800" bIns="50800" anchor="ctr"/>
          <a:lstStyle/>
          <a:p>
            <a:pPr algn="just">
              <a:defRPr sz="3700">
                <a:solidFill>
                  <a:srgbClr val="020206"/>
                </a:solidFill>
                <a:effectLst>
                  <a:outerShdw sx="100000" sy="100000" kx="0" ky="0" algn="b" rotWithShape="0" blurRad="38100" dist="12700" dir="5400000">
                    <a:srgbClr val="000000">
                      <a:alpha val="50000"/>
                    </a:srgbClr>
                  </a:outerShdw>
                </a:effectLst>
              </a:defRPr>
            </a:pPr>
            <a:r>
              <a:t>But the angel of the LORD called to him from </a:t>
            </a:r>
            <a:br/>
            <a:r>
              <a:t>heaven, and said, “Abraham, Abraham!” And </a:t>
            </a:r>
            <a:br/>
            <a:r>
              <a:t>he said, “Here I am.” And he said, “Do not stretch out your hand against the lad, and do nothing to him; for now I know that you fear God, since you have not withheld your son, your only son, from Me.” </a:t>
            </a:r>
          </a:p>
          <a:p>
            <a:pPr algn="just">
              <a:defRPr sz="3700">
                <a:solidFill>
                  <a:srgbClr val="020206"/>
                </a:solidFill>
                <a:effectLst>
                  <a:outerShdw sx="100000" sy="100000" kx="0" ky="0" algn="b" rotWithShape="0" blurRad="38100" dist="12700" dir="5400000">
                    <a:srgbClr val="000000">
                      <a:alpha val="50000"/>
                    </a:srgbClr>
                  </a:outerShdw>
                </a:effectLst>
              </a:defRPr>
            </a:pPr>
            <a:r>
              <a:t>Then Abraham raised his eyes and looked, and behold, behind him a ram caught in the thicket by his horns; and Abraham went and took the ram, and offered him up for a burnt offering in the place of his son.  And Abraham called the name of that place The LORD Will Provide, as it is said to this day, “In the mount of the LORD it will be provided.” (Genesis 22:12-14).</a:t>
            </a:r>
          </a:p>
        </p:txBody>
      </p:sp>
      <p:sp>
        <p:nvSpPr>
          <p:cNvPr id="305" name="Shape 305"/>
          <p:cNvSpPr/>
          <p:nvPr>
            <p:ph type="title"/>
          </p:nvPr>
        </p:nvSpPr>
        <p:spPr>
          <a:xfrm>
            <a:off x="342900" y="1130300"/>
            <a:ext cx="9499600" cy="889000"/>
          </a:xfrm>
          <a:prstGeom prst="rect">
            <a:avLst/>
          </a:prstGeom>
        </p:spPr>
        <p:txBody>
          <a:bodyPr/>
          <a:lstStyle>
            <a:lvl1pPr indent="-12700">
              <a:lnSpc>
                <a:spcPts val="4800"/>
              </a:lnSpc>
              <a:tabLst>
                <a:tab pos="330200" algn="l"/>
                <a:tab pos="812800" algn="l"/>
                <a:tab pos="1295400" algn="l"/>
                <a:tab pos="4013200" algn="ctr"/>
                <a:tab pos="4241800" algn="l"/>
                <a:tab pos="5524500" algn="l"/>
              </a:tabLst>
              <a:defRPr sz="4000">
                <a:solidFill>
                  <a:srgbClr val="060605"/>
                </a:solidFill>
              </a:defRPr>
            </a:lvl1pPr>
          </a:lstStyle>
          <a:p>
            <a:pPr/>
            <a:r>
              <a:t>Jehovah-Jireh (Genesis 22:12-14)</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0" y="1104900"/>
            <a:ext cx="13030200" cy="990600"/>
          </a:xfrm>
          <a:prstGeom prst="rect">
            <a:avLst/>
          </a:prstGeom>
        </p:spPr>
        <p:txBody>
          <a:bodyPr/>
          <a:lstStyle/>
          <a:p>
            <a:pPr/>
            <a:r>
              <a:t>Queue up please</a:t>
            </a:r>
          </a:p>
        </p:txBody>
      </p:sp>
      <p:grpSp>
        <p:nvGrpSpPr>
          <p:cNvPr id="76" name="Group 76"/>
          <p:cNvGrpSpPr/>
          <p:nvPr/>
        </p:nvGrpSpPr>
        <p:grpSpPr>
          <a:xfrm>
            <a:off x="6654800" y="7015986"/>
            <a:ext cx="6032499" cy="2171701"/>
            <a:chOff x="0" y="0"/>
            <a:chExt cx="6032498" cy="2171700"/>
          </a:xfrm>
        </p:grpSpPr>
        <p:sp>
          <p:nvSpPr>
            <p:cNvPr id="73" name="Shape 73"/>
            <p:cNvSpPr/>
            <p:nvPr/>
          </p:nvSpPr>
          <p:spPr>
            <a:xfrm>
              <a:off x="0" y="580454"/>
              <a:ext cx="1078896" cy="10007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blipFill rotWithShape="1">
              <a:blip r:embed="rId3"/>
              <a:srcRect l="0" t="0" r="0" b="0"/>
              <a:tile tx="0" ty="0" sx="100000" sy="100000" flip="none" algn="tl"/>
            </a:blipFill>
            <a:ln w="25400" cap="flat">
              <a:solidFill>
                <a:srgbClr val="000000"/>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74" name="Shape 74"/>
            <p:cNvSpPr/>
            <p:nvPr/>
          </p:nvSpPr>
          <p:spPr>
            <a:xfrm>
              <a:off x="1683197" y="300235"/>
              <a:ext cx="1683078" cy="1561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blipFill rotWithShape="1">
              <a:blip r:embed="rId3"/>
              <a:srcRect l="0" t="0" r="0" b="0"/>
              <a:tile tx="0" ty="0" sx="100000" sy="100000" flip="none" algn="tl"/>
            </a:blipFill>
            <a:ln w="25400" cap="flat">
              <a:solidFill>
                <a:srgbClr val="000000"/>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75" name="Shape 75"/>
            <p:cNvSpPr/>
            <p:nvPr/>
          </p:nvSpPr>
          <p:spPr>
            <a:xfrm>
              <a:off x="3831552" y="0"/>
              <a:ext cx="2200947" cy="2171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blipFill rotWithShape="1">
              <a:blip r:embed="rId3"/>
              <a:srcRect l="0" t="0" r="0" b="0"/>
              <a:tile tx="0" ty="0" sx="100000" sy="100000" flip="none" algn="tl"/>
            </a:blipFill>
            <a:ln w="25400" cap="flat">
              <a:solidFill>
                <a:srgbClr val="000000"/>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grpSp>
      <p:grpSp>
        <p:nvGrpSpPr>
          <p:cNvPr id="80" name="Group 80"/>
          <p:cNvGrpSpPr/>
          <p:nvPr/>
        </p:nvGrpSpPr>
        <p:grpSpPr>
          <a:xfrm>
            <a:off x="304800" y="4035043"/>
            <a:ext cx="5969000" cy="2006601"/>
            <a:chOff x="0" y="0"/>
            <a:chExt cx="5968999" cy="2006600"/>
          </a:xfrm>
        </p:grpSpPr>
        <p:sp>
          <p:nvSpPr>
            <p:cNvPr id="77" name="Shape 77"/>
            <p:cNvSpPr/>
            <p:nvPr/>
          </p:nvSpPr>
          <p:spPr>
            <a:xfrm>
              <a:off x="4988868" y="536326"/>
              <a:ext cx="980132" cy="924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blipFill rotWithShape="1">
              <a:blip r:embed="rId3"/>
              <a:srcRect l="0" t="0" r="0" b="0"/>
              <a:tile tx="0" ty="0" sx="100000" sy="100000" flip="none" algn="tl"/>
            </a:blipFill>
            <a:ln w="25400" cap="flat">
              <a:solidFill>
                <a:srgbClr val="000000"/>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78" name="Shape 78"/>
            <p:cNvSpPr/>
            <p:nvPr/>
          </p:nvSpPr>
          <p:spPr>
            <a:xfrm>
              <a:off x="2685559" y="277410"/>
              <a:ext cx="1529006" cy="14425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blipFill rotWithShape="1">
              <a:blip r:embed="rId3"/>
              <a:srcRect l="0" t="0" r="0" b="0"/>
              <a:tile tx="0" ty="0" sx="100000" sy="100000" flip="none" algn="tl"/>
            </a:blipFill>
            <a:ln w="25400" cap="flat">
              <a:solidFill>
                <a:srgbClr val="000000"/>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sp>
          <p:nvSpPr>
            <p:cNvPr id="79" name="Shape 79"/>
            <p:cNvSpPr/>
            <p:nvPr/>
          </p:nvSpPr>
          <p:spPr>
            <a:xfrm>
              <a:off x="0" y="0"/>
              <a:ext cx="1999469" cy="2006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blipFill rotWithShape="1">
              <a:blip r:embed="rId3"/>
              <a:srcRect l="0" t="0" r="0" b="0"/>
              <a:tile tx="0" ty="0" sx="100000" sy="100000" flip="none" algn="tl"/>
            </a:blipFill>
            <a:ln w="25400" cap="flat">
              <a:solidFill>
                <a:srgbClr val="000000"/>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 name="Shape 81"/>
          <p:cNvSpPr/>
          <p:nvPr/>
        </p:nvSpPr>
        <p:spPr>
          <a:xfrm>
            <a:off x="2644635" y="5952743"/>
            <a:ext cx="2610130" cy="10452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5700">
                <a:solidFill>
                  <a:srgbClr val="030303"/>
                </a:solidFill>
                <a:latin typeface="Futura"/>
                <a:ea typeface="Futura"/>
                <a:cs typeface="Futura"/>
                <a:sym typeface="Futura"/>
              </a:defRPr>
            </a:lvl1pPr>
          </a:lstStyle>
          <a:p>
            <a:pPr/>
            <a:r>
              <a:t>Respect</a:t>
            </a:r>
          </a:p>
        </p:txBody>
      </p:sp>
      <p:sp>
        <p:nvSpPr>
          <p:cNvPr id="82" name="Shape 82"/>
          <p:cNvSpPr/>
          <p:nvPr/>
        </p:nvSpPr>
        <p:spPr>
          <a:xfrm>
            <a:off x="7098480" y="6062839"/>
            <a:ext cx="5145138" cy="10452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z="5700">
                <a:solidFill>
                  <a:srgbClr val="030303"/>
                </a:solidFill>
                <a:latin typeface="Futura"/>
                <a:ea typeface="Futura"/>
                <a:cs typeface="Futura"/>
                <a:sym typeface="Futura"/>
              </a:defRPr>
            </a:lvl1pPr>
          </a:lstStyle>
          <a:p>
            <a:pPr/>
            <a:r>
              <a:t>Developmental</a:t>
            </a:r>
          </a:p>
        </p:txBody>
      </p:sp>
      <p:sp>
        <p:nvSpPr>
          <p:cNvPr id="83" name="Shape 83"/>
          <p:cNvSpPr/>
          <p:nvPr/>
        </p:nvSpPr>
        <p:spPr>
          <a:xfrm>
            <a:off x="1" y="2660395"/>
            <a:ext cx="13004800" cy="8128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4900">
                <a:solidFill>
                  <a:srgbClr val="FFFFFF"/>
                </a:solidFill>
                <a:effectLst>
                  <a:outerShdw sx="100000" sy="100000" kx="0" ky="0" algn="b" rotWithShape="0" blurRad="38100" dist="12700" dir="5400000">
                    <a:srgbClr val="000000">
                      <a:alpha val="50000"/>
                    </a:srgbClr>
                  </a:outerShdw>
                </a:effectLst>
              </a:defRPr>
            </a:lvl1pPr>
          </a:lstStyle>
          <a:p>
            <a:pPr/>
            <a:r>
              <a:t>What order were the three groups presented?</a:t>
            </a:r>
          </a:p>
        </p:txBody>
      </p:sp>
      <p:pic>
        <p:nvPicPr>
          <p:cNvPr id="84" name="Why-order.png"/>
          <p:cNvPicPr>
            <a:picLocks noChangeAspect="0"/>
          </p:cNvPicPr>
          <p:nvPr/>
        </p:nvPicPr>
        <p:blipFill>
          <a:blip r:embed="rId5">
            <a:extLst/>
          </a:blip>
          <a:stretch>
            <a:fillRect/>
          </a:stretch>
        </p:blipFill>
        <p:spPr>
          <a:xfrm>
            <a:off x="0" y="3473195"/>
            <a:ext cx="13004800" cy="628040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lt" backwards="0">
                                    <p:tmAbs val="0"/>
                                  </p:iterate>
                                  <p:childTnLst>
                                    <p:set>
                                      <p:cBhvr>
                                        <p:cTn id="6" fill="hold"/>
                                        <p:tgtEl>
                                          <p:spTgt spid="83"/>
                                        </p:tgtEl>
                                        <p:attrNameLst>
                                          <p:attrName>style.visibility</p:attrName>
                                        </p:attrNameLst>
                                      </p:cBhvr>
                                      <p:to>
                                        <p:strVal val="visible"/>
                                      </p:to>
                                    </p:set>
                                    <p:anim calcmode="lin" valueType="num">
                                      <p:cBhvr>
                                        <p:cTn id="7" dur="1000" fill="hold"/>
                                        <p:tgtEl>
                                          <p:spTgt spid="83"/>
                                        </p:tgtEl>
                                        <p:attrNameLst>
                                          <p:attrName>ppt_x</p:attrName>
                                        </p:attrNameLst>
                                      </p:cBhvr>
                                      <p:tavLst>
                                        <p:tav tm="0">
                                          <p:val>
                                            <p:strVal val="#ppt_x"/>
                                          </p:val>
                                        </p:tav>
                                        <p:tav tm="100000">
                                          <p:val>
                                            <p:strVal val="#ppt_x"/>
                                          </p:val>
                                        </p:tav>
                                      </p:tavLst>
                                    </p:anim>
                                    <p:anim calcmode="lin" valueType="num">
                                      <p:cBhvr>
                                        <p:cTn id="8" dur="1000" fill="hold"/>
                                        <p:tgtEl>
                                          <p:spTgt spid="8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80"/>
                                        </p:tgtEl>
                                        <p:attrNameLst>
                                          <p:attrName>style.visibility</p:attrName>
                                        </p:attrNameLst>
                                      </p:cBhvr>
                                      <p:to>
                                        <p:strVal val="visible"/>
                                      </p:to>
                                    </p:set>
                                    <p:animEffect filter="wipe(left)" transition="in">
                                      <p:cBhvr>
                                        <p:cTn id="13" dur="1000"/>
                                        <p:tgtEl>
                                          <p:spTgt spid="80"/>
                                        </p:tgtEl>
                                      </p:cBhvr>
                                    </p:animEffect>
                                  </p:childTnLst>
                                </p:cTn>
                              </p:par>
                            </p:childTnLst>
                          </p:cTn>
                        </p:par>
                        <p:par>
                          <p:cTn id="14" fill="hold">
                            <p:stCondLst>
                              <p:cond delay="1000"/>
                            </p:stCondLst>
                            <p:childTnLst>
                              <p:par>
                                <p:cTn id="15" presetClass="entr" nodeType="afterEffect" presetSubtype="1" presetID="2" grpId="3" fill="hold">
                                  <p:stCondLst>
                                    <p:cond delay="0"/>
                                  </p:stCondLst>
                                  <p:iterate type="lt" backwards="0">
                                    <p:tmAbs val="0"/>
                                  </p:iterate>
                                  <p:childTnLst>
                                    <p:set>
                                      <p:cBhvr>
                                        <p:cTn id="16" fill="hold"/>
                                        <p:tgtEl>
                                          <p:spTgt spid="81"/>
                                        </p:tgtEl>
                                        <p:attrNameLst>
                                          <p:attrName>style.visibility</p:attrName>
                                        </p:attrNameLst>
                                      </p:cBhvr>
                                      <p:to>
                                        <p:strVal val="visible"/>
                                      </p:to>
                                    </p:set>
                                    <p:anim calcmode="lin" valueType="num">
                                      <p:cBhvr>
                                        <p:cTn id="17" dur="1000" fill="hold"/>
                                        <p:tgtEl>
                                          <p:spTgt spid="81"/>
                                        </p:tgtEl>
                                        <p:attrNameLst>
                                          <p:attrName>ppt_x</p:attrName>
                                        </p:attrNameLst>
                                      </p:cBhvr>
                                      <p:tavLst>
                                        <p:tav tm="0">
                                          <p:val>
                                            <p:strVal val="#ppt_x"/>
                                          </p:val>
                                        </p:tav>
                                        <p:tav tm="100000">
                                          <p:val>
                                            <p:strVal val="#ppt_x"/>
                                          </p:val>
                                        </p:tav>
                                      </p:tavLst>
                                    </p:anim>
                                    <p:anim calcmode="lin" valueType="num">
                                      <p:cBhvr>
                                        <p:cTn id="18" dur="1000" fill="hold"/>
                                        <p:tgtEl>
                                          <p:spTgt spid="8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4" fill="hold">
                                  <p:stCondLst>
                                    <p:cond delay="0"/>
                                  </p:stCondLst>
                                  <p:iterate type="el" backwards="0">
                                    <p:tmAbs val="0"/>
                                  </p:iterate>
                                  <p:childTnLst>
                                    <p:set>
                                      <p:cBhvr>
                                        <p:cTn id="22" fill="hold"/>
                                        <p:tgtEl>
                                          <p:spTgt spid="76"/>
                                        </p:tgtEl>
                                        <p:attrNameLst>
                                          <p:attrName>style.visibility</p:attrName>
                                        </p:attrNameLst>
                                      </p:cBhvr>
                                      <p:to>
                                        <p:strVal val="visible"/>
                                      </p:to>
                                    </p:set>
                                    <p:animEffect filter="wipe(left)" transition="in">
                                      <p:cBhvr>
                                        <p:cTn id="23" dur="1000"/>
                                        <p:tgtEl>
                                          <p:spTgt spid="76"/>
                                        </p:tgtEl>
                                      </p:cBhvr>
                                    </p:animEffect>
                                  </p:childTnLst>
                                </p:cTn>
                              </p:par>
                            </p:childTnLst>
                          </p:cTn>
                        </p:par>
                        <p:par>
                          <p:cTn id="24" fill="hold">
                            <p:stCondLst>
                              <p:cond delay="1000"/>
                            </p:stCondLst>
                            <p:childTnLst>
                              <p:par>
                                <p:cTn id="25" presetClass="entr" nodeType="afterEffect" presetSubtype="1" presetID="2" grpId="5" fill="hold">
                                  <p:stCondLst>
                                    <p:cond delay="0"/>
                                  </p:stCondLst>
                                  <p:iterate type="lt" backwards="0">
                                    <p:tmAbs val="0"/>
                                  </p:iterate>
                                  <p:childTnLst>
                                    <p:set>
                                      <p:cBhvr>
                                        <p:cTn id="26" fill="hold"/>
                                        <p:tgtEl>
                                          <p:spTgt spid="82"/>
                                        </p:tgtEl>
                                        <p:attrNameLst>
                                          <p:attrName>style.visibility</p:attrName>
                                        </p:attrNameLst>
                                      </p:cBhvr>
                                      <p:to>
                                        <p:strVal val="visible"/>
                                      </p:to>
                                    </p:set>
                                    <p:anim calcmode="lin" valueType="num">
                                      <p:cBhvr>
                                        <p:cTn id="27" dur="1000" fill="hold"/>
                                        <p:tgtEl>
                                          <p:spTgt spid="82"/>
                                        </p:tgtEl>
                                        <p:attrNameLst>
                                          <p:attrName>ppt_x</p:attrName>
                                        </p:attrNameLst>
                                      </p:cBhvr>
                                      <p:tavLst>
                                        <p:tav tm="0">
                                          <p:val>
                                            <p:strVal val="#ppt_x"/>
                                          </p:val>
                                        </p:tav>
                                        <p:tav tm="100000">
                                          <p:val>
                                            <p:strVal val="#ppt_x"/>
                                          </p:val>
                                        </p:tav>
                                      </p:tavLst>
                                    </p:anim>
                                    <p:anim calcmode="lin" valueType="num">
                                      <p:cBhvr>
                                        <p:cTn id="28"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6" fill="hold">
                                  <p:stCondLst>
                                    <p:cond delay="0"/>
                                  </p:stCondLst>
                                  <p:iterate type="el" backwards="0">
                                    <p:tmAbs val="0"/>
                                  </p:iterate>
                                  <p:childTnLst>
                                    <p:set>
                                      <p:cBhvr>
                                        <p:cTn id="32" fill="hold"/>
                                        <p:tgtEl>
                                          <p:spTgt spid="84"/>
                                        </p:tgtEl>
                                        <p:attrNameLst>
                                          <p:attrName>style.visibility</p:attrName>
                                        </p:attrNameLst>
                                      </p:cBhvr>
                                      <p:to>
                                        <p:strVal val="visible"/>
                                      </p:to>
                                    </p:set>
                                    <p:animEffect filter="dissolve" transition="in">
                                      <p:cBhvr>
                                        <p:cTn id="33" dur="275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4"/>
      <p:bldP build="whole" bldLvl="1" animBg="1" rev="0" advAuto="0" spid="82" grpId="5"/>
      <p:bldP build="whole" bldLvl="1" animBg="1" rev="0" advAuto="0" spid="83" grpId="1"/>
      <p:bldP build="whole" bldLvl="1" animBg="1" rev="0" advAuto="0" spid="84" grpId="6"/>
      <p:bldP build="whole" bldLvl="1" animBg="1" rev="0" advAuto="0" spid="81" grpId="3"/>
      <p:bldP build="whole" bldLvl="1" animBg="1" rev="0" advAuto="0" spid="80"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xfrm>
            <a:off x="304800" y="1321308"/>
            <a:ext cx="6249799" cy="990601"/>
          </a:xfrm>
          <a:prstGeom prst="rect">
            <a:avLst/>
          </a:prstGeom>
        </p:spPr>
        <p:txBody>
          <a:bodyPr/>
          <a:lstStyle/>
          <a:p>
            <a:pPr/>
            <a:r>
              <a:t>Order Please</a:t>
            </a:r>
          </a:p>
        </p:txBody>
      </p:sp>
      <p:grpSp>
        <p:nvGrpSpPr>
          <p:cNvPr id="94" name="Group 94"/>
          <p:cNvGrpSpPr/>
          <p:nvPr/>
        </p:nvGrpSpPr>
        <p:grpSpPr>
          <a:xfrm>
            <a:off x="1466547" y="2731089"/>
            <a:ext cx="4874292" cy="2115260"/>
            <a:chOff x="117230" y="0"/>
            <a:chExt cx="4874290" cy="2115259"/>
          </a:xfrm>
        </p:grpSpPr>
        <p:grpSp>
          <p:nvGrpSpPr>
            <p:cNvPr id="91" name="Group 91"/>
            <p:cNvGrpSpPr/>
            <p:nvPr/>
          </p:nvGrpSpPr>
          <p:grpSpPr>
            <a:xfrm rot="192510">
              <a:off x="1420407" y="64743"/>
              <a:ext cx="2369131" cy="1985774"/>
              <a:chOff x="0" y="0"/>
              <a:chExt cx="2369129" cy="1985773"/>
            </a:xfrm>
          </p:grpSpPr>
          <p:sp>
            <p:nvSpPr>
              <p:cNvPr id="89" name="Shape 89"/>
              <p:cNvSpPr/>
              <p:nvPr/>
            </p:nvSpPr>
            <p:spPr>
              <a:xfrm rot="19877452">
                <a:off x="140930" y="432426"/>
                <a:ext cx="2087270" cy="1120921"/>
              </a:xfrm>
              <a:prstGeom prst="rightArrow">
                <a:avLst>
                  <a:gd name="adj1" fmla="val 44343"/>
                  <a:gd name="adj2" fmla="val 59026"/>
                </a:avLst>
              </a:prstGeom>
              <a:solidFill>
                <a:srgbClr val="53585F"/>
              </a:solidFill>
              <a:ln w="12700" cap="flat">
                <a:noFill/>
                <a:miter lim="400000"/>
              </a:ln>
              <a:effectLst>
                <a:outerShdw sx="100000" sy="100000" kx="0" ky="0" algn="b" rotWithShape="0" blurRad="127000" dist="76200" dir="2700000">
                  <a:srgbClr val="000000">
                    <a:alpha val="75000"/>
                  </a:srgbClr>
                </a:outerShdw>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90" name="Shape 90"/>
              <p:cNvSpPr/>
              <p:nvPr/>
            </p:nvSpPr>
            <p:spPr>
              <a:xfrm rot="21600000">
                <a:off x="11910" y="1184363"/>
                <a:ext cx="558391" cy="587257"/>
              </a:xfrm>
              <a:prstGeom prst="ellipse">
                <a:avLst/>
              </a:prstGeom>
              <a:solidFill>
                <a:srgbClr val="53585F"/>
              </a:solidFill>
              <a:ln w="12700" cap="flat">
                <a:noFill/>
                <a:miter lim="400000"/>
              </a:ln>
              <a:effectLst>
                <a:outerShdw sx="100000" sy="100000" kx="0" ky="0" algn="b" rotWithShape="0" blurRad="127000" dist="76200" dir="2700000">
                  <a:srgbClr val="000000">
                    <a:alpha val="75000"/>
                  </a:srgbClr>
                </a:outerShdw>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grpSp>
        <p:sp>
          <p:nvSpPr>
            <p:cNvPr id="92" name="Shape 92"/>
            <p:cNvSpPr/>
            <p:nvPr/>
          </p:nvSpPr>
          <p:spPr>
            <a:xfrm>
              <a:off x="117230" y="1518359"/>
              <a:ext cx="1249463" cy="596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400">
                  <a:solidFill>
                    <a:srgbClr val="53585F"/>
                  </a:solidFill>
                </a:defRPr>
              </a:lvl1pPr>
            </a:lstStyle>
            <a:p>
              <a:pPr/>
              <a:r>
                <a:t>Child</a:t>
              </a:r>
            </a:p>
          </p:txBody>
        </p:sp>
        <p:sp>
          <p:nvSpPr>
            <p:cNvPr id="93" name="Shape 93"/>
            <p:cNvSpPr/>
            <p:nvPr/>
          </p:nvSpPr>
          <p:spPr>
            <a:xfrm>
              <a:off x="3632844" y="113922"/>
              <a:ext cx="1358678" cy="596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400">
                  <a:solidFill>
                    <a:srgbClr val="53585F"/>
                  </a:solidFill>
                </a:defRPr>
              </a:lvl1pPr>
            </a:lstStyle>
            <a:p>
              <a:pPr/>
              <a:r>
                <a:t>Adult</a:t>
              </a:r>
            </a:p>
          </p:txBody>
        </p:sp>
      </p:grpSp>
      <p:grpSp>
        <p:nvGrpSpPr>
          <p:cNvPr id="97" name="Group 97"/>
          <p:cNvGrpSpPr/>
          <p:nvPr/>
        </p:nvGrpSpPr>
        <p:grpSpPr>
          <a:xfrm>
            <a:off x="7911353" y="1473200"/>
            <a:ext cx="4793000" cy="1754533"/>
            <a:chOff x="0" y="0"/>
            <a:chExt cx="4792999" cy="1754532"/>
          </a:xfrm>
        </p:grpSpPr>
        <p:sp>
          <p:nvSpPr>
            <p:cNvPr id="95" name="Shape 95"/>
            <p:cNvSpPr/>
            <p:nvPr/>
          </p:nvSpPr>
          <p:spPr>
            <a:xfrm>
              <a:off x="0" y="81704"/>
              <a:ext cx="4725527" cy="147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100"/>
              </a:lvl1pPr>
            </a:lstStyle>
            <a:p>
              <a:pPr/>
              <a:r>
                <a:t>‘Father’ summarizes the believer’s purpose, goal, and design.</a:t>
              </a:r>
            </a:p>
          </p:txBody>
        </p:sp>
        <p:sp>
          <p:nvSpPr>
            <p:cNvPr id="96" name="Shape 96"/>
            <p:cNvSpPr/>
            <p:nvPr/>
          </p:nvSpPr>
          <p:spPr>
            <a:xfrm>
              <a:off x="25400" y="0"/>
              <a:ext cx="4767600" cy="1754533"/>
            </a:xfrm>
            <a:prstGeom prst="roundRect">
              <a:avLst>
                <a:gd name="adj" fmla="val 12246"/>
              </a:avLst>
            </a:prstGeom>
            <a:noFill/>
            <a:ln w="50800" cap="flat">
              <a:solidFill>
                <a:srgbClr val="000000"/>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grpSp>
      <p:sp>
        <p:nvSpPr>
          <p:cNvPr id="98" name="Shape 98"/>
          <p:cNvSpPr/>
          <p:nvPr/>
        </p:nvSpPr>
        <p:spPr>
          <a:xfrm>
            <a:off x="165099" y="8296888"/>
            <a:ext cx="12674601"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700"/>
            </a:pPr>
            <a:r>
              <a:t>God’s goal for every believer is to grow to maturity. </a:t>
            </a:r>
          </a:p>
          <a:p>
            <a:pPr>
              <a:defRPr sz="3700"/>
            </a:pPr>
            <a:r>
              <a:t>Are we consistent in how we work this out?</a:t>
            </a:r>
          </a:p>
        </p:txBody>
      </p:sp>
      <p:grpSp>
        <p:nvGrpSpPr>
          <p:cNvPr id="107" name="Group 107"/>
          <p:cNvGrpSpPr/>
          <p:nvPr/>
        </p:nvGrpSpPr>
        <p:grpSpPr>
          <a:xfrm>
            <a:off x="1349316" y="3829694"/>
            <a:ext cx="10306168" cy="4091412"/>
            <a:chOff x="0" y="0"/>
            <a:chExt cx="10306166" cy="4091410"/>
          </a:xfrm>
        </p:grpSpPr>
        <p:grpSp>
          <p:nvGrpSpPr>
            <p:cNvPr id="105" name="Group 105"/>
            <p:cNvGrpSpPr/>
            <p:nvPr/>
          </p:nvGrpSpPr>
          <p:grpSpPr>
            <a:xfrm>
              <a:off x="0" y="0"/>
              <a:ext cx="10306167" cy="4091411"/>
              <a:chOff x="0" y="0"/>
              <a:chExt cx="10306166" cy="4091410"/>
            </a:xfrm>
          </p:grpSpPr>
          <p:sp>
            <p:nvSpPr>
              <p:cNvPr id="99" name="Shape 99"/>
              <p:cNvSpPr/>
              <p:nvPr/>
            </p:nvSpPr>
            <p:spPr>
              <a:xfrm>
                <a:off x="0" y="0"/>
                <a:ext cx="10306167" cy="4091411"/>
              </a:xfrm>
              <a:custGeom>
                <a:avLst/>
                <a:gdLst/>
                <a:ahLst/>
                <a:cxnLst>
                  <a:cxn ang="0">
                    <a:pos x="wd2" y="hd2"/>
                  </a:cxn>
                  <a:cxn ang="5400000">
                    <a:pos x="wd2" y="hd2"/>
                  </a:cxn>
                  <a:cxn ang="10800000">
                    <a:pos x="wd2" y="hd2"/>
                  </a:cxn>
                  <a:cxn ang="16200000">
                    <a:pos x="wd2" y="hd2"/>
                  </a:cxn>
                </a:cxnLst>
                <a:rect l="0" t="0" r="r" b="b"/>
                <a:pathLst>
                  <a:path w="21230" h="21579" fill="norm" stroke="1" extrusionOk="0">
                    <a:moveTo>
                      <a:pt x="791" y="18208"/>
                    </a:moveTo>
                    <a:cubicBezTo>
                      <a:pt x="-198" y="15166"/>
                      <a:pt x="-302" y="11345"/>
                      <a:pt x="718" y="8979"/>
                    </a:cubicBezTo>
                    <a:cubicBezTo>
                      <a:pt x="1327" y="7567"/>
                      <a:pt x="2151" y="7359"/>
                      <a:pt x="2983" y="6938"/>
                    </a:cubicBezTo>
                    <a:cubicBezTo>
                      <a:pt x="3687" y="6581"/>
                      <a:pt x="4413" y="5927"/>
                      <a:pt x="5105" y="5292"/>
                    </a:cubicBezTo>
                    <a:cubicBezTo>
                      <a:pt x="6047" y="4427"/>
                      <a:pt x="6958" y="3368"/>
                      <a:pt x="7849" y="2218"/>
                    </a:cubicBezTo>
                    <a:cubicBezTo>
                      <a:pt x="8313" y="1619"/>
                      <a:pt x="8774" y="992"/>
                      <a:pt x="9268" y="577"/>
                    </a:cubicBezTo>
                    <a:cubicBezTo>
                      <a:pt x="9739" y="181"/>
                      <a:pt x="10234" y="-14"/>
                      <a:pt x="10731" y="0"/>
                    </a:cubicBezTo>
                    <a:cubicBezTo>
                      <a:pt x="11193" y="57"/>
                      <a:pt x="11651" y="254"/>
                      <a:pt x="12095" y="588"/>
                    </a:cubicBezTo>
                    <a:cubicBezTo>
                      <a:pt x="12601" y="968"/>
                      <a:pt x="13083" y="1520"/>
                      <a:pt x="13561" y="2087"/>
                    </a:cubicBezTo>
                    <a:cubicBezTo>
                      <a:pt x="14799" y="3555"/>
                      <a:pt x="16020" y="5131"/>
                      <a:pt x="17310" y="6275"/>
                    </a:cubicBezTo>
                    <a:cubicBezTo>
                      <a:pt x="18020" y="6905"/>
                      <a:pt x="18747" y="7401"/>
                      <a:pt x="19487" y="7732"/>
                    </a:cubicBezTo>
                    <a:cubicBezTo>
                      <a:pt x="19791" y="7868"/>
                      <a:pt x="20101" y="7979"/>
                      <a:pt x="20378" y="8330"/>
                    </a:cubicBezTo>
                    <a:cubicBezTo>
                      <a:pt x="20567" y="8569"/>
                      <a:pt x="20733" y="8909"/>
                      <a:pt x="20864" y="9328"/>
                    </a:cubicBezTo>
                    <a:cubicBezTo>
                      <a:pt x="21034" y="10134"/>
                      <a:pt x="21146" y="11009"/>
                      <a:pt x="21197" y="11915"/>
                    </a:cubicBezTo>
                    <a:cubicBezTo>
                      <a:pt x="21298" y="13703"/>
                      <a:pt x="21158" y="15522"/>
                      <a:pt x="20831" y="17131"/>
                    </a:cubicBezTo>
                    <a:cubicBezTo>
                      <a:pt x="20473" y="18897"/>
                      <a:pt x="19906" y="20334"/>
                      <a:pt x="19201" y="21157"/>
                    </a:cubicBezTo>
                    <a:cubicBezTo>
                      <a:pt x="19066" y="21315"/>
                      <a:pt x="18927" y="21448"/>
                      <a:pt x="18785" y="21556"/>
                    </a:cubicBezTo>
                    <a:cubicBezTo>
                      <a:pt x="18613" y="21586"/>
                      <a:pt x="18441" y="21586"/>
                      <a:pt x="18270" y="21555"/>
                    </a:cubicBezTo>
                    <a:cubicBezTo>
                      <a:pt x="18096" y="21525"/>
                      <a:pt x="17924" y="21463"/>
                      <a:pt x="17754" y="21372"/>
                    </a:cubicBezTo>
                    <a:cubicBezTo>
                      <a:pt x="17417" y="21194"/>
                      <a:pt x="17089" y="20911"/>
                      <a:pt x="16776" y="20527"/>
                    </a:cubicBezTo>
                    <a:cubicBezTo>
                      <a:pt x="16012" y="19587"/>
                      <a:pt x="15382" y="18098"/>
                      <a:pt x="14713" y="16774"/>
                    </a:cubicBezTo>
                    <a:cubicBezTo>
                      <a:pt x="13585" y="14544"/>
                      <a:pt x="12299" y="12740"/>
                      <a:pt x="10875" y="12567"/>
                    </a:cubicBezTo>
                    <a:cubicBezTo>
                      <a:pt x="10868" y="12566"/>
                      <a:pt x="10861" y="12565"/>
                      <a:pt x="10855" y="12564"/>
                    </a:cubicBezTo>
                    <a:cubicBezTo>
                      <a:pt x="10234" y="12585"/>
                      <a:pt x="9621" y="12918"/>
                      <a:pt x="9051" y="13546"/>
                    </a:cubicBezTo>
                    <a:cubicBezTo>
                      <a:pt x="8526" y="14124"/>
                      <a:pt x="8049" y="14940"/>
                      <a:pt x="7563" y="15709"/>
                    </a:cubicBezTo>
                    <a:cubicBezTo>
                      <a:pt x="6282" y="17740"/>
                      <a:pt x="4931" y="19467"/>
                      <a:pt x="3527" y="20870"/>
                    </a:cubicBezTo>
                    <a:cubicBezTo>
                      <a:pt x="3044" y="21075"/>
                      <a:pt x="2550" y="20962"/>
                      <a:pt x="2092" y="20548"/>
                    </a:cubicBezTo>
                    <a:cubicBezTo>
                      <a:pt x="1585" y="20089"/>
                      <a:pt x="1137" y="19274"/>
                      <a:pt x="791" y="18208"/>
                    </a:cubicBezTo>
                    <a:close/>
                  </a:path>
                </a:pathLst>
              </a:custGeom>
              <a:solidFill>
                <a:srgbClr val="FFFFFF"/>
              </a:solidFill>
              <a:ln w="88900" cap="flat">
                <a:solidFill>
                  <a:schemeClr val="accent2">
                    <a:hueOff val="-554920"/>
                    <a:satOff val="-21482"/>
                    <a:lumOff val="-6228"/>
                  </a:schemeClr>
                </a:solidFill>
                <a:prstDash val="solid"/>
                <a:miter lim="400000"/>
              </a:ln>
              <a:effectLst>
                <a:outerShdw sx="100000" sy="100000" kx="0" ky="0" algn="b" rotWithShape="0" blurRad="101600" dist="48750" dir="5400000">
                  <a:schemeClr val="accent2">
                    <a:alpha val="97866"/>
                  </a:schemeClr>
                </a:outerShdw>
              </a:effectLst>
            </p:spPr>
            <p:txBody>
              <a:bodyPr wrap="square" lIns="50800" tIns="50800" rIns="50800" bIns="50800" numCol="1" anchor="ctr">
                <a:noAutofit/>
              </a:bodyP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08" name="Shape 108"/>
              <p:cNvSpPr/>
              <p:nvPr/>
            </p:nvSpPr>
            <p:spPr>
              <a:xfrm>
                <a:off x="2350173" y="1039911"/>
                <a:ext cx="1164232" cy="2348604"/>
              </a:xfrm>
              <a:custGeom>
                <a:avLst/>
                <a:gdLst/>
                <a:ahLst/>
                <a:cxnLst>
                  <a:cxn ang="0">
                    <a:pos x="wd2" y="hd2"/>
                  </a:cxn>
                  <a:cxn ang="5400000">
                    <a:pos x="wd2" y="hd2"/>
                  </a:cxn>
                  <a:cxn ang="10800000">
                    <a:pos x="wd2" y="hd2"/>
                  </a:cxn>
                  <a:cxn ang="16200000">
                    <a:pos x="wd2" y="hd2"/>
                  </a:cxn>
                </a:cxnLst>
                <a:rect l="0" t="0" r="r" b="b"/>
                <a:pathLst>
                  <a:path w="16709" h="21600" fill="norm" stroke="1" extrusionOk="0">
                    <a:moveTo>
                      <a:pt x="0" y="0"/>
                    </a:moveTo>
                    <a:cubicBezTo>
                      <a:pt x="18389" y="1460"/>
                      <a:pt x="21600" y="8660"/>
                      <a:pt x="9632" y="21600"/>
                    </a:cubicBezTo>
                  </a:path>
                </a:pathLst>
              </a:custGeom>
              <a:noFill/>
              <a:ln w="63500" cap="flat">
                <a:solidFill>
                  <a:schemeClr val="accent2">
                    <a:hueOff val="-554920"/>
                    <a:satOff val="-21482"/>
                    <a:lumOff val="-6228"/>
                  </a:schemeClr>
                </a:solidFill>
                <a:prstDash val="solid"/>
                <a:miter lim="400000"/>
              </a:ln>
              <a:effectLst/>
            </p:spPr>
            <p:txBody>
              <a:bodyPr/>
              <a:lstStyle/>
              <a:p>
                <a:pPr/>
              </a:p>
            </p:txBody>
          </p:sp>
          <p:sp>
            <p:nvSpPr>
              <p:cNvPr id="109" name="Shape 109"/>
              <p:cNvSpPr/>
              <p:nvPr/>
            </p:nvSpPr>
            <p:spPr>
              <a:xfrm>
                <a:off x="6725930" y="1067200"/>
                <a:ext cx="1474372" cy="2055711"/>
              </a:xfrm>
              <a:custGeom>
                <a:avLst/>
                <a:gdLst/>
                <a:ahLst/>
                <a:cxnLst>
                  <a:cxn ang="0">
                    <a:pos x="wd2" y="hd2"/>
                  </a:cxn>
                  <a:cxn ang="5400000">
                    <a:pos x="wd2" y="hd2"/>
                  </a:cxn>
                  <a:cxn ang="10800000">
                    <a:pos x="wd2" y="hd2"/>
                  </a:cxn>
                  <a:cxn ang="16200000">
                    <a:pos x="wd2" y="hd2"/>
                  </a:cxn>
                </a:cxnLst>
                <a:rect l="0" t="0" r="r" b="b"/>
                <a:pathLst>
                  <a:path w="17473" h="20006" fill="norm" stroke="1" extrusionOk="0">
                    <a:moveTo>
                      <a:pt x="17473" y="327"/>
                    </a:moveTo>
                    <a:cubicBezTo>
                      <a:pt x="464" y="-1594"/>
                      <a:pt x="-4127" y="4966"/>
                      <a:pt x="3701" y="20006"/>
                    </a:cubicBezTo>
                  </a:path>
                </a:pathLst>
              </a:custGeom>
              <a:noFill/>
              <a:ln w="63500" cap="flat">
                <a:solidFill>
                  <a:schemeClr val="accent2">
                    <a:hueOff val="-554920"/>
                    <a:satOff val="-21482"/>
                    <a:lumOff val="-6228"/>
                  </a:schemeClr>
                </a:solidFill>
                <a:prstDash val="solid"/>
                <a:miter lim="400000"/>
              </a:ln>
              <a:effectLst/>
            </p:spPr>
            <p:txBody>
              <a:bodyPr/>
              <a:lstStyle/>
              <a:p>
                <a:pPr/>
              </a:p>
            </p:txBody>
          </p:sp>
          <p:sp>
            <p:nvSpPr>
              <p:cNvPr id="102" name="Shape 102"/>
              <p:cNvSpPr/>
              <p:nvPr/>
            </p:nvSpPr>
            <p:spPr>
              <a:xfrm>
                <a:off x="3858016" y="299884"/>
                <a:ext cx="2629042" cy="2077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nSpc>
                    <a:spcPct val="90000"/>
                  </a:lnSpc>
                  <a:defRPr b="1" sz="5900">
                    <a:solidFill>
                      <a:schemeClr val="accent6">
                        <a:lumOff val="-8741"/>
                      </a:schemeClr>
                    </a:solidFill>
                    <a:latin typeface="Garamond Premier Pro"/>
                    <a:ea typeface="Garamond Premier Pro"/>
                    <a:cs typeface="Garamond Premier Pro"/>
                    <a:sym typeface="Garamond Premier Pro"/>
                  </a:defRPr>
                </a:pPr>
                <a:r>
                  <a:t>Fathers</a:t>
                </a:r>
              </a:p>
              <a:p>
                <a:pPr>
                  <a:lnSpc>
                    <a:spcPct val="90000"/>
                  </a:lnSpc>
                  <a:defRPr sz="3100">
                    <a:solidFill>
                      <a:schemeClr val="accent6">
                        <a:lumOff val="-8741"/>
                      </a:schemeClr>
                    </a:solidFill>
                    <a:latin typeface="Garamond Premier Pro"/>
                    <a:ea typeface="Garamond Premier Pro"/>
                    <a:cs typeface="Garamond Premier Pro"/>
                    <a:sym typeface="Garamond Premier Pro"/>
                  </a:defRPr>
                </a:pPr>
                <a:r>
                  <a:t>Mature </a:t>
                </a:r>
                <a:br/>
                <a:r>
                  <a:t>Christians</a:t>
                </a:r>
              </a:p>
            </p:txBody>
          </p:sp>
          <p:sp>
            <p:nvSpPr>
              <p:cNvPr id="103" name="Shape 103"/>
              <p:cNvSpPr/>
              <p:nvPr/>
            </p:nvSpPr>
            <p:spPr>
              <a:xfrm>
                <a:off x="7446173" y="1488525"/>
                <a:ext cx="2224761" cy="20778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nSpc>
                    <a:spcPct val="90000"/>
                  </a:lnSpc>
                  <a:defRPr b="1" sz="5000">
                    <a:latin typeface="Garamond Premier Pro"/>
                    <a:ea typeface="Garamond Premier Pro"/>
                    <a:cs typeface="Garamond Premier Pro"/>
                    <a:sym typeface="Garamond Premier Pro"/>
                  </a:defRPr>
                </a:pPr>
                <a:r>
                  <a:t>Youth</a:t>
                </a:r>
              </a:p>
              <a:p>
                <a:pPr>
                  <a:lnSpc>
                    <a:spcPct val="90000"/>
                  </a:lnSpc>
                  <a:defRPr sz="3100">
                    <a:latin typeface="Garamond Premier Pro"/>
                    <a:ea typeface="Garamond Premier Pro"/>
                    <a:cs typeface="Garamond Premier Pro"/>
                    <a:sym typeface="Garamond Premier Pro"/>
                  </a:defRPr>
                </a:pPr>
                <a:r>
                  <a:t>Younger </a:t>
                </a:r>
                <a:br/>
                <a:r>
                  <a:t>Christians</a:t>
                </a:r>
              </a:p>
            </p:txBody>
          </p:sp>
          <p:sp>
            <p:nvSpPr>
              <p:cNvPr id="104" name="Shape 104"/>
              <p:cNvSpPr/>
              <p:nvPr/>
            </p:nvSpPr>
            <p:spPr>
              <a:xfrm>
                <a:off x="184856" y="1529197"/>
                <a:ext cx="3203331" cy="20778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nSpc>
                    <a:spcPct val="90000"/>
                  </a:lnSpc>
                  <a:defRPr b="1" sz="5000">
                    <a:latin typeface="Garamond Premier Pro"/>
                    <a:ea typeface="Garamond Premier Pro"/>
                    <a:cs typeface="Garamond Premier Pro"/>
                    <a:sym typeface="Garamond Premier Pro"/>
                  </a:defRPr>
                </a:pPr>
                <a:r>
                  <a:t>Children</a:t>
                </a:r>
              </a:p>
              <a:p>
                <a:pPr>
                  <a:lnSpc>
                    <a:spcPct val="90000"/>
                  </a:lnSpc>
                  <a:defRPr sz="3100">
                    <a:latin typeface="Garamond Premier Pro"/>
                    <a:ea typeface="Garamond Premier Pro"/>
                    <a:cs typeface="Garamond Premier Pro"/>
                    <a:sym typeface="Garamond Premier Pro"/>
                  </a:defRPr>
                </a:pPr>
                <a:r>
                  <a:t>New </a:t>
                </a:r>
                <a:br/>
                <a:r>
                  <a:t>Christians</a:t>
                </a:r>
              </a:p>
            </p:txBody>
          </p:sp>
        </p:grpSp>
        <p:sp>
          <p:nvSpPr>
            <p:cNvPr id="106" name="Shape 106"/>
            <p:cNvSpPr/>
            <p:nvPr/>
          </p:nvSpPr>
          <p:spPr>
            <a:xfrm>
              <a:off x="3476368" y="3111504"/>
              <a:ext cx="3353431" cy="6626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4000">
                  <a:solidFill>
                    <a:srgbClr val="53585F"/>
                  </a:solidFill>
                  <a:latin typeface="Garamond Premier Pro"/>
                  <a:ea typeface="Garamond Premier Pro"/>
                  <a:cs typeface="Garamond Premier Pro"/>
                  <a:sym typeface="Garamond Premier Pro"/>
                </a:defRPr>
              </a:lvl1pPr>
            </a:lstStyle>
            <a:p>
              <a:pPr/>
              <a:r>
                <a:t>1 John 2:12-14</a:t>
              </a:r>
            </a:p>
          </p:txBody>
        </p:sp>
      </p:gr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07"/>
                                        </p:tgtEl>
                                        <p:attrNameLst>
                                          <p:attrName>style.visibility</p:attrName>
                                        </p:attrNameLst>
                                      </p:cBhvr>
                                      <p:to>
                                        <p:strVal val="visible"/>
                                      </p:to>
                                    </p:set>
                                    <p:animEffect filter="fade" transition="in">
                                      <p:cBhvr>
                                        <p:cTn id="7" dur="1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 presetID="18" grpId="2" fill="hold">
                                  <p:stCondLst>
                                    <p:cond delay="0"/>
                                  </p:stCondLst>
                                  <p:iterate type="el" backwards="0">
                                    <p:tmAbs val="0"/>
                                  </p:iterate>
                                  <p:childTnLst>
                                    <p:set>
                                      <p:cBhvr>
                                        <p:cTn id="11" fill="hold"/>
                                        <p:tgtEl>
                                          <p:spTgt spid="94"/>
                                        </p:tgtEl>
                                        <p:attrNameLst>
                                          <p:attrName>style.visibility</p:attrName>
                                        </p:attrNameLst>
                                      </p:cBhvr>
                                      <p:to>
                                        <p:strVal val="visible"/>
                                      </p:to>
                                    </p:set>
                                    <p:animEffect filter="strips(upRight)" transition="in">
                                      <p:cBhvr>
                                        <p:cTn id="12" dur="2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5" presetID="3" grpId="3" fill="hold">
                                  <p:stCondLst>
                                    <p:cond delay="0"/>
                                  </p:stCondLst>
                                  <p:iterate type="el" backwards="0">
                                    <p:tmAbs val="0"/>
                                  </p:iterate>
                                  <p:childTnLst>
                                    <p:set>
                                      <p:cBhvr>
                                        <p:cTn id="16" fill="hold"/>
                                        <p:tgtEl>
                                          <p:spTgt spid="97"/>
                                        </p:tgtEl>
                                        <p:attrNameLst>
                                          <p:attrName>style.visibility</p:attrName>
                                        </p:attrNameLst>
                                      </p:cBhvr>
                                      <p:to>
                                        <p:strVal val="visible"/>
                                      </p:to>
                                    </p:set>
                                    <p:animEffect filter="blinds(vertical)" transition="in">
                                      <p:cBhvr>
                                        <p:cTn id="17" dur="25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4" fill="hold">
                                  <p:stCondLst>
                                    <p:cond delay="0"/>
                                  </p:stCondLst>
                                  <p:iterate type="lt" backwards="0">
                                    <p:tmAbs val="100"/>
                                  </p:iterate>
                                  <p:childTnLst>
                                    <p:set>
                                      <p:cBhvr>
                                        <p:cTn id="21" fill="hold"/>
                                        <p:tgtEl>
                                          <p:spTgt spid="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 grpId="1"/>
      <p:bldP build="whole" bldLvl="1" animBg="1" rev="0" advAuto="0" spid="97" grpId="3"/>
      <p:bldP build="whole" bldLvl="1" animBg="1" rev="0" advAuto="0" spid="98" grpId="4"/>
      <p:bldP build="whole" bldLvl="1" animBg="1" rev="0" advAuto="0" spid="94"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xfrm>
            <a:off x="76200" y="1104900"/>
            <a:ext cx="11912600" cy="990600"/>
          </a:xfrm>
          <a:prstGeom prst="rect">
            <a:avLst/>
          </a:prstGeom>
        </p:spPr>
        <p:txBody>
          <a:bodyPr/>
          <a:lstStyle>
            <a:lvl1pPr>
              <a:defRPr sz="5200"/>
            </a:lvl1pPr>
          </a:lstStyle>
          <a:p>
            <a:pPr/>
            <a:r>
              <a:t>The Father’s Description</a:t>
            </a:r>
          </a:p>
        </p:txBody>
      </p:sp>
      <p:sp>
        <p:nvSpPr>
          <p:cNvPr id="112" name="Shape 112"/>
          <p:cNvSpPr/>
          <p:nvPr/>
        </p:nvSpPr>
        <p:spPr>
          <a:xfrm>
            <a:off x="47415" y="3226870"/>
            <a:ext cx="9951358" cy="1092201"/>
          </a:xfrm>
          <a:prstGeom prst="rect">
            <a:avLst/>
          </a:prstGeom>
          <a:solidFill>
            <a:schemeClr val="accent3">
              <a:satOff val="18648"/>
              <a:lumOff val="5971"/>
            </a:scheme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13" name="Shape 113"/>
          <p:cNvSpPr/>
          <p:nvPr/>
        </p:nvSpPr>
        <p:spPr>
          <a:xfrm>
            <a:off x="47415" y="6129117"/>
            <a:ext cx="9951358" cy="1625544"/>
          </a:xfrm>
          <a:prstGeom prst="rect">
            <a:avLst/>
          </a:prstGeom>
          <a:solidFill>
            <a:schemeClr val="accent3">
              <a:satOff val="18648"/>
              <a:lumOff val="5971"/>
            </a:scheme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14" name="Shape 114"/>
          <p:cNvSpPr/>
          <p:nvPr/>
        </p:nvSpPr>
        <p:spPr>
          <a:xfrm>
            <a:off x="361950" y="2009588"/>
            <a:ext cx="9322290" cy="746162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300">
                <a:latin typeface="Arial"/>
                <a:ea typeface="Arial"/>
                <a:cs typeface="Arial"/>
                <a:sym typeface="Arial"/>
              </a:defRPr>
            </a:pPr>
            <a:r>
              <a:t>“I am writing to you, little children, because </a:t>
            </a:r>
            <a:br/>
            <a:r>
              <a:t>your sins are forgiven you for His name’s sake. I am writing to you, fathers, because you know Him who has been from the beginning. I am writing to you, young men, because you have overcome the evil one. I have written to you, children, because you know the Father. I have written to you, fathers, because you know Him who has been from the beginning. I have written to you, young men, because you are strong, and the word of God abides in you, and you have overcome the evil one.” (1 John 2:12-14 )</a:t>
            </a:r>
          </a:p>
        </p:txBody>
      </p:sp>
      <p:pic>
        <p:nvPicPr>
          <p:cNvPr id="115" name="Three.png"/>
          <p:cNvPicPr>
            <a:picLocks noChangeAspect="1"/>
          </p:cNvPicPr>
          <p:nvPr/>
        </p:nvPicPr>
        <p:blipFill>
          <a:blip r:embed="rId3">
            <a:extLst/>
          </a:blip>
          <a:stretch>
            <a:fillRect/>
          </a:stretch>
        </p:blipFill>
        <p:spPr>
          <a:xfrm>
            <a:off x="10210005" y="2444849"/>
            <a:ext cx="2677040" cy="4497040"/>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14"/>
                                        </p:tgtEl>
                                        <p:attrNameLst>
                                          <p:attrName>style.visibility</p:attrName>
                                        </p:attrNameLst>
                                      </p:cBhvr>
                                      <p:to>
                                        <p:strVal val="visible"/>
                                      </p:to>
                                    </p:set>
                                    <p:animEffect filter="strips(downRight)" transition="in">
                                      <p:cBhvr>
                                        <p:cTn id="7" dur="1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112"/>
                                        </p:tgtEl>
                                        <p:attrNameLst>
                                          <p:attrName>style.visibility</p:attrName>
                                        </p:attrNameLst>
                                      </p:cBhvr>
                                      <p:to>
                                        <p:strVal val="visible"/>
                                      </p:to>
                                    </p:set>
                                    <p:anim calcmode="lin" valueType="num">
                                      <p:cBhvr>
                                        <p:cTn id="12" dur="3500" fill="hold"/>
                                        <p:tgtEl>
                                          <p:spTgt spid="112"/>
                                        </p:tgtEl>
                                        <p:attrNameLst>
                                          <p:attrName>ppt_x</p:attrName>
                                        </p:attrNameLst>
                                      </p:cBhvr>
                                      <p:tavLst>
                                        <p:tav tm="0">
                                          <p:val>
                                            <p:strVal val="0-#ppt_w/2"/>
                                          </p:val>
                                        </p:tav>
                                        <p:tav tm="100000">
                                          <p:val>
                                            <p:strVal val="#ppt_x"/>
                                          </p:val>
                                        </p:tav>
                                      </p:tavLst>
                                    </p:anim>
                                    <p:anim calcmode="lin" valueType="num">
                                      <p:cBhvr>
                                        <p:cTn id="13" dur="3500" fill="hold"/>
                                        <p:tgtEl>
                                          <p:spTgt spid="112"/>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Class="entr" nodeType="afterEffect" presetSubtype="8" presetID="2" grpId="3" fill="hold">
                                  <p:stCondLst>
                                    <p:cond delay="0"/>
                                  </p:stCondLst>
                                  <p:iterate type="el" backwards="0">
                                    <p:tmAbs val="0"/>
                                  </p:iterate>
                                  <p:childTnLst>
                                    <p:set>
                                      <p:cBhvr>
                                        <p:cTn id="16" fill="hold"/>
                                        <p:tgtEl>
                                          <p:spTgt spid="113"/>
                                        </p:tgtEl>
                                        <p:attrNameLst>
                                          <p:attrName>style.visibility</p:attrName>
                                        </p:attrNameLst>
                                      </p:cBhvr>
                                      <p:to>
                                        <p:strVal val="visible"/>
                                      </p:to>
                                    </p:set>
                                    <p:anim calcmode="lin" valueType="num">
                                      <p:cBhvr>
                                        <p:cTn id="17" dur="3500" fill="hold"/>
                                        <p:tgtEl>
                                          <p:spTgt spid="113"/>
                                        </p:tgtEl>
                                        <p:attrNameLst>
                                          <p:attrName>ppt_x</p:attrName>
                                        </p:attrNameLst>
                                      </p:cBhvr>
                                      <p:tavLst>
                                        <p:tav tm="0">
                                          <p:val>
                                            <p:strVal val="0-#ppt_w/2"/>
                                          </p:val>
                                        </p:tav>
                                        <p:tav tm="100000">
                                          <p:val>
                                            <p:strVal val="#ppt_x"/>
                                          </p:val>
                                        </p:tav>
                                      </p:tavLst>
                                    </p:anim>
                                    <p:anim calcmode="lin" valueType="num">
                                      <p:cBhvr>
                                        <p:cTn id="18" dur="3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4" fill="hold">
                                  <p:stCondLst>
                                    <p:cond delay="0"/>
                                  </p:stCondLst>
                                  <p:iterate type="el" backwards="0">
                                    <p:tmAbs val="0"/>
                                  </p:iterate>
                                  <p:childTnLst>
                                    <p:set>
                                      <p:cBhvr>
                                        <p:cTn id="22" fill="hold"/>
                                        <p:tgtEl>
                                          <p:spTgt spid="115"/>
                                        </p:tgtEl>
                                        <p:attrNameLst>
                                          <p:attrName>style.visibility</p:attrName>
                                        </p:attrNameLst>
                                      </p:cBhvr>
                                      <p:to>
                                        <p:strVal val="visible"/>
                                      </p:to>
                                    </p:set>
                                    <p:animEffect filter="dissolve" transition="in">
                                      <p:cBhvr>
                                        <p:cTn id="23" dur="275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3"/>
      <p:bldP build="whole" bldLvl="1" animBg="1" rev="0" advAuto="0" spid="115" grpId="4"/>
      <p:bldP build="whole" bldLvl="1" animBg="1" rev="0" advAuto="0" spid="112" grpId="2"/>
      <p:bldP build="whole" bldLvl="1" animBg="1" rev="0" advAuto="0" spid="11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819150" y="2159000"/>
            <a:ext cx="7092950" cy="736600"/>
          </a:xfrm>
          <a:prstGeom prst="rect">
            <a:avLst/>
          </a:prstGeom>
          <a:solidFill>
            <a:srgbClr val="B4EBFF"/>
          </a:solidFill>
          <a:ln w="12700">
            <a:miter lim="400000"/>
          </a:ln>
        </p:spPr>
        <p:txBody>
          <a:bodyPr lIns="50800" tIns="50800" rIns="50800" bIns="50800" anchor="ctr"/>
          <a:lstStyle/>
          <a:p>
            <a:pPr>
              <a:lnSpc>
                <a:spcPts val="4800"/>
              </a:lnSpc>
              <a:tabLst>
                <a:tab pos="1066800" algn="l"/>
              </a:tabLst>
              <a:defRPr sz="4000">
                <a:effectLst>
                  <a:outerShdw sx="100000" sy="100000" kx="0" ky="0" algn="b" rotWithShape="0" blurRad="38100" dist="12700" dir="5400000">
                    <a:srgbClr val="000000">
                      <a:alpha val="50000"/>
                    </a:srgbClr>
                  </a:outerShdw>
                </a:effectLst>
                <a:latin typeface="Arial"/>
                <a:ea typeface="Arial"/>
                <a:cs typeface="Arial"/>
                <a:sym typeface="Arial"/>
              </a:defRPr>
            </a:pPr>
          </a:p>
        </p:txBody>
      </p:sp>
      <p:sp>
        <p:nvSpPr>
          <p:cNvPr id="120" name="Shape 120"/>
          <p:cNvSpPr/>
          <p:nvPr/>
        </p:nvSpPr>
        <p:spPr>
          <a:xfrm>
            <a:off x="819150" y="2197100"/>
            <a:ext cx="1129030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ts val="5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 pos="13004800" algn="l"/>
              </a:tabLst>
              <a:defRPr sz="4300">
                <a:latin typeface="Arial"/>
                <a:ea typeface="Arial"/>
                <a:cs typeface="Arial"/>
                <a:sym typeface="Arial"/>
              </a:defRPr>
            </a:lvl1pPr>
          </a:lstStyle>
          <a:p>
            <a:pPr/>
            <a:r>
              <a:t>I have written to you, fathers, because you know Him who has been from the beginning. </a:t>
            </a:r>
          </a:p>
        </p:txBody>
      </p:sp>
      <p:sp>
        <p:nvSpPr>
          <p:cNvPr id="121" name="Shape 121"/>
          <p:cNvSpPr/>
          <p:nvPr>
            <p:ph type="title"/>
          </p:nvPr>
        </p:nvSpPr>
        <p:spPr>
          <a:xfrm>
            <a:off x="1028700" y="1130300"/>
            <a:ext cx="9499600" cy="889000"/>
          </a:xfrm>
          <a:prstGeom prst="rect">
            <a:avLst/>
          </a:prstGeom>
        </p:spPr>
        <p:txBody>
          <a:bodyPr/>
          <a:lstStyle>
            <a:lvl1pPr indent="-12700">
              <a:lnSpc>
                <a:spcPts val="4800"/>
              </a:lnSpc>
              <a:tabLst>
                <a:tab pos="330200" algn="l"/>
                <a:tab pos="812800" algn="l"/>
                <a:tab pos="1295400" algn="l"/>
                <a:tab pos="4013200" algn="ctr"/>
                <a:tab pos="4241800" algn="l"/>
                <a:tab pos="5524500" algn="l"/>
              </a:tabLst>
              <a:defRPr sz="4000">
                <a:solidFill>
                  <a:srgbClr val="060605"/>
                </a:solidFill>
              </a:defRPr>
            </a:lvl1pPr>
          </a:lstStyle>
          <a:p>
            <a:pPr/>
            <a:r>
              <a:t>Strengthening of Faith</a:t>
            </a:r>
          </a:p>
        </p:txBody>
      </p:sp>
      <p:sp>
        <p:nvSpPr>
          <p:cNvPr id="122" name="Shape 122"/>
          <p:cNvSpPr/>
          <p:nvPr/>
        </p:nvSpPr>
        <p:spPr>
          <a:xfrm>
            <a:off x="850900" y="3803650"/>
            <a:ext cx="8183523" cy="4203700"/>
          </a:xfrm>
          <a:prstGeom prst="roundRect">
            <a:avLst>
              <a:gd name="adj" fmla="val 4532"/>
            </a:avLst>
          </a:prstGeom>
          <a:solidFill>
            <a:srgbClr val="FFF1C8"/>
          </a:solidFill>
          <a:ln w="63500">
            <a:solidFill>
              <a:srgbClr val="8A8D8A"/>
            </a:solidFill>
            <a:miter lim="400000"/>
          </a:ln>
          <a:effectLst>
            <a:outerShdw sx="100000" sy="100000" kx="0" ky="0" algn="b" rotWithShape="0" blurRad="76200" dist="114300" dir="2700000">
              <a:srgbClr val="000000"/>
            </a:outerShdw>
          </a:effectLst>
          <a:extLst>
            <a:ext uri="{C572A759-6A51-4108-AA02-DFA0A04FC94B}">
              <ma14:wrappingTextBoxFlag xmlns:ma14="http://schemas.microsoft.com/office/mac/drawingml/2011/main" val="1"/>
            </a:ext>
          </a:extLst>
        </p:spPr>
        <p:txBody>
          <a:bodyPr lIns="50800" tIns="50800" rIns="50800" bIns="50800" anchor="ctr"/>
          <a:lstStyle>
            <a:lvl1pPr>
              <a:defRPr sz="3800">
                <a:solidFill>
                  <a:srgbClr val="020206"/>
                </a:solidFill>
                <a:effectLst>
                  <a:outerShdw sx="100000" sy="100000" kx="0" ky="0" algn="b" rotWithShape="0" blurRad="38100" dist="12700" dir="5400000">
                    <a:srgbClr val="000000">
                      <a:alpha val="50000"/>
                    </a:srgbClr>
                  </a:outerShdw>
                </a:effectLst>
              </a:defRPr>
            </a:lvl1pPr>
          </a:lstStyle>
          <a:p>
            <a:pPr/>
            <a:r>
              <a:t>“Older women likewise are ... to encourage the young women to love their husbands, to love their children, to be sensible, pure, workers at home, kind, being subject to their own husbands, that the word of God may not be dishonored” (Titus 2:3-5).</a:t>
            </a:r>
          </a:p>
        </p:txBody>
      </p:sp>
      <p:grpSp>
        <p:nvGrpSpPr>
          <p:cNvPr id="126" name="Group 126"/>
          <p:cNvGrpSpPr/>
          <p:nvPr/>
        </p:nvGrpSpPr>
        <p:grpSpPr>
          <a:xfrm>
            <a:off x="-254000" y="8293100"/>
            <a:ext cx="13436600" cy="1663700"/>
            <a:chOff x="0" y="0"/>
            <a:chExt cx="13436600" cy="1663700"/>
          </a:xfrm>
        </p:grpSpPr>
        <p:sp>
          <p:nvSpPr>
            <p:cNvPr id="123" name="Shape 123"/>
            <p:cNvSpPr/>
            <p:nvPr/>
          </p:nvSpPr>
          <p:spPr>
            <a:xfrm>
              <a:off x="0" y="177800"/>
              <a:ext cx="13436600" cy="1485900"/>
            </a:xfrm>
            <a:prstGeom prst="rect">
              <a:avLst/>
            </a:prstGeom>
            <a:solidFill>
              <a:srgbClr val="8794A6"/>
            </a:solidFill>
            <a:ln w="25400" cap="flat">
              <a:solidFill>
                <a:srgbClr val="000000"/>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124" name="Shape 124"/>
            <p:cNvSpPr/>
            <p:nvPr/>
          </p:nvSpPr>
          <p:spPr>
            <a:xfrm>
              <a:off x="2971800" y="180057"/>
              <a:ext cx="8242300" cy="1153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nSpc>
                  <a:spcPts val="4300"/>
                </a:lnSpc>
                <a:tabLst>
                  <a:tab pos="12192000" algn="l"/>
                </a:tabLst>
                <a:defRPr b="1" sz="3600">
                  <a:solidFill>
                    <a:srgbClr val="FFFFFF"/>
                  </a:solidFill>
                  <a:latin typeface="Arial"/>
                  <a:ea typeface="Arial"/>
                  <a:cs typeface="Arial"/>
                  <a:sym typeface="Arial"/>
                </a:defRPr>
              </a:pPr>
              <a:r>
                <a:t>Focus on producing and caring for </a:t>
              </a:r>
              <a:r>
                <a:rPr>
                  <a:solidFill>
                    <a:schemeClr val="accent5">
                      <a:hueOff val="-444211"/>
                      <a:satOff val="-14915"/>
                      <a:lumOff val="22857"/>
                    </a:schemeClr>
                  </a:solidFill>
                </a:rPr>
                <a:t>spiritual</a:t>
              </a:r>
              <a:r>
                <a:t> children.</a:t>
              </a:r>
            </a:p>
          </p:txBody>
        </p:sp>
        <p:sp>
          <p:nvSpPr>
            <p:cNvPr id="125" name="Shape 125"/>
            <p:cNvSpPr/>
            <p:nvPr/>
          </p:nvSpPr>
          <p:spPr>
            <a:xfrm>
              <a:off x="368300" y="0"/>
              <a:ext cx="1498600" cy="1333500"/>
            </a:xfrm>
            <a:prstGeom prst="ellipse">
              <a:avLst/>
            </a:prstGeom>
            <a:solidFill>
              <a:srgbClr val="11008E"/>
            </a:solidFill>
            <a:ln w="12700" cap="flat">
              <a:noFill/>
              <a:miter lim="400000"/>
            </a:ln>
            <a:effectLst>
              <a:outerShdw sx="100000" sy="100000" kx="0" ky="0" algn="b" rotWithShape="0" blurRad="76200" dist="50800" dir="2880000">
                <a:srgbClr val="070707">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800">
                  <a:solidFill>
                    <a:srgbClr val="FFFFFF"/>
                  </a:solidFill>
                  <a:effectLst>
                    <a:outerShdw sx="100000" sy="100000" kx="0" ky="0" algn="b" rotWithShape="0" blurRad="38100" dist="12700" dir="5400000">
                      <a:srgbClr val="000000">
                        <a:alpha val="50000"/>
                      </a:srgbClr>
                    </a:outerShdw>
                  </a:effectLst>
                </a:defRPr>
              </a:lvl1pPr>
            </a:lstStyle>
            <a:p>
              <a:pPr/>
              <a:r>
                <a:t>Need</a:t>
              </a:r>
            </a:p>
          </p:txBody>
        </p:sp>
      </p:grpSp>
      <p:grpSp>
        <p:nvGrpSpPr>
          <p:cNvPr id="129" name="Group 129"/>
          <p:cNvGrpSpPr/>
          <p:nvPr/>
        </p:nvGrpSpPr>
        <p:grpSpPr>
          <a:xfrm>
            <a:off x="9212558" y="1212633"/>
            <a:ext cx="3330762" cy="1168401"/>
            <a:chOff x="0" y="0"/>
            <a:chExt cx="3330761" cy="1168400"/>
          </a:xfrm>
        </p:grpSpPr>
        <p:sp>
          <p:nvSpPr>
            <p:cNvPr id="128" name="Shape 128"/>
            <p:cNvSpPr/>
            <p:nvPr/>
          </p:nvSpPr>
          <p:spPr>
            <a:xfrm>
              <a:off x="215900" y="139700"/>
              <a:ext cx="2898962" cy="609600"/>
            </a:xfrm>
            <a:prstGeom prst="rect">
              <a:avLst/>
            </a:prstGeom>
            <a:no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lnSpc>
                  <a:spcPct val="80000"/>
                </a:lnSpc>
                <a:spcBef>
                  <a:spcPts val="4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400">
                  <a:latin typeface="Arial"/>
                  <a:ea typeface="Arial"/>
                  <a:cs typeface="Arial"/>
                  <a:sym typeface="Arial"/>
                </a:defRPr>
              </a:lvl1pPr>
            </a:lstStyle>
            <a:p>
              <a:pPr>
                <a:defRPr sz="3600"/>
              </a:pPr>
              <a:r>
                <a:rPr sz="3400"/>
                <a:t>Reproductive</a:t>
              </a:r>
            </a:p>
          </p:txBody>
        </p:sp>
        <p:pic>
          <p:nvPicPr>
            <p:cNvPr id="127" name=""/>
            <p:cNvPicPr>
              <a:picLocks noChangeAspect="0"/>
            </p:cNvPicPr>
            <p:nvPr/>
          </p:nvPicPr>
          <p:blipFill>
            <a:blip r:embed="rId3">
              <a:extLst/>
            </a:blip>
            <a:stretch>
              <a:fillRect/>
            </a:stretch>
          </p:blipFill>
          <p:spPr>
            <a:xfrm>
              <a:off x="0" y="0"/>
              <a:ext cx="3330762" cy="1168400"/>
            </a:xfrm>
            <a:prstGeom prst="rect">
              <a:avLst/>
            </a:prstGeom>
            <a:effectLst/>
          </p:spPr>
        </p:pic>
      </p:grpSp>
      <p:sp>
        <p:nvSpPr>
          <p:cNvPr id="130" name="Shape 130"/>
          <p:cNvSpPr/>
          <p:nvPr/>
        </p:nvSpPr>
        <p:spPr>
          <a:xfrm>
            <a:off x="101600" y="1079500"/>
            <a:ext cx="863600" cy="736600"/>
          </a:xfrm>
          <a:prstGeom prst="rect">
            <a:avLst/>
          </a:prstGeom>
          <a:solidFill>
            <a:srgbClr val="A8E7FE"/>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ts val="4500"/>
              </a:lnSpc>
              <a:tabLst>
                <a:tab pos="1066800" algn="l"/>
              </a:tabLst>
              <a:defRPr sz="3800">
                <a:effectLst>
                  <a:outerShdw sx="100000" sy="100000" kx="0" ky="0" algn="b" rotWithShape="0" blurRad="38100" dist="12700" dir="5400000">
                    <a:srgbClr val="000000">
                      <a:alpha val="50000"/>
                    </a:srgbClr>
                  </a:outerShdw>
                </a:effectLst>
                <a:latin typeface="Verdana"/>
                <a:ea typeface="Verdana"/>
                <a:cs typeface="Verdana"/>
                <a:sym typeface="Verdana"/>
              </a:defRPr>
            </a:lvl1pPr>
          </a:lstStyle>
          <a:p>
            <a:pPr/>
            <a:r>
              <a:t>1</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20"/>
                                        </p:tgtEl>
                                        <p:attrNameLst>
                                          <p:attrName>style.visibility</p:attrName>
                                        </p:attrNameLst>
                                      </p:cBhvr>
                                      <p:to>
                                        <p:strVal val="visible"/>
                                      </p:to>
                                    </p:set>
                                    <p:animEffect filter="strips(downRight)" transition="in">
                                      <p:cBhvr>
                                        <p:cTn id="7" dur="1000"/>
                                        <p:tgtEl>
                                          <p:spTgt spid="120"/>
                                        </p:tgtEl>
                                      </p:cBhvr>
                                    </p:animEffect>
                                  </p:childTnLst>
                                </p:cTn>
                              </p:par>
                            </p:childTnLst>
                          </p:cTn>
                        </p:par>
                        <p:par>
                          <p:cTn id="8" fill="hold">
                            <p:stCondLst>
                              <p:cond delay="1000"/>
                            </p:stCondLst>
                            <p:childTnLst>
                              <p:par>
                                <p:cTn id="9" presetClass="entr" nodeType="afterEffect" presetSubtype="8" presetID="2" grpId="2" fill="hold">
                                  <p:stCondLst>
                                    <p:cond delay="0"/>
                                  </p:stCondLst>
                                  <p:iterate type="el" backwards="0">
                                    <p:tmAbs val="0"/>
                                  </p:iterate>
                                  <p:childTnLst>
                                    <p:set>
                                      <p:cBhvr>
                                        <p:cTn id="10" fill="hold"/>
                                        <p:tgtEl>
                                          <p:spTgt spid="119"/>
                                        </p:tgtEl>
                                        <p:attrNameLst>
                                          <p:attrName>style.visibility</p:attrName>
                                        </p:attrNameLst>
                                      </p:cBhvr>
                                      <p:to>
                                        <p:strVal val="visible"/>
                                      </p:to>
                                    </p:set>
                                    <p:anim calcmode="lin" valueType="num">
                                      <p:cBhvr>
                                        <p:cTn id="11" dur="1000" fill="hold"/>
                                        <p:tgtEl>
                                          <p:spTgt spid="119"/>
                                        </p:tgtEl>
                                        <p:attrNameLst>
                                          <p:attrName>ppt_x</p:attrName>
                                        </p:attrNameLst>
                                      </p:cBhvr>
                                      <p:tavLst>
                                        <p:tav tm="0">
                                          <p:val>
                                            <p:strVal val="0-#ppt_w/2"/>
                                          </p:val>
                                        </p:tav>
                                        <p:tav tm="100000">
                                          <p:val>
                                            <p:strVal val="#ppt_x"/>
                                          </p:val>
                                        </p:tav>
                                      </p:tavLst>
                                    </p:anim>
                                    <p:anim calcmode="lin" valueType="num">
                                      <p:cBhvr>
                                        <p:cTn id="12" dur="1000" fill="hold"/>
                                        <p:tgtEl>
                                          <p:spTgt spid="11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Class="entr" nodeType="afterEffect" presetSubtype="10" presetID="19" grpId="3" fill="hold">
                                  <p:stCondLst>
                                    <p:cond delay="0"/>
                                  </p:stCondLst>
                                  <p:iterate type="el" backwards="0">
                                    <p:tmAbs val="0"/>
                                  </p:iterate>
                                  <p:childTnLst>
                                    <p:set>
                                      <p:cBhvr>
                                        <p:cTn id="15" fill="hold"/>
                                        <p:tgtEl>
                                          <p:spTgt spid="129"/>
                                        </p:tgtEl>
                                        <p:attrNameLst>
                                          <p:attrName>style.visibility</p:attrName>
                                        </p:attrNameLst>
                                      </p:cBhvr>
                                      <p:to>
                                        <p:strVal val="visible"/>
                                      </p:to>
                                    </p:set>
                                    <p:anim calcmode="lin" valueType="num">
                                      <p:cBhvr>
                                        <p:cTn id="16" dur="1000" fill="hold"/>
                                        <p:tgtEl>
                                          <p:spTgt spid="129"/>
                                        </p:tgtEl>
                                        <p:attrNameLst>
                                          <p:attrName>ppt_w</p:attrName>
                                        </p:attrNameLst>
                                      </p:cBhvr>
                                      <p:tavLst>
                                        <p:tav tm="0" fmla="#ppt_w*sin(2.5*pi*$)">
                                          <p:val>
                                            <p:fltVal val="0"/>
                                          </p:val>
                                        </p:tav>
                                        <p:tav tm="100000">
                                          <p:val>
                                            <p:fltVal val="1"/>
                                          </p:val>
                                        </p:tav>
                                      </p:tavLst>
                                    </p:anim>
                                    <p:anim calcmode="lin" valueType="num">
                                      <p:cBhvr>
                                        <p:cTn id="17" dur="1000" fill="hold"/>
                                        <p:tgtEl>
                                          <p:spTgt spid="129"/>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0" presetID="19" grpId="4" fill="hold">
                                  <p:stCondLst>
                                    <p:cond delay="0"/>
                                  </p:stCondLst>
                                  <p:iterate type="el" backwards="0">
                                    <p:tmAbs val="0"/>
                                  </p:iterate>
                                  <p:childTnLst>
                                    <p:set>
                                      <p:cBhvr>
                                        <p:cTn id="21" fill="hold"/>
                                        <p:tgtEl>
                                          <p:spTgt spid="122"/>
                                        </p:tgtEl>
                                        <p:attrNameLst>
                                          <p:attrName>style.visibility</p:attrName>
                                        </p:attrNameLst>
                                      </p:cBhvr>
                                      <p:to>
                                        <p:strVal val="visible"/>
                                      </p:to>
                                    </p:set>
                                    <p:anim calcmode="lin" valueType="num">
                                      <p:cBhvr>
                                        <p:cTn id="22" dur="3750" fill="hold"/>
                                        <p:tgtEl>
                                          <p:spTgt spid="122"/>
                                        </p:tgtEl>
                                        <p:attrNameLst>
                                          <p:attrName>ppt_w</p:attrName>
                                        </p:attrNameLst>
                                      </p:cBhvr>
                                      <p:tavLst>
                                        <p:tav tm="0" fmla="#ppt_w*sin(2.5*pi*$)">
                                          <p:val>
                                            <p:fltVal val="0"/>
                                          </p:val>
                                        </p:tav>
                                        <p:tav tm="100000">
                                          <p:val>
                                            <p:fltVal val="1"/>
                                          </p:val>
                                        </p:tav>
                                      </p:tavLst>
                                    </p:anim>
                                    <p:anim calcmode="lin" valueType="num">
                                      <p:cBhvr>
                                        <p:cTn id="23" dur="3750" fill="hold"/>
                                        <p:tgtEl>
                                          <p:spTgt spid="12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6" presetID="23" grpId="5" fill="hold">
                                  <p:stCondLst>
                                    <p:cond delay="0"/>
                                  </p:stCondLst>
                                  <p:iterate type="el" backwards="0">
                                    <p:tmAbs val="0"/>
                                  </p:iterate>
                                  <p:childTnLst>
                                    <p:set>
                                      <p:cBhvr>
                                        <p:cTn id="27" fill="hold"/>
                                        <p:tgtEl>
                                          <p:spTgt spid="126"/>
                                        </p:tgtEl>
                                        <p:attrNameLst>
                                          <p:attrName>style.visibility</p:attrName>
                                        </p:attrNameLst>
                                      </p:cBhvr>
                                      <p:to>
                                        <p:strVal val="visible"/>
                                      </p:to>
                                    </p:set>
                                    <p:anim calcmode="lin" valueType="num">
                                      <p:cBhvr>
                                        <p:cTn id="28" dur="1000" fill="hold"/>
                                        <p:tgtEl>
                                          <p:spTgt spid="126"/>
                                        </p:tgtEl>
                                        <p:attrNameLst>
                                          <p:attrName>ppt_w</p:attrName>
                                        </p:attrNameLst>
                                      </p:cBhvr>
                                      <p:tavLst>
                                        <p:tav tm="0">
                                          <p:val>
                                            <p:fltVal val="0"/>
                                          </p:val>
                                        </p:tav>
                                        <p:tav tm="100000">
                                          <p:val>
                                            <p:strVal val="#ppt_w"/>
                                          </p:val>
                                        </p:tav>
                                      </p:tavLst>
                                    </p:anim>
                                    <p:anim calcmode="lin" valueType="num">
                                      <p:cBhvr>
                                        <p:cTn id="29" dur="1000" fill="hold"/>
                                        <p:tgtEl>
                                          <p:spTgt spid="1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1"/>
      <p:bldP build="whole" bldLvl="1" animBg="1" rev="0" advAuto="0" spid="119" grpId="2"/>
      <p:bldP build="whole" bldLvl="1" animBg="1" rev="0" advAuto="0" spid="129" grpId="3"/>
      <p:bldP build="whole" bldLvl="1" animBg="1" rev="0" advAuto="0" spid="126" grpId="5"/>
      <p:bldP build="whole" bldLvl="1" animBg="1" rev="0" advAuto="0" spid="122"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xfrm>
            <a:off x="241300" y="1295400"/>
            <a:ext cx="11912600" cy="990600"/>
          </a:xfrm>
          <a:prstGeom prst="rect">
            <a:avLst/>
          </a:prstGeom>
        </p:spPr>
        <p:txBody>
          <a:bodyPr/>
          <a:lstStyle>
            <a:lvl1pPr>
              <a:defRPr sz="5000"/>
            </a:lvl1pPr>
          </a:lstStyle>
          <a:p>
            <a:pPr/>
            <a:r>
              <a:t>Fathers</a:t>
            </a:r>
          </a:p>
        </p:txBody>
      </p:sp>
      <p:pic>
        <p:nvPicPr>
          <p:cNvPr id="135" name="pasted.pdf"/>
          <p:cNvPicPr>
            <a:picLocks noChangeAspect="1"/>
          </p:cNvPicPr>
          <p:nvPr/>
        </p:nvPicPr>
        <p:blipFill>
          <a:blip r:embed="rId3">
            <a:extLst/>
          </a:blip>
          <a:stretch>
            <a:fillRect/>
          </a:stretch>
        </p:blipFill>
        <p:spPr>
          <a:xfrm>
            <a:off x="5903023" y="1086065"/>
            <a:ext cx="7086601" cy="5105401"/>
          </a:xfrm>
          <a:prstGeom prst="rect">
            <a:avLst/>
          </a:prstGeom>
          <a:ln w="25400">
            <a:solidFill>
              <a:srgbClr val="000000"/>
            </a:solidFill>
            <a:miter lim="400000"/>
          </a:ln>
        </p:spPr>
      </p:pic>
      <p:grpSp>
        <p:nvGrpSpPr>
          <p:cNvPr id="138" name="Group 138"/>
          <p:cNvGrpSpPr/>
          <p:nvPr/>
        </p:nvGrpSpPr>
        <p:grpSpPr>
          <a:xfrm>
            <a:off x="965200" y="2349500"/>
            <a:ext cx="3302000" cy="3022600"/>
            <a:chOff x="0" y="0"/>
            <a:chExt cx="3302000" cy="3022600"/>
          </a:xfrm>
        </p:grpSpPr>
        <p:sp>
          <p:nvSpPr>
            <p:cNvPr id="136" name="Shape 136"/>
            <p:cNvSpPr/>
            <p:nvPr/>
          </p:nvSpPr>
          <p:spPr>
            <a:xfrm>
              <a:off x="0" y="2032000"/>
              <a:ext cx="3302000" cy="990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a:defRPr sz="6100">
                  <a:latin typeface="Arial"/>
                  <a:ea typeface="Arial"/>
                  <a:cs typeface="Arial"/>
                  <a:sym typeface="Arial"/>
                </a:defRPr>
              </a:lvl1pPr>
            </a:lstStyle>
            <a:p>
              <a:pPr/>
              <a:r>
                <a:t>children</a:t>
              </a:r>
            </a:p>
          </p:txBody>
        </p:sp>
        <p:sp>
          <p:nvSpPr>
            <p:cNvPr id="137" name="Shape 137"/>
            <p:cNvSpPr/>
            <p:nvPr/>
          </p:nvSpPr>
          <p:spPr>
            <a:xfrm>
              <a:off x="622300" y="0"/>
              <a:ext cx="747453" cy="2113512"/>
            </a:xfrm>
            <a:prstGeom prst="line">
              <a:avLst/>
            </a:prstGeom>
            <a:noFill/>
            <a:ln w="88900" cap="flat">
              <a:solidFill>
                <a:srgbClr val="000000"/>
              </a:solidFill>
              <a:prstDash val="solid"/>
              <a:miter lim="400000"/>
              <a:headEnd type="triangle" w="med" len="med"/>
              <a:tailEnd type="triangle" w="med" len="med"/>
            </a:ln>
            <a:effectLst/>
          </p:spPr>
          <p:txBody>
            <a:bodyPr wrap="square" lIns="50800" tIns="50800" rIns="50800" bIns="50800" numCol="1" anchor="ctr">
              <a:noAutofit/>
            </a:bodyPr>
            <a:lstStyle/>
            <a:p>
              <a:pPr algn="l" defTabSz="457200">
                <a:defRPr sz="1200">
                  <a:latin typeface="+mj-lt"/>
                  <a:ea typeface="+mj-ea"/>
                  <a:cs typeface="+mj-cs"/>
                  <a:sym typeface="Helvetica"/>
                </a:defRPr>
              </a:pPr>
            </a:p>
          </p:txBody>
        </p:sp>
      </p:grpSp>
      <p:pic>
        <p:nvPicPr>
          <p:cNvPr id="139" name="Shoe.jpg"/>
          <p:cNvPicPr>
            <a:picLocks noChangeAspect="1"/>
          </p:cNvPicPr>
          <p:nvPr/>
        </p:nvPicPr>
        <p:blipFill>
          <a:blip r:embed="rId4">
            <a:extLst/>
          </a:blip>
          <a:srcRect l="5048" t="11589" r="5980" b="18098"/>
          <a:stretch>
            <a:fillRect/>
          </a:stretch>
        </p:blipFill>
        <p:spPr>
          <a:xfrm>
            <a:off x="168961" y="6204204"/>
            <a:ext cx="8549350" cy="3378201"/>
          </a:xfrm>
          <a:custGeom>
            <a:avLst/>
            <a:gdLst/>
            <a:ahLst/>
            <a:cxnLst>
              <a:cxn ang="0">
                <a:pos x="wd2" y="hd2"/>
              </a:cxn>
              <a:cxn ang="5400000">
                <a:pos x="wd2" y="hd2"/>
              </a:cxn>
              <a:cxn ang="10800000">
                <a:pos x="wd2" y="hd2"/>
              </a:cxn>
              <a:cxn ang="16200000">
                <a:pos x="wd2" y="hd2"/>
              </a:cxn>
            </a:cxnLst>
            <a:rect l="0" t="0" r="r" b="b"/>
            <a:pathLst>
              <a:path w="21570" h="21585" fill="norm" stroke="1" extrusionOk="0">
                <a:moveTo>
                  <a:pt x="12731" y="0"/>
                </a:moveTo>
                <a:cubicBezTo>
                  <a:pt x="12661" y="0"/>
                  <a:pt x="12503" y="112"/>
                  <a:pt x="12366" y="259"/>
                </a:cubicBezTo>
                <a:cubicBezTo>
                  <a:pt x="12310" y="319"/>
                  <a:pt x="12221" y="409"/>
                  <a:pt x="12169" y="459"/>
                </a:cubicBezTo>
                <a:lnTo>
                  <a:pt x="12074" y="550"/>
                </a:lnTo>
                <a:lnTo>
                  <a:pt x="12000" y="375"/>
                </a:lnTo>
                <a:cubicBezTo>
                  <a:pt x="11919" y="184"/>
                  <a:pt x="11863" y="152"/>
                  <a:pt x="11802" y="261"/>
                </a:cubicBezTo>
                <a:cubicBezTo>
                  <a:pt x="11759" y="336"/>
                  <a:pt x="11754" y="544"/>
                  <a:pt x="11791" y="723"/>
                </a:cubicBezTo>
                <a:cubicBezTo>
                  <a:pt x="11804" y="788"/>
                  <a:pt x="11811" y="858"/>
                  <a:pt x="11807" y="877"/>
                </a:cubicBezTo>
                <a:cubicBezTo>
                  <a:pt x="11802" y="897"/>
                  <a:pt x="11736" y="997"/>
                  <a:pt x="11660" y="1101"/>
                </a:cubicBezTo>
                <a:cubicBezTo>
                  <a:pt x="11585" y="1204"/>
                  <a:pt x="11462" y="1388"/>
                  <a:pt x="11388" y="1509"/>
                </a:cubicBezTo>
                <a:cubicBezTo>
                  <a:pt x="11314" y="1630"/>
                  <a:pt x="11231" y="1763"/>
                  <a:pt x="11203" y="1803"/>
                </a:cubicBezTo>
                <a:cubicBezTo>
                  <a:pt x="11152" y="1875"/>
                  <a:pt x="11151" y="1876"/>
                  <a:pt x="11133" y="1788"/>
                </a:cubicBezTo>
                <a:cubicBezTo>
                  <a:pt x="11109" y="1672"/>
                  <a:pt x="11089" y="1639"/>
                  <a:pt x="11039" y="1638"/>
                </a:cubicBezTo>
                <a:cubicBezTo>
                  <a:pt x="10974" y="1637"/>
                  <a:pt x="10942" y="1760"/>
                  <a:pt x="10948" y="1983"/>
                </a:cubicBezTo>
                <a:lnTo>
                  <a:pt x="10953" y="2176"/>
                </a:lnTo>
                <a:lnTo>
                  <a:pt x="10811" y="2379"/>
                </a:lnTo>
                <a:cubicBezTo>
                  <a:pt x="10733" y="2491"/>
                  <a:pt x="10609" y="2685"/>
                  <a:pt x="10536" y="2810"/>
                </a:cubicBezTo>
                <a:cubicBezTo>
                  <a:pt x="10463" y="2935"/>
                  <a:pt x="10399" y="3038"/>
                  <a:pt x="10394" y="3038"/>
                </a:cubicBezTo>
                <a:cubicBezTo>
                  <a:pt x="10388" y="3038"/>
                  <a:pt x="10368" y="2985"/>
                  <a:pt x="10349" y="2919"/>
                </a:cubicBezTo>
                <a:cubicBezTo>
                  <a:pt x="10324" y="2833"/>
                  <a:pt x="10300" y="2797"/>
                  <a:pt x="10268" y="2797"/>
                </a:cubicBezTo>
                <a:cubicBezTo>
                  <a:pt x="10180" y="2797"/>
                  <a:pt x="10156" y="2954"/>
                  <a:pt x="10195" y="3261"/>
                </a:cubicBezTo>
                <a:cubicBezTo>
                  <a:pt x="10205" y="3335"/>
                  <a:pt x="10176" y="3386"/>
                  <a:pt x="9940" y="3717"/>
                </a:cubicBezTo>
                <a:cubicBezTo>
                  <a:pt x="9794" y="3922"/>
                  <a:pt x="9670" y="4097"/>
                  <a:pt x="9664" y="4105"/>
                </a:cubicBezTo>
                <a:cubicBezTo>
                  <a:pt x="9658" y="4114"/>
                  <a:pt x="9629" y="4065"/>
                  <a:pt x="9599" y="3999"/>
                </a:cubicBezTo>
                <a:cubicBezTo>
                  <a:pt x="9537" y="3863"/>
                  <a:pt x="9463" y="3838"/>
                  <a:pt x="9428" y="3943"/>
                </a:cubicBezTo>
                <a:cubicBezTo>
                  <a:pt x="9417" y="3980"/>
                  <a:pt x="9403" y="4110"/>
                  <a:pt x="9398" y="4232"/>
                </a:cubicBezTo>
                <a:lnTo>
                  <a:pt x="9391" y="4455"/>
                </a:lnTo>
                <a:lnTo>
                  <a:pt x="9163" y="4788"/>
                </a:lnTo>
                <a:cubicBezTo>
                  <a:pt x="9038" y="4969"/>
                  <a:pt x="8934" y="5117"/>
                  <a:pt x="8933" y="5117"/>
                </a:cubicBezTo>
                <a:cubicBezTo>
                  <a:pt x="8931" y="5117"/>
                  <a:pt x="8902" y="5061"/>
                  <a:pt x="8870" y="4996"/>
                </a:cubicBezTo>
                <a:cubicBezTo>
                  <a:pt x="8756" y="4768"/>
                  <a:pt x="8686" y="4877"/>
                  <a:pt x="8675" y="5295"/>
                </a:cubicBezTo>
                <a:lnTo>
                  <a:pt x="8669" y="5548"/>
                </a:lnTo>
                <a:lnTo>
                  <a:pt x="8493" y="5820"/>
                </a:lnTo>
                <a:cubicBezTo>
                  <a:pt x="8262" y="6179"/>
                  <a:pt x="8129" y="6514"/>
                  <a:pt x="8050" y="6930"/>
                </a:cubicBezTo>
                <a:cubicBezTo>
                  <a:pt x="8017" y="7103"/>
                  <a:pt x="7987" y="7309"/>
                  <a:pt x="7982" y="7389"/>
                </a:cubicBezTo>
                <a:cubicBezTo>
                  <a:pt x="7968" y="7668"/>
                  <a:pt x="7948" y="7724"/>
                  <a:pt x="7773" y="7945"/>
                </a:cubicBezTo>
                <a:cubicBezTo>
                  <a:pt x="7432" y="8377"/>
                  <a:pt x="6900" y="8937"/>
                  <a:pt x="6650" y="9129"/>
                </a:cubicBezTo>
                <a:cubicBezTo>
                  <a:pt x="6482" y="9257"/>
                  <a:pt x="6105" y="9447"/>
                  <a:pt x="6084" y="9413"/>
                </a:cubicBezTo>
                <a:cubicBezTo>
                  <a:pt x="6075" y="9399"/>
                  <a:pt x="6068" y="9330"/>
                  <a:pt x="6068" y="9258"/>
                </a:cubicBezTo>
                <a:cubicBezTo>
                  <a:pt x="6068" y="9152"/>
                  <a:pt x="6062" y="9127"/>
                  <a:pt x="6037" y="9131"/>
                </a:cubicBezTo>
                <a:cubicBezTo>
                  <a:pt x="6020" y="9135"/>
                  <a:pt x="5989" y="9175"/>
                  <a:pt x="5970" y="9220"/>
                </a:cubicBezTo>
                <a:cubicBezTo>
                  <a:pt x="5950" y="9266"/>
                  <a:pt x="5916" y="9318"/>
                  <a:pt x="5895" y="9334"/>
                </a:cubicBezTo>
                <a:cubicBezTo>
                  <a:pt x="5873" y="9350"/>
                  <a:pt x="5827" y="9392"/>
                  <a:pt x="5793" y="9431"/>
                </a:cubicBezTo>
                <a:cubicBezTo>
                  <a:pt x="5641" y="9601"/>
                  <a:pt x="5608" y="9634"/>
                  <a:pt x="5580" y="9634"/>
                </a:cubicBezTo>
                <a:cubicBezTo>
                  <a:pt x="5564" y="9634"/>
                  <a:pt x="5531" y="9659"/>
                  <a:pt x="5506" y="9692"/>
                </a:cubicBezTo>
                <a:cubicBezTo>
                  <a:pt x="5481" y="9725"/>
                  <a:pt x="5443" y="9754"/>
                  <a:pt x="5421" y="9755"/>
                </a:cubicBezTo>
                <a:cubicBezTo>
                  <a:pt x="5399" y="9756"/>
                  <a:pt x="5368" y="9781"/>
                  <a:pt x="5351" y="9814"/>
                </a:cubicBezTo>
                <a:cubicBezTo>
                  <a:pt x="5334" y="9846"/>
                  <a:pt x="5305" y="9872"/>
                  <a:pt x="5287" y="9872"/>
                </a:cubicBezTo>
                <a:cubicBezTo>
                  <a:pt x="5269" y="9872"/>
                  <a:pt x="5240" y="9900"/>
                  <a:pt x="5223" y="9933"/>
                </a:cubicBezTo>
                <a:cubicBezTo>
                  <a:pt x="5206" y="9965"/>
                  <a:pt x="5181" y="9990"/>
                  <a:pt x="5166" y="9991"/>
                </a:cubicBezTo>
                <a:cubicBezTo>
                  <a:pt x="5151" y="9992"/>
                  <a:pt x="5111" y="10021"/>
                  <a:pt x="5079" y="10057"/>
                </a:cubicBezTo>
                <a:cubicBezTo>
                  <a:pt x="4993" y="10151"/>
                  <a:pt x="4968" y="10177"/>
                  <a:pt x="4853" y="10265"/>
                </a:cubicBezTo>
                <a:cubicBezTo>
                  <a:pt x="4727" y="10362"/>
                  <a:pt x="4475" y="10496"/>
                  <a:pt x="4443" y="10483"/>
                </a:cubicBezTo>
                <a:cubicBezTo>
                  <a:pt x="4430" y="10478"/>
                  <a:pt x="4387" y="10491"/>
                  <a:pt x="4348" y="10513"/>
                </a:cubicBezTo>
                <a:cubicBezTo>
                  <a:pt x="4309" y="10536"/>
                  <a:pt x="4263" y="10563"/>
                  <a:pt x="4246" y="10572"/>
                </a:cubicBezTo>
                <a:cubicBezTo>
                  <a:pt x="4217" y="10587"/>
                  <a:pt x="4178" y="10616"/>
                  <a:pt x="3969" y="10803"/>
                </a:cubicBezTo>
                <a:cubicBezTo>
                  <a:pt x="3820" y="10935"/>
                  <a:pt x="3497" y="11099"/>
                  <a:pt x="3077" y="11251"/>
                </a:cubicBezTo>
                <a:cubicBezTo>
                  <a:pt x="2420" y="11490"/>
                  <a:pt x="1875" y="11770"/>
                  <a:pt x="1704" y="11956"/>
                </a:cubicBezTo>
                <a:cubicBezTo>
                  <a:pt x="1687" y="11975"/>
                  <a:pt x="1635" y="12024"/>
                  <a:pt x="1590" y="12068"/>
                </a:cubicBezTo>
                <a:cubicBezTo>
                  <a:pt x="1366" y="12285"/>
                  <a:pt x="1184" y="12577"/>
                  <a:pt x="1011" y="12988"/>
                </a:cubicBezTo>
                <a:cubicBezTo>
                  <a:pt x="692" y="13752"/>
                  <a:pt x="522" y="14645"/>
                  <a:pt x="530" y="15522"/>
                </a:cubicBezTo>
                <a:cubicBezTo>
                  <a:pt x="532" y="15779"/>
                  <a:pt x="527" y="15889"/>
                  <a:pt x="511" y="15927"/>
                </a:cubicBezTo>
                <a:cubicBezTo>
                  <a:pt x="498" y="15956"/>
                  <a:pt x="433" y="15990"/>
                  <a:pt x="364" y="16003"/>
                </a:cubicBezTo>
                <a:cubicBezTo>
                  <a:pt x="262" y="16023"/>
                  <a:pt x="226" y="16049"/>
                  <a:pt x="164" y="16151"/>
                </a:cubicBezTo>
                <a:cubicBezTo>
                  <a:pt x="102" y="16252"/>
                  <a:pt x="87" y="16300"/>
                  <a:pt x="80" y="16422"/>
                </a:cubicBezTo>
                <a:cubicBezTo>
                  <a:pt x="54" y="16846"/>
                  <a:pt x="-7" y="18358"/>
                  <a:pt x="1" y="18390"/>
                </a:cubicBezTo>
                <a:cubicBezTo>
                  <a:pt x="11" y="18432"/>
                  <a:pt x="156" y="18625"/>
                  <a:pt x="178" y="18625"/>
                </a:cubicBezTo>
                <a:cubicBezTo>
                  <a:pt x="186" y="18625"/>
                  <a:pt x="221" y="18658"/>
                  <a:pt x="254" y="18694"/>
                </a:cubicBezTo>
                <a:cubicBezTo>
                  <a:pt x="288" y="18730"/>
                  <a:pt x="336" y="18764"/>
                  <a:pt x="362" y="18770"/>
                </a:cubicBezTo>
                <a:cubicBezTo>
                  <a:pt x="388" y="18777"/>
                  <a:pt x="435" y="18807"/>
                  <a:pt x="465" y="18838"/>
                </a:cubicBezTo>
                <a:cubicBezTo>
                  <a:pt x="496" y="18870"/>
                  <a:pt x="553" y="18911"/>
                  <a:pt x="592" y="18927"/>
                </a:cubicBezTo>
                <a:cubicBezTo>
                  <a:pt x="631" y="18943"/>
                  <a:pt x="669" y="18968"/>
                  <a:pt x="678" y="18986"/>
                </a:cubicBezTo>
                <a:cubicBezTo>
                  <a:pt x="686" y="19003"/>
                  <a:pt x="744" y="19045"/>
                  <a:pt x="805" y="19079"/>
                </a:cubicBezTo>
                <a:cubicBezTo>
                  <a:pt x="866" y="19113"/>
                  <a:pt x="1000" y="19194"/>
                  <a:pt x="1104" y="19259"/>
                </a:cubicBezTo>
                <a:cubicBezTo>
                  <a:pt x="1208" y="19325"/>
                  <a:pt x="1331" y="19391"/>
                  <a:pt x="1378" y="19407"/>
                </a:cubicBezTo>
                <a:cubicBezTo>
                  <a:pt x="1459" y="19434"/>
                  <a:pt x="1464" y="19430"/>
                  <a:pt x="1507" y="19300"/>
                </a:cubicBezTo>
                <a:cubicBezTo>
                  <a:pt x="1547" y="19179"/>
                  <a:pt x="1555" y="19172"/>
                  <a:pt x="1596" y="19209"/>
                </a:cubicBezTo>
                <a:cubicBezTo>
                  <a:pt x="1622" y="19232"/>
                  <a:pt x="1642" y="19283"/>
                  <a:pt x="1645" y="19328"/>
                </a:cubicBezTo>
                <a:cubicBezTo>
                  <a:pt x="1660" y="19571"/>
                  <a:pt x="1661" y="19575"/>
                  <a:pt x="1755" y="19620"/>
                </a:cubicBezTo>
                <a:cubicBezTo>
                  <a:pt x="2524" y="19988"/>
                  <a:pt x="3137" y="20293"/>
                  <a:pt x="3184" y="20330"/>
                </a:cubicBezTo>
                <a:cubicBezTo>
                  <a:pt x="3206" y="20347"/>
                  <a:pt x="3211" y="20326"/>
                  <a:pt x="3211" y="20236"/>
                </a:cubicBezTo>
                <a:cubicBezTo>
                  <a:pt x="3211" y="20007"/>
                  <a:pt x="3289" y="19987"/>
                  <a:pt x="3322" y="20208"/>
                </a:cubicBezTo>
                <a:cubicBezTo>
                  <a:pt x="3343" y="20344"/>
                  <a:pt x="3419" y="20449"/>
                  <a:pt x="3536" y="20505"/>
                </a:cubicBezTo>
                <a:cubicBezTo>
                  <a:pt x="3661" y="20564"/>
                  <a:pt x="3718" y="20534"/>
                  <a:pt x="3763" y="20380"/>
                </a:cubicBezTo>
                <a:cubicBezTo>
                  <a:pt x="3796" y="20266"/>
                  <a:pt x="3800" y="20263"/>
                  <a:pt x="3828" y="20327"/>
                </a:cubicBezTo>
                <a:cubicBezTo>
                  <a:pt x="3844" y="20364"/>
                  <a:pt x="3859" y="20432"/>
                  <a:pt x="3862" y="20479"/>
                </a:cubicBezTo>
                <a:cubicBezTo>
                  <a:pt x="3869" y="20606"/>
                  <a:pt x="3958" y="20697"/>
                  <a:pt x="4106" y="20728"/>
                </a:cubicBezTo>
                <a:lnTo>
                  <a:pt x="4236" y="20756"/>
                </a:lnTo>
                <a:lnTo>
                  <a:pt x="4288" y="20611"/>
                </a:lnTo>
                <a:cubicBezTo>
                  <a:pt x="4316" y="20531"/>
                  <a:pt x="4344" y="20466"/>
                  <a:pt x="4351" y="20466"/>
                </a:cubicBezTo>
                <a:cubicBezTo>
                  <a:pt x="4358" y="20466"/>
                  <a:pt x="4377" y="20535"/>
                  <a:pt x="4394" y="20619"/>
                </a:cubicBezTo>
                <a:cubicBezTo>
                  <a:pt x="4433" y="20813"/>
                  <a:pt x="4485" y="20871"/>
                  <a:pt x="4635" y="20895"/>
                </a:cubicBezTo>
                <a:cubicBezTo>
                  <a:pt x="4794" y="20920"/>
                  <a:pt x="4830" y="20896"/>
                  <a:pt x="4851" y="20743"/>
                </a:cubicBezTo>
                <a:cubicBezTo>
                  <a:pt x="4870" y="20608"/>
                  <a:pt x="4911" y="20594"/>
                  <a:pt x="4934" y="20715"/>
                </a:cubicBezTo>
                <a:cubicBezTo>
                  <a:pt x="4942" y="20753"/>
                  <a:pt x="4953" y="20815"/>
                  <a:pt x="4960" y="20852"/>
                </a:cubicBezTo>
                <a:cubicBezTo>
                  <a:pt x="4980" y="20956"/>
                  <a:pt x="5070" y="21018"/>
                  <a:pt x="5205" y="21022"/>
                </a:cubicBezTo>
                <a:cubicBezTo>
                  <a:pt x="5330" y="21025"/>
                  <a:pt x="5405" y="20958"/>
                  <a:pt x="5405" y="20844"/>
                </a:cubicBezTo>
                <a:cubicBezTo>
                  <a:pt x="5405" y="20817"/>
                  <a:pt x="5415" y="20775"/>
                  <a:pt x="5427" y="20750"/>
                </a:cubicBezTo>
                <a:cubicBezTo>
                  <a:pt x="5451" y="20700"/>
                  <a:pt x="5489" y="20785"/>
                  <a:pt x="5506" y="20925"/>
                </a:cubicBezTo>
                <a:cubicBezTo>
                  <a:pt x="5523" y="21067"/>
                  <a:pt x="5580" y="21121"/>
                  <a:pt x="5733" y="21138"/>
                </a:cubicBezTo>
                <a:cubicBezTo>
                  <a:pt x="5895" y="21157"/>
                  <a:pt x="5946" y="21111"/>
                  <a:pt x="5975" y="20920"/>
                </a:cubicBezTo>
                <a:cubicBezTo>
                  <a:pt x="5994" y="20789"/>
                  <a:pt x="6023" y="20815"/>
                  <a:pt x="6057" y="20996"/>
                </a:cubicBezTo>
                <a:cubicBezTo>
                  <a:pt x="6092" y="21181"/>
                  <a:pt x="6169" y="21242"/>
                  <a:pt x="6339" y="21217"/>
                </a:cubicBezTo>
                <a:cubicBezTo>
                  <a:pt x="6471" y="21198"/>
                  <a:pt x="6542" y="21116"/>
                  <a:pt x="6542" y="20986"/>
                </a:cubicBezTo>
                <a:cubicBezTo>
                  <a:pt x="6542" y="20816"/>
                  <a:pt x="6614" y="20860"/>
                  <a:pt x="6624" y="21037"/>
                </a:cubicBezTo>
                <a:cubicBezTo>
                  <a:pt x="6631" y="21171"/>
                  <a:pt x="6697" y="21224"/>
                  <a:pt x="6864" y="21230"/>
                </a:cubicBezTo>
                <a:cubicBezTo>
                  <a:pt x="7029" y="21235"/>
                  <a:pt x="7070" y="21196"/>
                  <a:pt x="7119" y="21004"/>
                </a:cubicBezTo>
                <a:cubicBezTo>
                  <a:pt x="7149" y="20891"/>
                  <a:pt x="7180" y="20913"/>
                  <a:pt x="7210" y="21067"/>
                </a:cubicBezTo>
                <a:cubicBezTo>
                  <a:pt x="7237" y="21203"/>
                  <a:pt x="7354" y="21273"/>
                  <a:pt x="7497" y="21240"/>
                </a:cubicBezTo>
                <a:cubicBezTo>
                  <a:pt x="7634" y="21208"/>
                  <a:pt x="7655" y="21183"/>
                  <a:pt x="7695" y="20984"/>
                </a:cubicBezTo>
                <a:cubicBezTo>
                  <a:pt x="7713" y="20897"/>
                  <a:pt x="7734" y="20824"/>
                  <a:pt x="7742" y="20824"/>
                </a:cubicBezTo>
                <a:cubicBezTo>
                  <a:pt x="7766" y="20824"/>
                  <a:pt x="7820" y="20979"/>
                  <a:pt x="7820" y="21045"/>
                </a:cubicBezTo>
                <a:cubicBezTo>
                  <a:pt x="7820" y="21193"/>
                  <a:pt x="7998" y="21238"/>
                  <a:pt x="8184" y="21138"/>
                </a:cubicBezTo>
                <a:cubicBezTo>
                  <a:pt x="8281" y="21086"/>
                  <a:pt x="8310" y="21044"/>
                  <a:pt x="8310" y="20953"/>
                </a:cubicBezTo>
                <a:cubicBezTo>
                  <a:pt x="8310" y="20862"/>
                  <a:pt x="8356" y="20747"/>
                  <a:pt x="8383" y="20773"/>
                </a:cubicBezTo>
                <a:cubicBezTo>
                  <a:pt x="8396" y="20786"/>
                  <a:pt x="8413" y="20840"/>
                  <a:pt x="8421" y="20892"/>
                </a:cubicBezTo>
                <a:cubicBezTo>
                  <a:pt x="8442" y="21033"/>
                  <a:pt x="8506" y="21077"/>
                  <a:pt x="8657" y="21055"/>
                </a:cubicBezTo>
                <a:cubicBezTo>
                  <a:pt x="8821" y="21031"/>
                  <a:pt x="8863" y="20983"/>
                  <a:pt x="8909" y="20778"/>
                </a:cubicBezTo>
                <a:cubicBezTo>
                  <a:pt x="8928" y="20691"/>
                  <a:pt x="8954" y="20610"/>
                  <a:pt x="8967" y="20598"/>
                </a:cubicBezTo>
                <a:cubicBezTo>
                  <a:pt x="8993" y="20573"/>
                  <a:pt x="9052" y="20693"/>
                  <a:pt x="9052" y="20771"/>
                </a:cubicBezTo>
                <a:cubicBezTo>
                  <a:pt x="9052" y="20903"/>
                  <a:pt x="9254" y="20886"/>
                  <a:pt x="9424" y="20743"/>
                </a:cubicBezTo>
                <a:cubicBezTo>
                  <a:pt x="9516" y="20666"/>
                  <a:pt x="9524" y="20650"/>
                  <a:pt x="9529" y="20532"/>
                </a:cubicBezTo>
                <a:cubicBezTo>
                  <a:pt x="9533" y="20421"/>
                  <a:pt x="9540" y="20404"/>
                  <a:pt x="9585" y="20393"/>
                </a:cubicBezTo>
                <a:cubicBezTo>
                  <a:pt x="9627" y="20383"/>
                  <a:pt x="9639" y="20397"/>
                  <a:pt x="9651" y="20477"/>
                </a:cubicBezTo>
                <a:cubicBezTo>
                  <a:pt x="9659" y="20531"/>
                  <a:pt x="9683" y="20586"/>
                  <a:pt x="9706" y="20601"/>
                </a:cubicBezTo>
                <a:cubicBezTo>
                  <a:pt x="9788" y="20653"/>
                  <a:pt x="10114" y="20469"/>
                  <a:pt x="10153" y="20347"/>
                </a:cubicBezTo>
                <a:cubicBezTo>
                  <a:pt x="10165" y="20313"/>
                  <a:pt x="10170" y="20255"/>
                  <a:pt x="10166" y="20215"/>
                </a:cubicBezTo>
                <a:cubicBezTo>
                  <a:pt x="10158" y="20130"/>
                  <a:pt x="10223" y="20005"/>
                  <a:pt x="10260" y="20040"/>
                </a:cubicBezTo>
                <a:cubicBezTo>
                  <a:pt x="10273" y="20054"/>
                  <a:pt x="10292" y="20116"/>
                  <a:pt x="10301" y="20180"/>
                </a:cubicBezTo>
                <a:cubicBezTo>
                  <a:pt x="10322" y="20335"/>
                  <a:pt x="10362" y="20355"/>
                  <a:pt x="10478" y="20266"/>
                </a:cubicBezTo>
                <a:cubicBezTo>
                  <a:pt x="10588" y="20182"/>
                  <a:pt x="10644" y="20150"/>
                  <a:pt x="11191" y="19848"/>
                </a:cubicBezTo>
                <a:cubicBezTo>
                  <a:pt x="11408" y="19728"/>
                  <a:pt x="11780" y="19539"/>
                  <a:pt x="12019" y="19427"/>
                </a:cubicBezTo>
                <a:cubicBezTo>
                  <a:pt x="12258" y="19315"/>
                  <a:pt x="12599" y="19153"/>
                  <a:pt x="12777" y="19067"/>
                </a:cubicBezTo>
                <a:cubicBezTo>
                  <a:pt x="13349" y="18788"/>
                  <a:pt x="13870" y="18600"/>
                  <a:pt x="14324" y="18509"/>
                </a:cubicBezTo>
                <a:cubicBezTo>
                  <a:pt x="14647" y="18444"/>
                  <a:pt x="14661" y="18451"/>
                  <a:pt x="14665" y="18666"/>
                </a:cubicBezTo>
                <a:cubicBezTo>
                  <a:pt x="14677" y="19172"/>
                  <a:pt x="14703" y="20050"/>
                  <a:pt x="14711" y="20190"/>
                </a:cubicBezTo>
                <a:cubicBezTo>
                  <a:pt x="14718" y="20311"/>
                  <a:pt x="14755" y="20497"/>
                  <a:pt x="14832" y="20794"/>
                </a:cubicBezTo>
                <a:lnTo>
                  <a:pt x="14943" y="21222"/>
                </a:lnTo>
                <a:lnTo>
                  <a:pt x="15087" y="21341"/>
                </a:lnTo>
                <a:cubicBezTo>
                  <a:pt x="15212" y="21446"/>
                  <a:pt x="15264" y="21465"/>
                  <a:pt x="15480" y="21488"/>
                </a:cubicBezTo>
                <a:cubicBezTo>
                  <a:pt x="15778" y="21521"/>
                  <a:pt x="15780" y="21521"/>
                  <a:pt x="15774" y="21171"/>
                </a:cubicBezTo>
                <a:cubicBezTo>
                  <a:pt x="15771" y="20990"/>
                  <a:pt x="15776" y="20922"/>
                  <a:pt x="15794" y="20892"/>
                </a:cubicBezTo>
                <a:cubicBezTo>
                  <a:pt x="15840" y="20819"/>
                  <a:pt x="15870" y="20890"/>
                  <a:pt x="15870" y="21075"/>
                </a:cubicBezTo>
                <a:cubicBezTo>
                  <a:pt x="15870" y="21290"/>
                  <a:pt x="15901" y="21404"/>
                  <a:pt x="15975" y="21466"/>
                </a:cubicBezTo>
                <a:cubicBezTo>
                  <a:pt x="16050" y="21528"/>
                  <a:pt x="16254" y="21492"/>
                  <a:pt x="16305" y="21407"/>
                </a:cubicBezTo>
                <a:cubicBezTo>
                  <a:pt x="16337" y="21353"/>
                  <a:pt x="16375" y="21136"/>
                  <a:pt x="16376" y="21002"/>
                </a:cubicBezTo>
                <a:cubicBezTo>
                  <a:pt x="16376" y="20917"/>
                  <a:pt x="16411" y="20867"/>
                  <a:pt x="16441" y="20908"/>
                </a:cubicBezTo>
                <a:cubicBezTo>
                  <a:pt x="16462" y="20936"/>
                  <a:pt x="16470" y="20992"/>
                  <a:pt x="16470" y="21103"/>
                </a:cubicBezTo>
                <a:cubicBezTo>
                  <a:pt x="16470" y="21210"/>
                  <a:pt x="16482" y="21295"/>
                  <a:pt x="16508" y="21372"/>
                </a:cubicBezTo>
                <a:cubicBezTo>
                  <a:pt x="16545" y="21482"/>
                  <a:pt x="16548" y="21483"/>
                  <a:pt x="16722" y="21483"/>
                </a:cubicBezTo>
                <a:cubicBezTo>
                  <a:pt x="16888" y="21483"/>
                  <a:pt x="16901" y="21478"/>
                  <a:pt x="16929" y="21390"/>
                </a:cubicBezTo>
                <a:cubicBezTo>
                  <a:pt x="16946" y="21338"/>
                  <a:pt x="16959" y="21239"/>
                  <a:pt x="16959" y="21169"/>
                </a:cubicBezTo>
                <a:cubicBezTo>
                  <a:pt x="16959" y="20989"/>
                  <a:pt x="16996" y="20872"/>
                  <a:pt x="17034" y="20931"/>
                </a:cubicBezTo>
                <a:cubicBezTo>
                  <a:pt x="17056" y="20965"/>
                  <a:pt x="17062" y="21029"/>
                  <a:pt x="17063" y="21220"/>
                </a:cubicBezTo>
                <a:cubicBezTo>
                  <a:pt x="17063" y="21354"/>
                  <a:pt x="17068" y="21473"/>
                  <a:pt x="17074" y="21486"/>
                </a:cubicBezTo>
                <a:cubicBezTo>
                  <a:pt x="17079" y="21499"/>
                  <a:pt x="17330" y="21525"/>
                  <a:pt x="17632" y="21542"/>
                </a:cubicBezTo>
                <a:cubicBezTo>
                  <a:pt x="17935" y="21559"/>
                  <a:pt x="18193" y="21574"/>
                  <a:pt x="18206" y="21577"/>
                </a:cubicBezTo>
                <a:cubicBezTo>
                  <a:pt x="18258" y="21590"/>
                  <a:pt x="18277" y="21508"/>
                  <a:pt x="18285" y="21235"/>
                </a:cubicBezTo>
                <a:cubicBezTo>
                  <a:pt x="18293" y="20964"/>
                  <a:pt x="18293" y="20966"/>
                  <a:pt x="18340" y="20966"/>
                </a:cubicBezTo>
                <a:cubicBezTo>
                  <a:pt x="18387" y="20966"/>
                  <a:pt x="18388" y="20971"/>
                  <a:pt x="18396" y="21199"/>
                </a:cubicBezTo>
                <a:cubicBezTo>
                  <a:pt x="18402" y="21361"/>
                  <a:pt x="18413" y="21447"/>
                  <a:pt x="18432" y="21483"/>
                </a:cubicBezTo>
                <a:cubicBezTo>
                  <a:pt x="18471" y="21554"/>
                  <a:pt x="18588" y="21591"/>
                  <a:pt x="18704" y="21567"/>
                </a:cubicBezTo>
                <a:cubicBezTo>
                  <a:pt x="18756" y="21556"/>
                  <a:pt x="18807" y="21548"/>
                  <a:pt x="18818" y="21547"/>
                </a:cubicBezTo>
                <a:cubicBezTo>
                  <a:pt x="18855" y="21544"/>
                  <a:pt x="18900" y="21372"/>
                  <a:pt x="18910" y="21197"/>
                </a:cubicBezTo>
                <a:cubicBezTo>
                  <a:pt x="18916" y="21095"/>
                  <a:pt x="18930" y="21007"/>
                  <a:pt x="18944" y="20994"/>
                </a:cubicBezTo>
                <a:cubicBezTo>
                  <a:pt x="18984" y="20955"/>
                  <a:pt x="19019" y="21045"/>
                  <a:pt x="19021" y="21189"/>
                </a:cubicBezTo>
                <a:cubicBezTo>
                  <a:pt x="19022" y="21263"/>
                  <a:pt x="19024" y="21357"/>
                  <a:pt x="19025" y="21395"/>
                </a:cubicBezTo>
                <a:cubicBezTo>
                  <a:pt x="19029" y="21517"/>
                  <a:pt x="19110" y="21585"/>
                  <a:pt x="19252" y="21585"/>
                </a:cubicBezTo>
                <a:cubicBezTo>
                  <a:pt x="19479" y="21584"/>
                  <a:pt x="19524" y="21515"/>
                  <a:pt x="19536" y="21146"/>
                </a:cubicBezTo>
                <a:cubicBezTo>
                  <a:pt x="19540" y="21027"/>
                  <a:pt x="19546" y="21004"/>
                  <a:pt x="19580" y="21004"/>
                </a:cubicBezTo>
                <a:cubicBezTo>
                  <a:pt x="19617" y="21004"/>
                  <a:pt x="19620" y="21019"/>
                  <a:pt x="19624" y="21258"/>
                </a:cubicBezTo>
                <a:cubicBezTo>
                  <a:pt x="19629" y="21523"/>
                  <a:pt x="19652" y="21600"/>
                  <a:pt x="19698" y="21504"/>
                </a:cubicBezTo>
                <a:cubicBezTo>
                  <a:pt x="19716" y="21465"/>
                  <a:pt x="19727" y="21464"/>
                  <a:pt x="19744" y="21501"/>
                </a:cubicBezTo>
                <a:cubicBezTo>
                  <a:pt x="19759" y="21532"/>
                  <a:pt x="19777" y="21537"/>
                  <a:pt x="19795" y="21514"/>
                </a:cubicBezTo>
                <a:cubicBezTo>
                  <a:pt x="19828" y="21474"/>
                  <a:pt x="19952" y="21478"/>
                  <a:pt x="19968" y="21519"/>
                </a:cubicBezTo>
                <a:cubicBezTo>
                  <a:pt x="19974" y="21534"/>
                  <a:pt x="19991" y="21518"/>
                  <a:pt x="20007" y="21483"/>
                </a:cubicBezTo>
                <a:cubicBezTo>
                  <a:pt x="20030" y="21431"/>
                  <a:pt x="20039" y="21427"/>
                  <a:pt x="20067" y="21471"/>
                </a:cubicBezTo>
                <a:cubicBezTo>
                  <a:pt x="20092" y="21510"/>
                  <a:pt x="20103" y="21512"/>
                  <a:pt x="20118" y="21476"/>
                </a:cubicBezTo>
                <a:cubicBezTo>
                  <a:pt x="20131" y="21442"/>
                  <a:pt x="20146" y="21441"/>
                  <a:pt x="20168" y="21471"/>
                </a:cubicBezTo>
                <a:cubicBezTo>
                  <a:pt x="20191" y="21502"/>
                  <a:pt x="20204" y="21495"/>
                  <a:pt x="20225" y="21448"/>
                </a:cubicBezTo>
                <a:cubicBezTo>
                  <a:pt x="20246" y="21399"/>
                  <a:pt x="20257" y="21397"/>
                  <a:pt x="20272" y="21435"/>
                </a:cubicBezTo>
                <a:cubicBezTo>
                  <a:pt x="20286" y="21471"/>
                  <a:pt x="20298" y="21471"/>
                  <a:pt x="20319" y="21438"/>
                </a:cubicBezTo>
                <a:cubicBezTo>
                  <a:pt x="20335" y="21413"/>
                  <a:pt x="20365" y="21402"/>
                  <a:pt x="20387" y="21412"/>
                </a:cubicBezTo>
                <a:cubicBezTo>
                  <a:pt x="20409" y="21423"/>
                  <a:pt x="20433" y="21414"/>
                  <a:pt x="20439" y="21390"/>
                </a:cubicBezTo>
                <a:cubicBezTo>
                  <a:pt x="20447" y="21358"/>
                  <a:pt x="20459" y="21356"/>
                  <a:pt x="20481" y="21387"/>
                </a:cubicBezTo>
                <a:cubicBezTo>
                  <a:pt x="20504" y="21418"/>
                  <a:pt x="20519" y="21418"/>
                  <a:pt x="20535" y="21384"/>
                </a:cubicBezTo>
                <a:cubicBezTo>
                  <a:pt x="20547" y="21359"/>
                  <a:pt x="20564" y="21347"/>
                  <a:pt x="20571" y="21359"/>
                </a:cubicBezTo>
                <a:cubicBezTo>
                  <a:pt x="20579" y="21371"/>
                  <a:pt x="20627" y="21364"/>
                  <a:pt x="20678" y="21344"/>
                </a:cubicBezTo>
                <a:cubicBezTo>
                  <a:pt x="20730" y="21324"/>
                  <a:pt x="20791" y="21303"/>
                  <a:pt x="20815" y="21296"/>
                </a:cubicBezTo>
                <a:cubicBezTo>
                  <a:pt x="20838" y="21288"/>
                  <a:pt x="20861" y="21269"/>
                  <a:pt x="20867" y="21255"/>
                </a:cubicBezTo>
                <a:cubicBezTo>
                  <a:pt x="20872" y="21241"/>
                  <a:pt x="20887" y="21241"/>
                  <a:pt x="20900" y="21253"/>
                </a:cubicBezTo>
                <a:cubicBezTo>
                  <a:pt x="20912" y="21265"/>
                  <a:pt x="20932" y="21254"/>
                  <a:pt x="20945" y="21227"/>
                </a:cubicBezTo>
                <a:cubicBezTo>
                  <a:pt x="20957" y="21201"/>
                  <a:pt x="20974" y="21190"/>
                  <a:pt x="20984" y="21204"/>
                </a:cubicBezTo>
                <a:cubicBezTo>
                  <a:pt x="20993" y="21219"/>
                  <a:pt x="21012" y="21210"/>
                  <a:pt x="21024" y="21184"/>
                </a:cubicBezTo>
                <a:cubicBezTo>
                  <a:pt x="21036" y="21158"/>
                  <a:pt x="21060" y="21150"/>
                  <a:pt x="21077" y="21164"/>
                </a:cubicBezTo>
                <a:cubicBezTo>
                  <a:pt x="21094" y="21178"/>
                  <a:pt x="21112" y="21170"/>
                  <a:pt x="21117" y="21149"/>
                </a:cubicBezTo>
                <a:cubicBezTo>
                  <a:pt x="21122" y="21127"/>
                  <a:pt x="21165" y="21082"/>
                  <a:pt x="21212" y="21047"/>
                </a:cubicBezTo>
                <a:cubicBezTo>
                  <a:pt x="21270" y="21005"/>
                  <a:pt x="21312" y="20941"/>
                  <a:pt x="21343" y="20849"/>
                </a:cubicBezTo>
                <a:cubicBezTo>
                  <a:pt x="21389" y="20718"/>
                  <a:pt x="21390" y="20700"/>
                  <a:pt x="21400" y="20160"/>
                </a:cubicBezTo>
                <a:cubicBezTo>
                  <a:pt x="21406" y="19854"/>
                  <a:pt x="21405" y="19551"/>
                  <a:pt x="21397" y="19485"/>
                </a:cubicBezTo>
                <a:cubicBezTo>
                  <a:pt x="21390" y="19419"/>
                  <a:pt x="21385" y="19331"/>
                  <a:pt x="21387" y="19287"/>
                </a:cubicBezTo>
                <a:cubicBezTo>
                  <a:pt x="21390" y="19243"/>
                  <a:pt x="21396" y="19009"/>
                  <a:pt x="21401" y="18767"/>
                </a:cubicBezTo>
                <a:cubicBezTo>
                  <a:pt x="21417" y="18027"/>
                  <a:pt x="21456" y="16647"/>
                  <a:pt x="21484" y="15872"/>
                </a:cubicBezTo>
                <a:lnTo>
                  <a:pt x="21511" y="15136"/>
                </a:lnTo>
                <a:lnTo>
                  <a:pt x="21448" y="15002"/>
                </a:lnTo>
                <a:cubicBezTo>
                  <a:pt x="21414" y="14929"/>
                  <a:pt x="21362" y="14849"/>
                  <a:pt x="21331" y="14824"/>
                </a:cubicBezTo>
                <a:cubicBezTo>
                  <a:pt x="21243" y="14751"/>
                  <a:pt x="21231" y="14712"/>
                  <a:pt x="21267" y="14614"/>
                </a:cubicBezTo>
                <a:cubicBezTo>
                  <a:pt x="21351" y="14387"/>
                  <a:pt x="21464" y="13343"/>
                  <a:pt x="21504" y="12431"/>
                </a:cubicBezTo>
                <a:cubicBezTo>
                  <a:pt x="21582" y="10618"/>
                  <a:pt x="21593" y="8776"/>
                  <a:pt x="21529" y="8193"/>
                </a:cubicBezTo>
                <a:cubicBezTo>
                  <a:pt x="21488" y="7823"/>
                  <a:pt x="21460" y="7467"/>
                  <a:pt x="21450" y="7174"/>
                </a:cubicBezTo>
                <a:cubicBezTo>
                  <a:pt x="21445" y="7020"/>
                  <a:pt x="21437" y="6804"/>
                  <a:pt x="21431" y="6695"/>
                </a:cubicBezTo>
                <a:cubicBezTo>
                  <a:pt x="21426" y="6585"/>
                  <a:pt x="21422" y="6470"/>
                  <a:pt x="21424" y="6438"/>
                </a:cubicBezTo>
                <a:cubicBezTo>
                  <a:pt x="21427" y="6407"/>
                  <a:pt x="21414" y="6217"/>
                  <a:pt x="21396" y="6017"/>
                </a:cubicBezTo>
                <a:cubicBezTo>
                  <a:pt x="21349" y="5492"/>
                  <a:pt x="21271" y="4423"/>
                  <a:pt x="21254" y="4085"/>
                </a:cubicBezTo>
                <a:cubicBezTo>
                  <a:pt x="21237" y="3732"/>
                  <a:pt x="21208" y="3613"/>
                  <a:pt x="21130" y="3560"/>
                </a:cubicBezTo>
                <a:cubicBezTo>
                  <a:pt x="21073" y="3522"/>
                  <a:pt x="21042" y="3531"/>
                  <a:pt x="20906" y="3631"/>
                </a:cubicBezTo>
                <a:cubicBezTo>
                  <a:pt x="20875" y="3654"/>
                  <a:pt x="20759" y="3702"/>
                  <a:pt x="20646" y="3738"/>
                </a:cubicBezTo>
                <a:cubicBezTo>
                  <a:pt x="20534" y="3774"/>
                  <a:pt x="20428" y="3821"/>
                  <a:pt x="20411" y="3844"/>
                </a:cubicBezTo>
                <a:cubicBezTo>
                  <a:pt x="20394" y="3867"/>
                  <a:pt x="20244" y="3929"/>
                  <a:pt x="20079" y="3981"/>
                </a:cubicBezTo>
                <a:cubicBezTo>
                  <a:pt x="19913" y="4034"/>
                  <a:pt x="19738" y="4094"/>
                  <a:pt x="19690" y="4116"/>
                </a:cubicBezTo>
                <a:cubicBezTo>
                  <a:pt x="19276" y="4304"/>
                  <a:pt x="18721" y="4503"/>
                  <a:pt x="18167" y="4661"/>
                </a:cubicBezTo>
                <a:cubicBezTo>
                  <a:pt x="17658" y="4806"/>
                  <a:pt x="17159" y="4815"/>
                  <a:pt x="16763" y="4684"/>
                </a:cubicBezTo>
                <a:cubicBezTo>
                  <a:pt x="16459" y="4583"/>
                  <a:pt x="16360" y="4533"/>
                  <a:pt x="15996" y="4308"/>
                </a:cubicBezTo>
                <a:cubicBezTo>
                  <a:pt x="15417" y="3950"/>
                  <a:pt x="15179" y="3719"/>
                  <a:pt x="14674" y="3013"/>
                </a:cubicBezTo>
                <a:cubicBezTo>
                  <a:pt x="14404" y="2634"/>
                  <a:pt x="14103" y="2108"/>
                  <a:pt x="13578" y="1108"/>
                </a:cubicBezTo>
                <a:cubicBezTo>
                  <a:pt x="13232" y="449"/>
                  <a:pt x="12889" y="0"/>
                  <a:pt x="12731" y="0"/>
                </a:cubicBezTo>
                <a:close/>
                <a:moveTo>
                  <a:pt x="15929" y="10128"/>
                </a:moveTo>
                <a:cubicBezTo>
                  <a:pt x="15933" y="10131"/>
                  <a:pt x="15938" y="10138"/>
                  <a:pt x="15940" y="10148"/>
                </a:cubicBezTo>
                <a:cubicBezTo>
                  <a:pt x="15945" y="10169"/>
                  <a:pt x="15943" y="10196"/>
                  <a:pt x="15935" y="10209"/>
                </a:cubicBezTo>
                <a:cubicBezTo>
                  <a:pt x="15927" y="10222"/>
                  <a:pt x="15916" y="10217"/>
                  <a:pt x="15911" y="10196"/>
                </a:cubicBezTo>
                <a:cubicBezTo>
                  <a:pt x="15906" y="10176"/>
                  <a:pt x="15908" y="10148"/>
                  <a:pt x="15916" y="10136"/>
                </a:cubicBezTo>
                <a:cubicBezTo>
                  <a:pt x="15920" y="10129"/>
                  <a:pt x="15925" y="10125"/>
                  <a:pt x="15929" y="10128"/>
                </a:cubicBezTo>
                <a:close/>
              </a:path>
            </a:pathLst>
          </a:custGeom>
          <a:ln w="12700">
            <a:miter lim="400000"/>
          </a:ln>
          <a:effectLst>
            <a:outerShdw sx="100000" sy="100000" kx="0" ky="0" algn="b" rotWithShape="0" blurRad="127000" dist="88900" dir="17220000">
              <a:srgbClr val="FCFCFC">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35"/>
                                        </p:tgtEl>
                                        <p:attrNameLst>
                                          <p:attrName>style.visibility</p:attrName>
                                        </p:attrNameLst>
                                      </p:cBhvr>
                                      <p:to>
                                        <p:strVal val="visible"/>
                                      </p:to>
                                    </p:set>
                                    <p:animEffect filter="dissolve" transition="in">
                                      <p:cBhvr>
                                        <p:cTn id="7" dur="1500"/>
                                        <p:tgtEl>
                                          <p:spTgt spid="135"/>
                                        </p:tgtEl>
                                      </p:cBhvr>
                                    </p:animEffect>
                                  </p:childTnLst>
                                </p:cTn>
                              </p:par>
                            </p:childTnLst>
                          </p:cTn>
                        </p:par>
                        <p:par>
                          <p:cTn id="8" fill="hold">
                            <p:stCondLst>
                              <p:cond delay="1500"/>
                            </p:stCondLst>
                            <p:childTnLst>
                              <p:par>
                                <p:cTn id="9" presetClass="entr" nodeType="afterEffect" presetSubtype="1" presetID="22" grpId="2" fill="hold">
                                  <p:stCondLst>
                                    <p:cond delay="0"/>
                                  </p:stCondLst>
                                  <p:iterate type="el" backwards="0">
                                    <p:tmAbs val="0"/>
                                  </p:iterate>
                                  <p:childTnLst>
                                    <p:set>
                                      <p:cBhvr>
                                        <p:cTn id="10" fill="hold"/>
                                        <p:tgtEl>
                                          <p:spTgt spid="138"/>
                                        </p:tgtEl>
                                        <p:attrNameLst>
                                          <p:attrName>style.visibility</p:attrName>
                                        </p:attrNameLst>
                                      </p:cBhvr>
                                      <p:to>
                                        <p:strVal val="visible"/>
                                      </p:to>
                                    </p:set>
                                    <p:animEffect filter="wipe(up)" transition="in">
                                      <p:cBhvr>
                                        <p:cTn id="11" dur="1000"/>
                                        <p:tgtEl>
                                          <p:spTgt spid="13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2" presetID="2" grpId="3" fill="hold">
                                  <p:stCondLst>
                                    <p:cond delay="0"/>
                                  </p:stCondLst>
                                  <p:iterate type="el" backwards="0">
                                    <p:tmAbs val="0"/>
                                  </p:iterate>
                                  <p:childTnLst>
                                    <p:set>
                                      <p:cBhvr>
                                        <p:cTn id="15" fill="hold"/>
                                        <p:tgtEl>
                                          <p:spTgt spid="139"/>
                                        </p:tgtEl>
                                        <p:attrNameLst>
                                          <p:attrName>style.visibility</p:attrName>
                                        </p:attrNameLst>
                                      </p:cBhvr>
                                      <p:to>
                                        <p:strVal val="visible"/>
                                      </p:to>
                                    </p:set>
                                    <p:anim calcmode="lin" valueType="num">
                                      <p:cBhvr>
                                        <p:cTn id="16" dur="1000" fill="hold"/>
                                        <p:tgtEl>
                                          <p:spTgt spid="139"/>
                                        </p:tgtEl>
                                        <p:attrNameLst>
                                          <p:attrName>ppt_x</p:attrName>
                                        </p:attrNameLst>
                                      </p:cBhvr>
                                      <p:tavLst>
                                        <p:tav tm="0">
                                          <p:val>
                                            <p:strVal val="1+#ppt_w/2"/>
                                          </p:val>
                                        </p:tav>
                                        <p:tav tm="100000">
                                          <p:val>
                                            <p:strVal val="#ppt_x"/>
                                          </p:val>
                                        </p:tav>
                                      </p:tavLst>
                                    </p:anim>
                                    <p:anim calcmode="lin" valueType="num">
                                      <p:cBhvr>
                                        <p:cTn id="17" dur="1000" fill="hold"/>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2"/>
      <p:bldP build="whole" bldLvl="1" animBg="1" rev="0" advAuto="0" spid="139" grpId="3"/>
      <p:bldP build="whole" bldLvl="1" animBg="1" rev="0" advAuto="0" spid="135"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1028700" y="1130300"/>
            <a:ext cx="9499600" cy="889000"/>
          </a:xfrm>
          <a:prstGeom prst="rect">
            <a:avLst/>
          </a:prstGeom>
        </p:spPr>
        <p:txBody>
          <a:bodyPr/>
          <a:lstStyle>
            <a:lvl1pPr indent="-12700">
              <a:lnSpc>
                <a:spcPts val="4800"/>
              </a:lnSpc>
              <a:tabLst>
                <a:tab pos="330200" algn="l"/>
                <a:tab pos="812800" algn="l"/>
                <a:tab pos="1295400" algn="l"/>
                <a:tab pos="4013200" algn="ctr"/>
                <a:tab pos="4241800" algn="l"/>
                <a:tab pos="5524500" algn="l"/>
              </a:tabLst>
              <a:defRPr sz="4000">
                <a:solidFill>
                  <a:srgbClr val="060605"/>
                </a:solidFill>
              </a:defRPr>
            </a:lvl1pPr>
          </a:lstStyle>
          <a:p>
            <a:pPr/>
            <a:r>
              <a:t>Strengthening of Faith</a:t>
            </a:r>
          </a:p>
        </p:txBody>
      </p:sp>
      <p:sp>
        <p:nvSpPr>
          <p:cNvPr id="144" name="Shape 144"/>
          <p:cNvSpPr/>
          <p:nvPr/>
        </p:nvSpPr>
        <p:spPr>
          <a:xfrm>
            <a:off x="647700" y="3960912"/>
            <a:ext cx="8561188" cy="3829677"/>
          </a:xfrm>
          <a:prstGeom prst="roundRect">
            <a:avLst>
              <a:gd name="adj" fmla="val 4974"/>
            </a:avLst>
          </a:prstGeom>
          <a:solidFill>
            <a:srgbClr val="FFF1C8"/>
          </a:solidFill>
          <a:ln w="63500">
            <a:solidFill>
              <a:srgbClr val="8A8D8A"/>
            </a:solidFill>
            <a:miter lim="400000"/>
          </a:ln>
          <a:effectLst>
            <a:outerShdw sx="100000" sy="100000" kx="0" ky="0" algn="b" rotWithShape="0" blurRad="76200" dist="114300" dir="2700000">
              <a:srgbClr val="000000"/>
            </a:outerShdw>
          </a:effectLst>
          <a:extLst>
            <a:ext uri="{C572A759-6A51-4108-AA02-DFA0A04FC94B}">
              <ma14:wrappingTextBoxFlag xmlns:ma14="http://schemas.microsoft.com/office/mac/drawingml/2011/main" val="1"/>
            </a:ext>
          </a:extLst>
        </p:spPr>
        <p:txBody>
          <a:bodyPr lIns="50800" tIns="50800" rIns="50800" bIns="50800" anchor="ctr"/>
          <a:lstStyle>
            <a:lvl1pPr>
              <a:defRPr sz="4100">
                <a:solidFill>
                  <a:srgbClr val="020206"/>
                </a:solidFill>
                <a:effectLst>
                  <a:outerShdw sx="100000" sy="100000" kx="0" ky="0" algn="b" rotWithShape="0" blurRad="38100" dist="12700" dir="5400000">
                    <a:srgbClr val="000000">
                      <a:alpha val="50000"/>
                    </a:srgbClr>
                  </a:outerShdw>
                </a:effectLst>
              </a:defRPr>
            </a:lvl1pPr>
          </a:lstStyle>
          <a:p>
            <a:pPr/>
            <a:r>
              <a:t>“But whoever drinks of the water that I shall give him shall never thirst; but the water that I shall give him shall become in him a well of water springing up to eternal life”  (John 4:14).</a:t>
            </a:r>
          </a:p>
        </p:txBody>
      </p:sp>
      <p:grpSp>
        <p:nvGrpSpPr>
          <p:cNvPr id="148" name="Group 148"/>
          <p:cNvGrpSpPr/>
          <p:nvPr/>
        </p:nvGrpSpPr>
        <p:grpSpPr>
          <a:xfrm>
            <a:off x="-254000" y="8293100"/>
            <a:ext cx="13436600" cy="1663700"/>
            <a:chOff x="0" y="0"/>
            <a:chExt cx="13436600" cy="1663700"/>
          </a:xfrm>
        </p:grpSpPr>
        <p:sp>
          <p:nvSpPr>
            <p:cNvPr id="145" name="Shape 145"/>
            <p:cNvSpPr/>
            <p:nvPr/>
          </p:nvSpPr>
          <p:spPr>
            <a:xfrm>
              <a:off x="0" y="177800"/>
              <a:ext cx="13436600" cy="1485900"/>
            </a:xfrm>
            <a:prstGeom prst="rect">
              <a:avLst/>
            </a:prstGeom>
            <a:solidFill>
              <a:srgbClr val="8794A6"/>
            </a:solidFill>
            <a:ln w="25400" cap="flat">
              <a:solidFill>
                <a:srgbClr val="000000"/>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146" name="Shape 146"/>
            <p:cNvSpPr/>
            <p:nvPr/>
          </p:nvSpPr>
          <p:spPr>
            <a:xfrm>
              <a:off x="2692400" y="467980"/>
              <a:ext cx="8801100" cy="6200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ts val="4300"/>
                </a:lnSpc>
                <a:tabLst>
                  <a:tab pos="12192000" algn="l"/>
                </a:tabLst>
                <a:defRPr b="1" sz="3600">
                  <a:solidFill>
                    <a:srgbClr val="FFFFFF"/>
                  </a:solidFill>
                  <a:latin typeface="Arial"/>
                  <a:ea typeface="Arial"/>
                  <a:cs typeface="Arial"/>
                  <a:sym typeface="Arial"/>
                </a:defRPr>
              </a:lvl1pPr>
            </a:lstStyle>
            <a:p>
              <a:pPr/>
              <a:r>
                <a:t>Focus on relationship building</a:t>
              </a:r>
            </a:p>
          </p:txBody>
        </p:sp>
        <p:sp>
          <p:nvSpPr>
            <p:cNvPr id="147" name="Shape 147"/>
            <p:cNvSpPr/>
            <p:nvPr/>
          </p:nvSpPr>
          <p:spPr>
            <a:xfrm>
              <a:off x="368300" y="0"/>
              <a:ext cx="1498600" cy="1333500"/>
            </a:xfrm>
            <a:prstGeom prst="ellipse">
              <a:avLst/>
            </a:prstGeom>
            <a:solidFill>
              <a:srgbClr val="11008E"/>
            </a:solidFill>
            <a:ln w="12700" cap="flat">
              <a:noFill/>
              <a:miter lim="400000"/>
            </a:ln>
            <a:effectLst>
              <a:outerShdw sx="100000" sy="100000" kx="0" ky="0" algn="b" rotWithShape="0" blurRad="76200" dist="50800" dir="2880000">
                <a:srgbClr val="070707">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800">
                  <a:solidFill>
                    <a:srgbClr val="FFFFFF"/>
                  </a:solidFill>
                  <a:effectLst>
                    <a:outerShdw sx="100000" sy="100000" kx="0" ky="0" algn="b" rotWithShape="0" blurRad="38100" dist="12700" dir="5400000">
                      <a:srgbClr val="000000">
                        <a:alpha val="50000"/>
                      </a:srgbClr>
                    </a:outerShdw>
                  </a:effectLst>
                </a:defRPr>
              </a:lvl1pPr>
            </a:lstStyle>
            <a:p>
              <a:pPr/>
              <a:r>
                <a:t>Need</a:t>
              </a:r>
            </a:p>
          </p:txBody>
        </p:sp>
      </p:grpSp>
      <p:sp>
        <p:nvSpPr>
          <p:cNvPr id="149" name="Shape 149"/>
          <p:cNvSpPr/>
          <p:nvPr/>
        </p:nvSpPr>
        <p:spPr>
          <a:xfrm>
            <a:off x="101600" y="1079500"/>
            <a:ext cx="863600" cy="736600"/>
          </a:xfrm>
          <a:prstGeom prst="rect">
            <a:avLst/>
          </a:prstGeom>
          <a:solidFill>
            <a:srgbClr val="F0E78E"/>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ts val="4500"/>
              </a:lnSpc>
              <a:tabLst>
                <a:tab pos="1066800" algn="l"/>
              </a:tabLst>
              <a:defRPr sz="3800">
                <a:effectLst>
                  <a:outerShdw sx="100000" sy="100000" kx="0" ky="0" algn="b" rotWithShape="0" blurRad="38100" dist="12700" dir="5400000">
                    <a:srgbClr val="000000">
                      <a:alpha val="50000"/>
                    </a:srgbClr>
                  </a:outerShdw>
                </a:effectLst>
                <a:latin typeface="Verdana"/>
                <a:ea typeface="Verdana"/>
                <a:cs typeface="Verdana"/>
                <a:sym typeface="Verdana"/>
              </a:defRPr>
            </a:lvl1pPr>
          </a:lstStyle>
          <a:p>
            <a:pPr/>
            <a:r>
              <a:t>2</a:t>
            </a:r>
          </a:p>
        </p:txBody>
      </p:sp>
      <p:grpSp>
        <p:nvGrpSpPr>
          <p:cNvPr id="155" name="Group 155"/>
          <p:cNvGrpSpPr/>
          <p:nvPr/>
        </p:nvGrpSpPr>
        <p:grpSpPr>
          <a:xfrm>
            <a:off x="615950" y="1215687"/>
            <a:ext cx="12306300" cy="2437589"/>
            <a:chOff x="0" y="-175217"/>
            <a:chExt cx="12306300" cy="2437587"/>
          </a:xfrm>
        </p:grpSpPr>
        <p:sp>
          <p:nvSpPr>
            <p:cNvPr id="150" name="Shape 150"/>
            <p:cNvSpPr/>
            <p:nvPr/>
          </p:nvSpPr>
          <p:spPr>
            <a:xfrm>
              <a:off x="947584" y="1587500"/>
              <a:ext cx="2479890" cy="674871"/>
            </a:xfrm>
            <a:prstGeom prst="rect">
              <a:avLst/>
            </a:prstGeom>
            <a:solidFill>
              <a:srgbClr val="F0E78E"/>
            </a:solidFill>
            <a:ln w="12700" cap="flat">
              <a:noFill/>
              <a:miter lim="400000"/>
            </a:ln>
            <a:effectLst/>
          </p:spPr>
          <p:txBody>
            <a:bodyPr wrap="square" lIns="50800" tIns="50800" rIns="50800" bIns="50800" numCol="1" anchor="ctr">
              <a:noAutofit/>
            </a:bodyPr>
            <a:lstStyle/>
            <a:p>
              <a:pPr>
                <a:lnSpc>
                  <a:spcPts val="4800"/>
                </a:lnSpc>
                <a:tabLst>
                  <a:tab pos="1066800" algn="l"/>
                </a:tabLst>
                <a:defRPr sz="4000">
                  <a:effectLst>
                    <a:outerShdw sx="100000" sy="100000" kx="0" ky="0" algn="b" rotWithShape="0" blurRad="38100" dist="12700" dir="5400000">
                      <a:srgbClr val="000000">
                        <a:alpha val="50000"/>
                      </a:srgbClr>
                    </a:outerShdw>
                  </a:effectLst>
                  <a:latin typeface="Arial"/>
                  <a:ea typeface="Arial"/>
                  <a:cs typeface="Arial"/>
                  <a:sym typeface="Arial"/>
                </a:defRPr>
              </a:pPr>
            </a:p>
          </p:txBody>
        </p:sp>
        <p:grpSp>
          <p:nvGrpSpPr>
            <p:cNvPr id="153" name="Group 153"/>
            <p:cNvGrpSpPr/>
            <p:nvPr/>
          </p:nvGrpSpPr>
          <p:grpSpPr>
            <a:xfrm>
              <a:off x="8942148" y="-175218"/>
              <a:ext cx="2787099" cy="1290236"/>
              <a:chOff x="0" y="0"/>
              <a:chExt cx="2787098" cy="1290234"/>
            </a:xfrm>
          </p:grpSpPr>
          <p:sp>
            <p:nvSpPr>
              <p:cNvPr id="152" name="Shape 152"/>
              <p:cNvSpPr/>
              <p:nvPr/>
            </p:nvSpPr>
            <p:spPr>
              <a:xfrm>
                <a:off x="215900" y="139700"/>
                <a:ext cx="2355299" cy="731435"/>
              </a:xfrm>
              <a:prstGeom prst="rect">
                <a:avLst/>
              </a:prstGeom>
              <a:no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lnSpc>
                    <a:spcPct val="80000"/>
                  </a:lnSpc>
                  <a:spcBef>
                    <a:spcPts val="4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300">
                    <a:latin typeface="Arial"/>
                    <a:ea typeface="Arial"/>
                    <a:cs typeface="Arial"/>
                    <a:sym typeface="Arial"/>
                  </a:defRPr>
                </a:lvl1pPr>
              </a:lstStyle>
              <a:p>
                <a:pPr>
                  <a:defRPr sz="4500"/>
                </a:pPr>
                <a:r>
                  <a:rPr sz="4300"/>
                  <a:t>Intimacy</a:t>
                </a:r>
              </a:p>
            </p:txBody>
          </p:sp>
          <p:pic>
            <p:nvPicPr>
              <p:cNvPr id="151" name=""/>
              <p:cNvPicPr>
                <a:picLocks noChangeAspect="0"/>
              </p:cNvPicPr>
              <p:nvPr/>
            </p:nvPicPr>
            <p:blipFill>
              <a:blip r:embed="rId3">
                <a:extLst/>
              </a:blip>
              <a:stretch>
                <a:fillRect/>
              </a:stretch>
            </p:blipFill>
            <p:spPr>
              <a:xfrm>
                <a:off x="0" y="0"/>
                <a:ext cx="2787099" cy="1290235"/>
              </a:xfrm>
              <a:prstGeom prst="rect">
                <a:avLst/>
              </a:prstGeom>
              <a:effectLst/>
            </p:spPr>
          </p:pic>
        </p:grpSp>
        <p:sp>
          <p:nvSpPr>
            <p:cNvPr id="154" name="Shape 154"/>
            <p:cNvSpPr/>
            <p:nvPr/>
          </p:nvSpPr>
          <p:spPr>
            <a:xfrm>
              <a:off x="0" y="863600"/>
              <a:ext cx="12306300" cy="13418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l">
                <a:lnSpc>
                  <a:spcPts val="54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 pos="13004800" algn="l"/>
                </a:tabLst>
                <a:defRPr sz="4100">
                  <a:latin typeface="Arial"/>
                  <a:ea typeface="Arial"/>
                  <a:cs typeface="Arial"/>
                  <a:sym typeface="Arial"/>
                </a:defRPr>
              </a:pPr>
              <a:r>
                <a:t>I have written to you, fathers, because </a:t>
              </a:r>
              <a:br/>
              <a:r>
                <a:t>you know Him who has been from the beginning. </a:t>
              </a:r>
            </a:p>
          </p:txBody>
        </p:sp>
      </p:gr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5"/>
                                        </p:tgtEl>
                                        <p:attrNameLst>
                                          <p:attrName>style.visibility</p:attrName>
                                        </p:attrNameLst>
                                      </p:cBhvr>
                                      <p:to>
                                        <p:strVal val="visible"/>
                                      </p:to>
                                    </p:set>
                                    <p:animEffect filter="dissolve" transition="in">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44"/>
                                        </p:tgtEl>
                                        <p:attrNameLst>
                                          <p:attrName>style.visibility</p:attrName>
                                        </p:attrNameLst>
                                      </p:cBhvr>
                                      <p:to>
                                        <p:strVal val="visible"/>
                                      </p:to>
                                    </p:set>
                                    <p:animEffect filter="wipe(left)" transition="in">
                                      <p:cBhvr>
                                        <p:cTn id="12" dur="10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48"/>
                                        </p:tgtEl>
                                        <p:attrNameLst>
                                          <p:attrName>style.visibility</p:attrName>
                                        </p:attrNameLst>
                                      </p:cBhvr>
                                      <p:to>
                                        <p:strVal val="visible"/>
                                      </p:to>
                                    </p:set>
                                    <p:animEffect filter="wipe(left)" transition="in">
                                      <p:cBhvr>
                                        <p:cTn id="17"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P build="whole" bldLvl="1" animBg="1" rev="0" advAuto="0" spid="144" grpId="2"/>
      <p:bldP build="whole" bldLvl="1" animBg="1" rev="0" advAuto="0" spid="148"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xfrm>
            <a:off x="1028700" y="1130300"/>
            <a:ext cx="9499600" cy="889000"/>
          </a:xfrm>
          <a:prstGeom prst="rect">
            <a:avLst/>
          </a:prstGeom>
        </p:spPr>
        <p:txBody>
          <a:bodyPr/>
          <a:lstStyle>
            <a:lvl1pPr indent="-12700">
              <a:lnSpc>
                <a:spcPts val="4800"/>
              </a:lnSpc>
              <a:tabLst>
                <a:tab pos="330200" algn="l"/>
                <a:tab pos="812800" algn="l"/>
                <a:tab pos="1295400" algn="l"/>
                <a:tab pos="4013200" algn="ctr"/>
                <a:tab pos="4241800" algn="l"/>
                <a:tab pos="5524500" algn="l"/>
              </a:tabLst>
              <a:defRPr sz="4000">
                <a:solidFill>
                  <a:srgbClr val="060605"/>
                </a:solidFill>
              </a:defRPr>
            </a:lvl1pPr>
          </a:lstStyle>
          <a:p>
            <a:pPr/>
            <a:r>
              <a:t>Strengthening of Faith</a:t>
            </a:r>
          </a:p>
        </p:txBody>
      </p:sp>
      <p:sp>
        <p:nvSpPr>
          <p:cNvPr id="160" name="Shape 160"/>
          <p:cNvSpPr/>
          <p:nvPr/>
        </p:nvSpPr>
        <p:spPr>
          <a:xfrm>
            <a:off x="647700" y="4584700"/>
            <a:ext cx="8143720" cy="2997200"/>
          </a:xfrm>
          <a:prstGeom prst="roundRect">
            <a:avLst>
              <a:gd name="adj" fmla="val 6356"/>
            </a:avLst>
          </a:prstGeom>
          <a:solidFill>
            <a:srgbClr val="FFF1C8"/>
          </a:solidFill>
          <a:ln w="63500">
            <a:solidFill>
              <a:srgbClr val="8A8D8A"/>
            </a:solidFill>
            <a:miter lim="400000"/>
          </a:ln>
          <a:effectLst>
            <a:outerShdw sx="100000" sy="100000" kx="0" ky="0" algn="b" rotWithShape="0" blurRad="76200" dist="114300" dir="2700000">
              <a:srgbClr val="000000"/>
            </a:outerShdw>
          </a:effectLst>
          <a:extLst>
            <a:ext uri="{C572A759-6A51-4108-AA02-DFA0A04FC94B}">
              <ma14:wrappingTextBoxFlag xmlns:ma14="http://schemas.microsoft.com/office/mac/drawingml/2011/main" val="1"/>
            </a:ext>
          </a:extLst>
        </p:spPr>
        <p:txBody>
          <a:bodyPr lIns="50800" tIns="50800" rIns="50800" bIns="50800" anchor="ctr"/>
          <a:lstStyle>
            <a:lvl1pPr>
              <a:lnSpc>
                <a:spcPct val="120000"/>
              </a:lnSpc>
              <a:defRPr sz="4000">
                <a:solidFill>
                  <a:srgbClr val="020206"/>
                </a:solidFill>
                <a:effectLst>
                  <a:outerShdw sx="100000" sy="100000" kx="0" ky="0" algn="b" rotWithShape="0" blurRad="38100" dist="12700" dir="5400000">
                    <a:srgbClr val="000000">
                      <a:alpha val="50000"/>
                    </a:srgbClr>
                  </a:outerShdw>
                </a:effectLst>
              </a:defRPr>
            </a:lvl1pPr>
          </a:lstStyle>
          <a:p>
            <a:pPr/>
            <a:r>
              <a:t>“For from Him and through Him and to Him are all things. To Him be the glory forever. Amen” (Romans 11:36).</a:t>
            </a:r>
          </a:p>
        </p:txBody>
      </p:sp>
      <p:grpSp>
        <p:nvGrpSpPr>
          <p:cNvPr id="164" name="Group 164"/>
          <p:cNvGrpSpPr/>
          <p:nvPr/>
        </p:nvGrpSpPr>
        <p:grpSpPr>
          <a:xfrm>
            <a:off x="-254000" y="8293100"/>
            <a:ext cx="13436600" cy="1663700"/>
            <a:chOff x="0" y="0"/>
            <a:chExt cx="13436600" cy="1663700"/>
          </a:xfrm>
        </p:grpSpPr>
        <p:sp>
          <p:nvSpPr>
            <p:cNvPr id="161" name="Shape 161"/>
            <p:cNvSpPr/>
            <p:nvPr/>
          </p:nvSpPr>
          <p:spPr>
            <a:xfrm>
              <a:off x="0" y="177800"/>
              <a:ext cx="13436600" cy="1485900"/>
            </a:xfrm>
            <a:prstGeom prst="rect">
              <a:avLst/>
            </a:prstGeom>
            <a:solidFill>
              <a:srgbClr val="8794A6"/>
            </a:solidFill>
            <a:ln w="25400" cap="flat">
              <a:solidFill>
                <a:srgbClr val="000000"/>
              </a:solidFill>
              <a:prstDash val="solid"/>
              <a:miter lim="400000"/>
            </a:ln>
            <a:effectLst/>
          </p:spPr>
          <p:txBody>
            <a:bodyPr wrap="square" lIns="50800" tIns="50800" rIns="50800" bIns="50800"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162" name="Shape 162"/>
            <p:cNvSpPr/>
            <p:nvPr/>
          </p:nvSpPr>
          <p:spPr>
            <a:xfrm>
              <a:off x="2819400" y="218157"/>
              <a:ext cx="8907661" cy="1153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ts val="4300"/>
                </a:lnSpc>
                <a:tabLst>
                  <a:tab pos="12192000" algn="l"/>
                </a:tabLst>
                <a:defRPr b="1" sz="3600">
                  <a:solidFill>
                    <a:srgbClr val="FFFFFF"/>
                  </a:solidFill>
                  <a:latin typeface="Arial"/>
                  <a:ea typeface="Arial"/>
                  <a:cs typeface="Arial"/>
                  <a:sym typeface="Arial"/>
                </a:defRPr>
              </a:lvl1pPr>
            </a:lstStyle>
            <a:p>
              <a:pPr/>
              <a:r>
                <a:t>Persistent pursuit to deepen our knowledge of the Lord.</a:t>
              </a:r>
            </a:p>
          </p:txBody>
        </p:sp>
        <p:sp>
          <p:nvSpPr>
            <p:cNvPr id="163" name="Shape 163"/>
            <p:cNvSpPr/>
            <p:nvPr/>
          </p:nvSpPr>
          <p:spPr>
            <a:xfrm>
              <a:off x="368300" y="0"/>
              <a:ext cx="1498600" cy="1333500"/>
            </a:xfrm>
            <a:prstGeom prst="ellipse">
              <a:avLst/>
            </a:prstGeom>
            <a:solidFill>
              <a:srgbClr val="11008E"/>
            </a:solidFill>
            <a:ln w="12700" cap="flat">
              <a:noFill/>
              <a:miter lim="400000"/>
            </a:ln>
            <a:effectLst>
              <a:outerShdw sx="100000" sy="100000" kx="0" ky="0" algn="b" rotWithShape="0" blurRad="76200" dist="50800" dir="2880000">
                <a:srgbClr val="070707">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800">
                  <a:solidFill>
                    <a:srgbClr val="FFFFFF"/>
                  </a:solidFill>
                  <a:effectLst>
                    <a:outerShdw sx="100000" sy="100000" kx="0" ky="0" algn="b" rotWithShape="0" blurRad="38100" dist="12700" dir="5400000">
                      <a:srgbClr val="000000">
                        <a:alpha val="50000"/>
                      </a:srgbClr>
                    </a:outerShdw>
                  </a:effectLst>
                </a:defRPr>
              </a:lvl1pPr>
            </a:lstStyle>
            <a:p>
              <a:pPr/>
              <a:r>
                <a:t>Need</a:t>
              </a:r>
            </a:p>
          </p:txBody>
        </p:sp>
      </p:grpSp>
      <p:sp>
        <p:nvSpPr>
          <p:cNvPr id="165" name="Shape 165"/>
          <p:cNvSpPr/>
          <p:nvPr/>
        </p:nvSpPr>
        <p:spPr>
          <a:xfrm>
            <a:off x="101600" y="1079500"/>
            <a:ext cx="863600" cy="736600"/>
          </a:xfrm>
          <a:prstGeom prst="rect">
            <a:avLst/>
          </a:prstGeom>
          <a:solidFill>
            <a:srgbClr val="FFC7A3"/>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ts val="4500"/>
              </a:lnSpc>
              <a:tabLst>
                <a:tab pos="1066800" algn="l"/>
              </a:tabLst>
              <a:defRPr sz="3800">
                <a:effectLst>
                  <a:outerShdw sx="100000" sy="100000" kx="0" ky="0" algn="b" rotWithShape="0" blurRad="38100" dist="12700" dir="5400000">
                    <a:srgbClr val="000000">
                      <a:alpha val="50000"/>
                    </a:srgbClr>
                  </a:outerShdw>
                </a:effectLst>
                <a:latin typeface="Verdana"/>
                <a:ea typeface="Verdana"/>
                <a:cs typeface="Verdana"/>
                <a:sym typeface="Verdana"/>
              </a:defRPr>
            </a:lvl1pPr>
          </a:lstStyle>
          <a:p>
            <a:pPr/>
            <a:r>
              <a:t>3</a:t>
            </a:r>
          </a:p>
        </p:txBody>
      </p:sp>
      <p:grpSp>
        <p:nvGrpSpPr>
          <p:cNvPr id="171" name="Group 171"/>
          <p:cNvGrpSpPr/>
          <p:nvPr/>
        </p:nvGrpSpPr>
        <p:grpSpPr>
          <a:xfrm>
            <a:off x="533400" y="1181609"/>
            <a:ext cx="11709400" cy="2602074"/>
            <a:chOff x="0" y="154080"/>
            <a:chExt cx="11709400" cy="2602073"/>
          </a:xfrm>
        </p:grpSpPr>
        <p:sp>
          <p:nvSpPr>
            <p:cNvPr id="166" name="Shape 166"/>
            <p:cNvSpPr/>
            <p:nvPr/>
          </p:nvSpPr>
          <p:spPr>
            <a:xfrm>
              <a:off x="2300982" y="2019554"/>
              <a:ext cx="8976618" cy="736601"/>
            </a:xfrm>
            <a:prstGeom prst="rect">
              <a:avLst/>
            </a:prstGeom>
            <a:solidFill>
              <a:srgbClr val="FFC7A3"/>
            </a:solidFill>
            <a:ln w="12700" cap="flat">
              <a:noFill/>
              <a:miter lim="400000"/>
            </a:ln>
            <a:effectLst/>
          </p:spPr>
          <p:txBody>
            <a:bodyPr wrap="square" lIns="50800" tIns="50800" rIns="50800" bIns="50800" numCol="1" anchor="ctr">
              <a:noAutofit/>
            </a:bodyPr>
            <a:lstStyle/>
            <a:p>
              <a:pPr>
                <a:lnSpc>
                  <a:spcPts val="4800"/>
                </a:lnSpc>
                <a:tabLst>
                  <a:tab pos="1066800" algn="l"/>
                </a:tabLst>
                <a:defRPr sz="4000">
                  <a:effectLst>
                    <a:outerShdw sx="100000" sy="100000" kx="0" ky="0" algn="b" rotWithShape="0" blurRad="38100" dist="12700" dir="5400000">
                      <a:srgbClr val="000000">
                        <a:alpha val="50000"/>
                      </a:srgbClr>
                    </a:outerShdw>
                  </a:effectLst>
                  <a:latin typeface="Arial"/>
                  <a:ea typeface="Arial"/>
                  <a:cs typeface="Arial"/>
                  <a:sym typeface="Arial"/>
                </a:defRPr>
              </a:pPr>
            </a:p>
          </p:txBody>
        </p:sp>
        <p:grpSp>
          <p:nvGrpSpPr>
            <p:cNvPr id="169" name="Group 169"/>
            <p:cNvGrpSpPr/>
            <p:nvPr/>
          </p:nvGrpSpPr>
          <p:grpSpPr>
            <a:xfrm>
              <a:off x="9362101" y="154080"/>
              <a:ext cx="1794794" cy="1166975"/>
              <a:chOff x="0" y="0"/>
              <a:chExt cx="1794792" cy="1166973"/>
            </a:xfrm>
          </p:grpSpPr>
          <p:sp>
            <p:nvSpPr>
              <p:cNvPr id="168" name="Shape 168"/>
              <p:cNvSpPr/>
              <p:nvPr/>
            </p:nvSpPr>
            <p:spPr>
              <a:xfrm>
                <a:off x="215900" y="139700"/>
                <a:ext cx="1362993" cy="608174"/>
              </a:xfrm>
              <a:prstGeom prst="rect">
                <a:avLst/>
              </a:prstGeom>
              <a:no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lnSpc>
                    <a:spcPct val="80000"/>
                  </a:lnSpc>
                  <a:spcBef>
                    <a:spcPts val="4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400">
                    <a:latin typeface="Arial"/>
                    <a:ea typeface="Arial"/>
                    <a:cs typeface="Arial"/>
                    <a:sym typeface="Arial"/>
                  </a:defRPr>
                </a:lvl1pPr>
              </a:lstStyle>
              <a:p>
                <a:pPr>
                  <a:defRPr sz="3600"/>
                </a:pPr>
                <a:r>
                  <a:rPr sz="3400"/>
                  <a:t>Depth</a:t>
                </a:r>
              </a:p>
            </p:txBody>
          </p:sp>
          <p:pic>
            <p:nvPicPr>
              <p:cNvPr id="167" name=""/>
              <p:cNvPicPr>
                <a:picLocks noChangeAspect="0"/>
              </p:cNvPicPr>
              <p:nvPr/>
            </p:nvPicPr>
            <p:blipFill>
              <a:blip r:embed="rId2">
                <a:extLst/>
              </a:blip>
              <a:stretch>
                <a:fillRect/>
              </a:stretch>
            </p:blipFill>
            <p:spPr>
              <a:xfrm>
                <a:off x="0" y="0"/>
                <a:ext cx="1794793" cy="1166974"/>
              </a:xfrm>
              <a:prstGeom prst="rect">
                <a:avLst/>
              </a:prstGeom>
              <a:effectLst/>
            </p:spPr>
          </p:pic>
        </p:grpSp>
        <p:sp>
          <p:nvSpPr>
            <p:cNvPr id="170" name="Shape 170"/>
            <p:cNvSpPr/>
            <p:nvPr/>
          </p:nvSpPr>
          <p:spPr>
            <a:xfrm>
              <a:off x="0" y="1321054"/>
              <a:ext cx="11709400" cy="13418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l">
                <a:lnSpc>
                  <a:spcPts val="54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 pos="13004800" algn="l"/>
                </a:tabLst>
                <a:defRPr sz="4100">
                  <a:latin typeface="Arial"/>
                  <a:ea typeface="Arial"/>
                  <a:cs typeface="Arial"/>
                  <a:sym typeface="Arial"/>
                </a:defRPr>
              </a:pPr>
              <a:r>
                <a:t>I have written to you, fathers, because </a:t>
              </a:r>
              <a:br/>
              <a:r>
                <a:t>you know Him who has been from the beginning. </a:t>
              </a:r>
            </a:p>
          </p:txBody>
        </p:sp>
      </p:gr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wipe(left)" transition="in">
                                      <p:cBhvr>
                                        <p:cTn id="7" dur="275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60"/>
                                        </p:tgtEl>
                                        <p:attrNameLst>
                                          <p:attrName>style.visibility</p:attrName>
                                        </p:attrNameLst>
                                      </p:cBhvr>
                                      <p:to>
                                        <p:strVal val="visible"/>
                                      </p:to>
                                    </p:set>
                                    <p:animEffect filter="wipe(left)" transition="in">
                                      <p:cBhvr>
                                        <p:cTn id="12" dur="10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64"/>
                                        </p:tgtEl>
                                        <p:attrNameLst>
                                          <p:attrName>style.visibility</p:attrName>
                                        </p:attrNameLst>
                                      </p:cBhvr>
                                      <p:to>
                                        <p:strVal val="visible"/>
                                      </p:to>
                                    </p:set>
                                    <p:animEffect filter="wipe(left)" transition="in">
                                      <p:cBhvr>
                                        <p:cTn id="17" dur="2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1"/>
      <p:bldP build="whole" bldLvl="1" animBg="1" rev="0" advAuto="0" spid="160" grpId="2"/>
      <p:bldP build="whole" bldLvl="1" animBg="1" rev="0" advAuto="0" spid="164" grpId="3"/>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