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sldIdLst>
    <p:sldId id="256" r:id="rId2"/>
    <p:sldId id="260" r:id="rId3"/>
    <p:sldId id="284" r:id="rId4"/>
    <p:sldId id="285" r:id="rId5"/>
    <p:sldId id="286" r:id="rId6"/>
    <p:sldId id="288" r:id="rId7"/>
    <p:sldId id="289" r:id="rId8"/>
    <p:sldId id="290" r:id="rId9"/>
    <p:sldId id="287" r:id="rId10"/>
    <p:sldId id="292" r:id="rId11"/>
    <p:sldId id="291" r:id="rId12"/>
    <p:sldId id="293" r:id="rId13"/>
    <p:sldId id="294" r:id="rId14"/>
    <p:sldId id="295" r:id="rId15"/>
    <p:sldId id="274" r:id="rId16"/>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Gill Sans"/>
        <a:ea typeface="Gill Sans"/>
        <a:cs typeface="Gill Sans"/>
        <a:sym typeface="Gill Sans"/>
      </a:defRPr>
    </a:lvl1pPr>
    <a:lvl2pPr marL="0" marR="0" indent="3429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Gill Sans"/>
        <a:ea typeface="Gill Sans"/>
        <a:cs typeface="Gill Sans"/>
        <a:sym typeface="Gill Sans"/>
      </a:defRPr>
    </a:lvl2pPr>
    <a:lvl3pPr marL="0" marR="0" indent="6858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Gill Sans"/>
        <a:ea typeface="Gill Sans"/>
        <a:cs typeface="Gill Sans"/>
        <a:sym typeface="Gill Sans"/>
      </a:defRPr>
    </a:lvl3pPr>
    <a:lvl4pPr marL="0" marR="0" indent="10287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Gill Sans"/>
        <a:ea typeface="Gill Sans"/>
        <a:cs typeface="Gill Sans"/>
        <a:sym typeface="Gill Sans"/>
      </a:defRPr>
    </a:lvl4pPr>
    <a:lvl5pPr marL="0" marR="0" indent="13716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Gill Sans"/>
        <a:ea typeface="Gill Sans"/>
        <a:cs typeface="Gill Sans"/>
        <a:sym typeface="Gill Sans"/>
      </a:defRPr>
    </a:lvl5pPr>
    <a:lvl6pPr marL="0" marR="0" indent="17145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Gill Sans"/>
        <a:ea typeface="Gill Sans"/>
        <a:cs typeface="Gill Sans"/>
        <a:sym typeface="Gill Sans"/>
      </a:defRPr>
    </a:lvl6pPr>
    <a:lvl7pPr marL="0" marR="0" indent="20574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Gill Sans"/>
        <a:ea typeface="Gill Sans"/>
        <a:cs typeface="Gill Sans"/>
        <a:sym typeface="Gill Sans"/>
      </a:defRPr>
    </a:lvl7pPr>
    <a:lvl8pPr marL="0" marR="0" indent="24003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Gill Sans"/>
        <a:ea typeface="Gill Sans"/>
        <a:cs typeface="Gill Sans"/>
        <a:sym typeface="Gill Sans"/>
      </a:defRPr>
    </a:lvl8pPr>
    <a:lvl9pPr marL="0" marR="0" indent="27432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Gill Sans"/>
        <a:ea typeface="Gill Sans"/>
        <a:cs typeface="Gill Sans"/>
        <a:sym typeface="Gill San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a:fontRef idx="maj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a:fontRef idx="maj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a:fontRef idx="maj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a:fontRef idx="maj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a:fontRef idx="maj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a:fontRef idx="maj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a:fontRef idx="maj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a:fontRef idx="maj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a:fontRef idx="maj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a:fontRef idx="maj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a:fontRef idx="maj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a:fontRef idx="major">
          <a:srgbClr val="000000"/>
        </a:fontRef>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a:fontRef idx="maj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a:fontRef idx="maj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8F44A2F1-9E1F-4B54-A3A2-5F16C0AD49E2}" styleName="">
    <a:tblBg/>
    <a:wholeTbl>
      <a:tcTxStyle b="off" i="off">
        <a:font>
          <a:latin typeface="Gill Sans"/>
          <a:ea typeface="Gill Sans"/>
          <a:cs typeface="Gill Sans"/>
        </a:font>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wholeTbl>
    <a:band2H>
      <a:tcTxStyle/>
      <a:tcStyle>
        <a:tcBdr/>
        <a:fill>
          <a:solidFill>
            <a:srgbClr val="C5C7C9">
              <a:alpha val="30000"/>
            </a:srgbClr>
          </a:solidFill>
        </a:fill>
      </a:tcStyle>
    </a:band2H>
    <a:firstCol>
      <a:tcTxStyle b="off" i="off">
        <a:font>
          <a:latin typeface="Gill Sans"/>
          <a:ea typeface="Gill Sans"/>
          <a:cs typeface="Gill Sans"/>
        </a:font>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Col>
    <a:lastRow>
      <a:tcTxStyle b="off" i="off">
        <a:font>
          <a:latin typeface="Gill Sans"/>
          <a:ea typeface="Gill Sans"/>
          <a:cs typeface="Gill Sans"/>
        </a:font>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lastRow>
    <a:firstRow>
      <a:tcTxStyle b="off" i="off">
        <a:font>
          <a:latin typeface="Gill Sans"/>
          <a:ea typeface="Gill Sans"/>
          <a:cs typeface="Gill Sans"/>
        </a:font>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Row>
  </a:tblStyle>
  <a:tblStyle styleId="{D51ADE6A-740E-44AE-83CC-AE7238B6C88D}" styleName="">
    <a:tblBg/>
    <a:wholeTbl>
      <a:tcTxStyle b="off" i="off">
        <a:font>
          <a:latin typeface="Gill Sans"/>
          <a:ea typeface="Gill Sans"/>
          <a:cs typeface="Gill Sans"/>
        </a:font>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wholeTbl>
    <a:band2H>
      <a:tcTxStyle/>
      <a:tcStyle>
        <a:tcBdr/>
        <a:fill>
          <a:solidFill>
            <a:srgbClr val="C5C7C9">
              <a:alpha val="30000"/>
            </a:srgbClr>
          </a:solidFill>
        </a:fill>
      </a:tcStyle>
    </a:band2H>
    <a:firstCol>
      <a:tcTxStyle b="off" i="off">
        <a:font>
          <a:latin typeface="Gill Sans"/>
          <a:ea typeface="Gill Sans"/>
          <a:cs typeface="Gill Sans"/>
        </a:font>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Col>
    <a:lastRow>
      <a:tcTxStyle b="off" i="off">
        <a:font>
          <a:latin typeface="Gill Sans"/>
          <a:ea typeface="Gill Sans"/>
          <a:cs typeface="Gill Sans"/>
        </a:font>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lastRow>
    <a:firstRow>
      <a:tcTxStyle b="off" i="off">
        <a:font>
          <a:latin typeface="Gill Sans"/>
          <a:ea typeface="Gill Sans"/>
          <a:cs typeface="Gill Sans"/>
        </a:font>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36" d="100"/>
          <a:sy n="36" d="100"/>
        </p:scale>
        <p:origin x="1140"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1" name="Shape 61"/>
          <p:cNvSpPr>
            <a:spLocks noGrp="1" noRot="1" noChangeAspect="1"/>
          </p:cNvSpPr>
          <p:nvPr>
            <p:ph type="sldImg"/>
          </p:nvPr>
        </p:nvSpPr>
        <p:spPr>
          <a:xfrm>
            <a:off x="1143000" y="685800"/>
            <a:ext cx="4572000" cy="3429000"/>
          </a:xfrm>
          <a:prstGeom prst="rect">
            <a:avLst/>
          </a:prstGeom>
        </p:spPr>
        <p:txBody>
          <a:bodyPr/>
          <a:lstStyle/>
          <a:p>
            <a:endParaRPr/>
          </a:p>
        </p:txBody>
      </p:sp>
      <p:sp>
        <p:nvSpPr>
          <p:cNvPr id="62" name="Shape 6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584200" latinLnBrk="0">
      <a:defRPr sz="2200">
        <a:latin typeface="Lucida Grande"/>
        <a:ea typeface="Lucida Grande"/>
        <a:cs typeface="Lucida Grande"/>
        <a:sym typeface="Lucida Grande"/>
      </a:defRPr>
    </a:lvl1pPr>
    <a:lvl2pPr indent="228600" defTabSz="584200" latinLnBrk="0">
      <a:defRPr sz="2200">
        <a:latin typeface="Lucida Grande"/>
        <a:ea typeface="Lucida Grande"/>
        <a:cs typeface="Lucida Grande"/>
        <a:sym typeface="Lucida Grande"/>
      </a:defRPr>
    </a:lvl2pPr>
    <a:lvl3pPr indent="457200" defTabSz="584200" latinLnBrk="0">
      <a:defRPr sz="2200">
        <a:latin typeface="Lucida Grande"/>
        <a:ea typeface="Lucida Grande"/>
        <a:cs typeface="Lucida Grande"/>
        <a:sym typeface="Lucida Grande"/>
      </a:defRPr>
    </a:lvl3pPr>
    <a:lvl4pPr indent="685800" defTabSz="584200" latinLnBrk="0">
      <a:defRPr sz="2200">
        <a:latin typeface="Lucida Grande"/>
        <a:ea typeface="Lucida Grande"/>
        <a:cs typeface="Lucida Grande"/>
        <a:sym typeface="Lucida Grande"/>
      </a:defRPr>
    </a:lvl4pPr>
    <a:lvl5pPr indent="914400" defTabSz="584200" latinLnBrk="0">
      <a:defRPr sz="2200">
        <a:latin typeface="Lucida Grande"/>
        <a:ea typeface="Lucida Grande"/>
        <a:cs typeface="Lucida Grande"/>
        <a:sym typeface="Lucida Grande"/>
      </a:defRPr>
    </a:lvl5pPr>
    <a:lvl6pPr indent="1143000" defTabSz="584200" latinLnBrk="0">
      <a:defRPr sz="2200">
        <a:latin typeface="Lucida Grande"/>
        <a:ea typeface="Lucida Grande"/>
        <a:cs typeface="Lucida Grande"/>
        <a:sym typeface="Lucida Grande"/>
      </a:defRPr>
    </a:lvl6pPr>
    <a:lvl7pPr indent="1371600" defTabSz="584200" latinLnBrk="0">
      <a:defRPr sz="2200">
        <a:latin typeface="Lucida Grande"/>
        <a:ea typeface="Lucida Grande"/>
        <a:cs typeface="Lucida Grande"/>
        <a:sym typeface="Lucida Grande"/>
      </a:defRPr>
    </a:lvl7pPr>
    <a:lvl8pPr indent="1600200" defTabSz="584200" latinLnBrk="0">
      <a:defRPr sz="2200">
        <a:latin typeface="Lucida Grande"/>
        <a:ea typeface="Lucida Grande"/>
        <a:cs typeface="Lucida Grande"/>
        <a:sym typeface="Lucida Grande"/>
      </a:defRPr>
    </a:lvl8pPr>
    <a:lvl9pPr indent="1828800" defTabSz="584200" latinLnBrk="0">
      <a:defRPr sz="2200">
        <a:latin typeface="Lucida Grande"/>
        <a:ea typeface="Lucida Grande"/>
        <a:cs typeface="Lucida Grande"/>
        <a:sym typeface="Lucida Grand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Shape 73"/>
          <p:cNvSpPr>
            <a:spLocks noGrp="1" noRot="1" noChangeAspect="1"/>
          </p:cNvSpPr>
          <p:nvPr>
            <p:ph type="sldImg"/>
          </p:nvPr>
        </p:nvSpPr>
        <p:spPr>
          <a:prstGeom prst="rect">
            <a:avLst/>
          </a:prstGeom>
        </p:spPr>
        <p:txBody>
          <a:bodyPr/>
          <a:lstStyle/>
          <a:p>
            <a:endParaRPr/>
          </a:p>
        </p:txBody>
      </p:sp>
      <p:sp>
        <p:nvSpPr>
          <p:cNvPr id="74" name="Shape 74"/>
          <p:cNvSpPr>
            <a:spLocks noGrp="1"/>
          </p:cNvSpPr>
          <p:nvPr>
            <p:ph type="body" sz="quarter" idx="1"/>
          </p:nvPr>
        </p:nvSpPr>
        <p:spPr>
          <a:prstGeom prst="rect">
            <a:avLst/>
          </a:prstGeom>
        </p:spPr>
        <p:txBody>
          <a:bodyPr/>
          <a:lstStyle/>
          <a:p>
            <a:pPr>
              <a:defRPr sz="1400"/>
            </a:pPr>
            <a:r>
              <a:t>This series, Fostering Spiritual Growth in the Church, is all about reviving the people of God, initiating spiritual growth. We must not think this as the work of man. Revival is all about the work of God. We are fools if we use humans means to accomplish God’s work. On the other hand, we must remember that we pay very close attention to how we can get God to work. Remember this. God is at work. This is the whole meaning behind the Flow. The most important part is getting in a place where God is freely able to move and work. Think of a river. Things can block a river from going a certain direction. </a:t>
            </a:r>
          </a:p>
          <a:p>
            <a:pPr>
              <a:defRPr sz="1400"/>
            </a:pPr>
            <a:r>
              <a:t>So I want to begin this series by focusing on how we can make ourselves fully open to the Spirit of God. This can be a dangerous topic as there are many thoughts on spirituality out there. The best is for us to go back to Jesus who was full of the Holy Spirit. We can learn much from His life on how to live in close communion with God. Interestingly, we will go to a prophesy about Christ in Isaiah 50:4-9 to study the person of Christ. We begin and end our study with Jesus Christ. </a:t>
            </a:r>
          </a:p>
          <a:p>
            <a:pPr>
              <a:defRPr sz="1400"/>
            </a:pPr>
            <a:endParaRPr/>
          </a:p>
          <a:p>
            <a:pPr>
              <a:defRPr sz="1400"/>
            </a:pPr>
            <a:endParaRPr/>
          </a:p>
          <a:p>
            <a:pPr>
              <a:defRPr sz="1400"/>
            </a:pPr>
            <a:r>
              <a:t>The Flow</a:t>
            </a:r>
          </a:p>
          <a:p>
            <a:pPr>
              <a:defRPr sz="1400"/>
            </a:pPr>
            <a:r>
              <a:t>Establishing a Growth Pattern in the Church</a:t>
            </a:r>
          </a:p>
          <a:p>
            <a:pPr defTabSz="317500">
              <a:defRPr sz="800">
                <a:latin typeface="+mj-lt"/>
                <a:ea typeface="+mj-ea"/>
                <a:cs typeface="+mj-cs"/>
                <a:sym typeface="Helvetica"/>
              </a:defRPr>
            </a:pPr>
            <a:r>
              <a:t>1 Theology of the Flow</a:t>
            </a:r>
          </a:p>
          <a:p>
            <a:pPr defTabSz="317500">
              <a:defRPr sz="800">
                <a:latin typeface="+mj-lt"/>
                <a:ea typeface="+mj-ea"/>
                <a:cs typeface="+mj-cs"/>
                <a:sym typeface="Helvetica"/>
              </a:defRPr>
            </a:pPr>
            <a:r>
              <a:t>#2 The Flow in the whole of scriptures</a:t>
            </a:r>
          </a:p>
          <a:p>
            <a:pPr defTabSz="317500">
              <a:defRPr sz="800">
                <a:latin typeface="+mj-lt"/>
                <a:ea typeface="+mj-ea"/>
                <a:cs typeface="+mj-cs"/>
                <a:sym typeface="Helvetica"/>
              </a:defRPr>
            </a:pPr>
            <a:r>
              <a:t>#3 Level #1 - New believers (the child)</a:t>
            </a:r>
          </a:p>
          <a:p>
            <a:pPr defTabSz="317500">
              <a:defRPr sz="800">
                <a:latin typeface="+mj-lt"/>
                <a:ea typeface="+mj-ea"/>
                <a:cs typeface="+mj-cs"/>
                <a:sym typeface="Helvetica"/>
              </a:defRPr>
            </a:pPr>
            <a:r>
              <a:t>#4 Level #2 - Maturing disciple (young men) &amp; mobilize coworkers</a:t>
            </a:r>
          </a:p>
          <a:p>
            <a:pPr defTabSz="317500">
              <a:defRPr sz="800">
                <a:latin typeface="+mj-lt"/>
                <a:ea typeface="+mj-ea"/>
                <a:cs typeface="+mj-cs"/>
                <a:sym typeface="Helvetica"/>
              </a:defRPr>
            </a:pPr>
            <a:r>
              <a:t>#5 Level #3 - Servant Leaders (within)</a:t>
            </a:r>
          </a:p>
          <a:p>
            <a:pPr defTabSz="317500">
              <a:defRPr sz="800">
                <a:latin typeface="+mj-lt"/>
                <a:ea typeface="+mj-ea"/>
                <a:cs typeface="+mj-cs"/>
                <a:sym typeface="Helvetica"/>
              </a:defRPr>
            </a:pPr>
            <a:r>
              <a:t>#6 Using the Flow with newcomers (house visitation)</a:t>
            </a:r>
          </a:p>
          <a:p>
            <a:pPr defTabSz="317500">
              <a:defRPr sz="800">
                <a:latin typeface="+mj-lt"/>
                <a:ea typeface="+mj-ea"/>
                <a:cs typeface="+mj-cs"/>
                <a:sym typeface="Helvetica"/>
              </a:defRPr>
            </a:pPr>
            <a:r>
              <a:t>#7 Full-time or tent maker (bivocational)</a:t>
            </a:r>
          </a:p>
          <a:p>
            <a:pPr defTabSz="317500">
              <a:defRPr sz="800">
                <a:latin typeface="+mj-lt"/>
                <a:ea typeface="+mj-ea"/>
                <a:cs typeface="+mj-cs"/>
                <a:sym typeface="Helvetica"/>
              </a:defRPr>
            </a:pPr>
            <a:r>
              <a:t>#8 Use as discipleship material</a:t>
            </a:r>
          </a:p>
          <a:p>
            <a:pPr defTabSz="317500">
              <a:defRPr sz="800">
                <a:latin typeface="+mj-lt"/>
                <a:ea typeface="+mj-ea"/>
                <a:cs typeface="+mj-cs"/>
                <a:sym typeface="Helvetica"/>
              </a:defRPr>
            </a:pPr>
            <a:endParaRPr/>
          </a:p>
          <a:p>
            <a:pPr defTabSz="317500">
              <a:defRPr sz="800">
                <a:latin typeface="+mj-lt"/>
                <a:ea typeface="+mj-ea"/>
                <a:cs typeface="+mj-cs"/>
                <a:sym typeface="Helvetica"/>
              </a:defRPr>
            </a:pPr>
            <a:r>
              <a:t>#1 Theology of the Flow (Eph 4 and 1 John 2:12-14)</a:t>
            </a:r>
          </a:p>
          <a:p>
            <a:pPr defTabSz="317500">
              <a:spcBef>
                <a:spcPts val="300"/>
              </a:spcBef>
              <a:defRPr sz="700" b="1">
                <a:solidFill>
                  <a:srgbClr val="171857"/>
                </a:solidFill>
                <a:latin typeface="+mj-lt"/>
                <a:ea typeface="+mj-ea"/>
                <a:cs typeface="+mj-cs"/>
                <a:sym typeface="Helvetica"/>
              </a:defRPr>
            </a:pPr>
            <a:r>
              <a:t>Popular Purpose: The excitement of seeing how God can help me and others grow in the church. </a:t>
            </a:r>
          </a:p>
          <a:p>
            <a:pPr defTabSz="317500">
              <a:spcBef>
                <a:spcPts val="300"/>
              </a:spcBef>
              <a:defRPr sz="700" b="1">
                <a:solidFill>
                  <a:srgbClr val="171857"/>
                </a:solidFill>
                <a:latin typeface="+mj-lt"/>
                <a:ea typeface="+mj-ea"/>
                <a:cs typeface="+mj-cs"/>
                <a:sym typeface="Helvetica"/>
              </a:defRPr>
            </a:pPr>
            <a:r>
              <a:t>Teaching Purpose: Excite people as to what God wants to do in the church through training by showing them the theological basis and nature of The Flow.</a:t>
            </a:r>
          </a:p>
          <a:p>
            <a:pPr defTabSz="317500">
              <a:defRPr sz="800">
                <a:latin typeface="+mj-lt"/>
                <a:ea typeface="+mj-ea"/>
                <a:cs typeface="+mj-cs"/>
                <a:sym typeface="Helvetica"/>
              </a:defRPr>
            </a:pPr>
            <a:r>
              <a:t>The energy within: Excitement to see what God is doing and working with Him. How leaders work and what God expects of all His people. Seeing the mobilization of those in the church. God treasures the use of every bodies’ gifts.  He wants to reward them. </a:t>
            </a:r>
          </a:p>
          <a:p>
            <a:pPr defTabSz="317500">
              <a:defRPr sz="800">
                <a:latin typeface="+mj-lt"/>
                <a:ea typeface="+mj-ea"/>
                <a:cs typeface="+mj-cs"/>
                <a:sym typeface="Helvetica"/>
              </a:defRPr>
            </a:pPr>
            <a:r>
              <a:t>: Growth in our lives: Godly character - living like Jesus; ministry skills ( serving like Jesus) and biblical knowledge - knowing like Jesus  (growth comes by seeing how God works through the Word in your life). Christlike character, service (ministry), and knowledge. </a:t>
            </a:r>
          </a:p>
          <a:p>
            <a:pPr defTabSz="317500">
              <a:defRPr sz="800">
                <a:latin typeface="+mj-lt"/>
                <a:ea typeface="+mj-ea"/>
                <a:cs typeface="+mj-cs"/>
                <a:sym typeface="Helvetica"/>
              </a:defRPr>
            </a:pPr>
            <a:r>
              <a:t>Excitement, design, necessity and context (church Eph 4) of growth.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Shape 92"/>
          <p:cNvSpPr>
            <a:spLocks noGrp="1" noRot="1" noChangeAspect="1"/>
          </p:cNvSpPr>
          <p:nvPr>
            <p:ph type="sldImg"/>
          </p:nvPr>
        </p:nvSpPr>
        <p:spPr>
          <a:prstGeom prst="rect">
            <a:avLst/>
          </a:prstGeom>
        </p:spPr>
        <p:txBody>
          <a:bodyPr/>
          <a:lstStyle/>
          <a:p>
            <a:endParaRPr/>
          </a:p>
        </p:txBody>
      </p:sp>
      <p:sp>
        <p:nvSpPr>
          <p:cNvPr id="93" name="Shape 93"/>
          <p:cNvSpPr>
            <a:spLocks noGrp="1"/>
          </p:cNvSpPr>
          <p:nvPr>
            <p:ph type="body" sz="quarter" idx="1"/>
          </p:nvPr>
        </p:nvSpPr>
        <p:spPr>
          <a:prstGeom prst="rect">
            <a:avLst/>
          </a:prstGeom>
        </p:spPr>
        <p:txBody>
          <a:bodyPr/>
          <a:lstStyle/>
          <a:p>
            <a:pPr defTabSz="457200">
              <a:defRPr sz="1600"/>
            </a:pPr>
            <a:endParaRPr dirty="0"/>
          </a:p>
          <a:p>
            <a:pPr defTabSz="457200">
              <a:defRPr sz="1600"/>
            </a:pPr>
            <a:r>
              <a:rPr dirty="0"/>
              <a:t>In a moment, one can see where one has been, where one needs to be and where one is at. It creates a greater willingness to seek what is right, normal and good. This produces a greater eagerness to grow and rejects the willingness just to be. Growth points us to a target. It fosters good questions like, “What are you going to be like when you grow up?” In enables one to take steps that help bring about normal growth. (One might think of a growing boy and his appetite).</a:t>
            </a:r>
          </a:p>
          <a:p>
            <a:pPr defTabSz="457200">
              <a:defRPr sz="1600"/>
            </a:pPr>
            <a:endParaRPr dirty="0"/>
          </a:p>
          <a:p>
            <a:pPr defTabSz="457200">
              <a:defRPr sz="1600"/>
            </a:pPr>
            <a:r>
              <a:rPr dirty="0"/>
              <a:t>This life and growth is a natural process. Just as the physical life grows, so does spiritual life. It does need time, but we do not need to doubt the presence of the growth principle. God assures us of this, and of course this is what we see in daily life and in our churches. This includes all Christians.</a:t>
            </a:r>
          </a:p>
          <a:p>
            <a:pPr defTabSz="457200">
              <a:defRPr sz="1600"/>
            </a:pPr>
            <a:endParaRPr dirty="0"/>
          </a:p>
          <a:p>
            <a:pPr defTabSz="457200">
              <a:defRPr sz="1600"/>
            </a:pPr>
            <a:endParaRPr dirty="0"/>
          </a:p>
          <a:p>
            <a:pPr defTabSz="457200">
              <a:defRPr sz="1600"/>
            </a:pPr>
            <a:endParaRPr dirty="0"/>
          </a:p>
          <a:p>
            <a:pPr defTabSz="457200">
              <a:defRPr sz="1600"/>
            </a:pPr>
            <a:r>
              <a:rPr dirty="0"/>
              <a:t>Let’s look at the complete ‘Flow’ diagram and answer these two questions.</a:t>
            </a:r>
          </a:p>
        </p:txBody>
      </p:sp>
    </p:spTree>
    <p:extLst>
      <p:ext uri="{BB962C8B-B14F-4D97-AF65-F5344CB8AC3E}">
        <p14:creationId xmlns:p14="http://schemas.microsoft.com/office/powerpoint/2010/main" val="14772954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Shape 92"/>
          <p:cNvSpPr>
            <a:spLocks noGrp="1" noRot="1" noChangeAspect="1"/>
          </p:cNvSpPr>
          <p:nvPr>
            <p:ph type="sldImg"/>
          </p:nvPr>
        </p:nvSpPr>
        <p:spPr>
          <a:prstGeom prst="rect">
            <a:avLst/>
          </a:prstGeom>
        </p:spPr>
        <p:txBody>
          <a:bodyPr/>
          <a:lstStyle/>
          <a:p>
            <a:endParaRPr/>
          </a:p>
        </p:txBody>
      </p:sp>
      <p:sp>
        <p:nvSpPr>
          <p:cNvPr id="93" name="Shape 93"/>
          <p:cNvSpPr>
            <a:spLocks noGrp="1"/>
          </p:cNvSpPr>
          <p:nvPr>
            <p:ph type="body" sz="quarter" idx="1"/>
          </p:nvPr>
        </p:nvSpPr>
        <p:spPr>
          <a:prstGeom prst="rect">
            <a:avLst/>
          </a:prstGeom>
        </p:spPr>
        <p:txBody>
          <a:bodyPr/>
          <a:lstStyle/>
          <a:p>
            <a:pPr defTabSz="457200">
              <a:defRPr sz="1600"/>
            </a:pPr>
            <a:endParaRPr dirty="0"/>
          </a:p>
          <a:p>
            <a:pPr defTabSz="457200">
              <a:defRPr sz="1600"/>
            </a:pPr>
            <a:r>
              <a:rPr dirty="0"/>
              <a:t>In a moment, one can see where one has been, where one needs to be and where one is at. It creates a greater willingness to seek what is right, normal and good. This produces a greater eagerness to grow and rejects the willingness just to be. Growth points us to a target. It fosters good questions like, “What are you going to be like when you grow up?” In enables one to take steps that help bring about normal growth. (One might think of a growing boy and his appetite).</a:t>
            </a:r>
          </a:p>
          <a:p>
            <a:pPr defTabSz="457200">
              <a:defRPr sz="1600"/>
            </a:pPr>
            <a:endParaRPr dirty="0"/>
          </a:p>
          <a:p>
            <a:pPr defTabSz="457200">
              <a:defRPr sz="1600"/>
            </a:pPr>
            <a:r>
              <a:rPr dirty="0"/>
              <a:t>This life and growth is a natural process. Just as the physical life grows, so does spiritual life. It does need time, but we do not need to doubt the presence of the growth principle. God assures us of this, and of course this is what we see in daily life and in our churches. This includes all Christians.</a:t>
            </a:r>
          </a:p>
          <a:p>
            <a:pPr defTabSz="457200">
              <a:defRPr sz="1600"/>
            </a:pPr>
            <a:endParaRPr dirty="0"/>
          </a:p>
          <a:p>
            <a:pPr defTabSz="457200">
              <a:defRPr sz="1600"/>
            </a:pPr>
            <a:endParaRPr dirty="0"/>
          </a:p>
          <a:p>
            <a:pPr defTabSz="457200">
              <a:defRPr sz="1600"/>
            </a:pPr>
            <a:endParaRPr dirty="0"/>
          </a:p>
          <a:p>
            <a:pPr defTabSz="457200">
              <a:defRPr sz="1600"/>
            </a:pPr>
            <a:r>
              <a:rPr dirty="0"/>
              <a:t>Let’s look at the complete ‘Flow’ diagram and answer these two questions.</a:t>
            </a:r>
          </a:p>
        </p:txBody>
      </p:sp>
    </p:spTree>
    <p:extLst>
      <p:ext uri="{BB962C8B-B14F-4D97-AF65-F5344CB8AC3E}">
        <p14:creationId xmlns:p14="http://schemas.microsoft.com/office/powerpoint/2010/main" val="14101660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Shape 92"/>
          <p:cNvSpPr>
            <a:spLocks noGrp="1" noRot="1" noChangeAspect="1"/>
          </p:cNvSpPr>
          <p:nvPr>
            <p:ph type="sldImg"/>
          </p:nvPr>
        </p:nvSpPr>
        <p:spPr>
          <a:prstGeom prst="rect">
            <a:avLst/>
          </a:prstGeom>
        </p:spPr>
        <p:txBody>
          <a:bodyPr/>
          <a:lstStyle/>
          <a:p>
            <a:endParaRPr/>
          </a:p>
        </p:txBody>
      </p:sp>
      <p:sp>
        <p:nvSpPr>
          <p:cNvPr id="93" name="Shape 93"/>
          <p:cNvSpPr>
            <a:spLocks noGrp="1"/>
          </p:cNvSpPr>
          <p:nvPr>
            <p:ph type="body" sz="quarter" idx="1"/>
          </p:nvPr>
        </p:nvSpPr>
        <p:spPr>
          <a:prstGeom prst="rect">
            <a:avLst/>
          </a:prstGeom>
        </p:spPr>
        <p:txBody>
          <a:bodyPr/>
          <a:lstStyle/>
          <a:p>
            <a:pPr defTabSz="457200">
              <a:defRPr sz="1600"/>
            </a:pPr>
            <a:endParaRPr dirty="0"/>
          </a:p>
          <a:p>
            <a:pPr defTabSz="457200">
              <a:defRPr sz="1600"/>
            </a:pPr>
            <a:r>
              <a:rPr dirty="0"/>
              <a:t>In a moment, one can see where one has been, where one needs to be and where one is at. It creates a greater willingness to seek what is right, normal and good. This produces a greater eagerness to grow and rejects the willingness just to be. Growth points us to a target. It fosters good questions like, “What are you going to be like when you grow up?” In enables one to take steps that help bring about normal growth. (One might think of a growing boy and his appetite).</a:t>
            </a:r>
          </a:p>
          <a:p>
            <a:pPr defTabSz="457200">
              <a:defRPr sz="1600"/>
            </a:pPr>
            <a:endParaRPr dirty="0"/>
          </a:p>
          <a:p>
            <a:pPr defTabSz="457200">
              <a:defRPr sz="1600"/>
            </a:pPr>
            <a:r>
              <a:rPr dirty="0"/>
              <a:t>This life and growth is a natural process. Just as the physical life grows, so does spiritual life. It does need time, but we do not need to doubt the presence of the growth principle. God assures us of this, and of course this is what we see in daily life and in our churches. This includes all Christians.</a:t>
            </a:r>
          </a:p>
          <a:p>
            <a:pPr defTabSz="457200">
              <a:defRPr sz="1600"/>
            </a:pPr>
            <a:endParaRPr dirty="0"/>
          </a:p>
          <a:p>
            <a:pPr defTabSz="457200">
              <a:defRPr sz="1600"/>
            </a:pPr>
            <a:endParaRPr dirty="0"/>
          </a:p>
          <a:p>
            <a:pPr defTabSz="457200">
              <a:defRPr sz="1600"/>
            </a:pPr>
            <a:endParaRPr dirty="0"/>
          </a:p>
          <a:p>
            <a:pPr defTabSz="457200">
              <a:defRPr sz="1600"/>
            </a:pPr>
            <a:r>
              <a:rPr dirty="0"/>
              <a:t>Let’s look at the complete ‘Flow’ diagram and answer these two questions.</a:t>
            </a:r>
          </a:p>
        </p:txBody>
      </p:sp>
    </p:spTree>
    <p:extLst>
      <p:ext uri="{BB962C8B-B14F-4D97-AF65-F5344CB8AC3E}">
        <p14:creationId xmlns:p14="http://schemas.microsoft.com/office/powerpoint/2010/main" val="20069623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Shape 92"/>
          <p:cNvSpPr>
            <a:spLocks noGrp="1" noRot="1" noChangeAspect="1"/>
          </p:cNvSpPr>
          <p:nvPr>
            <p:ph type="sldImg"/>
          </p:nvPr>
        </p:nvSpPr>
        <p:spPr>
          <a:prstGeom prst="rect">
            <a:avLst/>
          </a:prstGeom>
        </p:spPr>
        <p:txBody>
          <a:bodyPr/>
          <a:lstStyle/>
          <a:p>
            <a:endParaRPr/>
          </a:p>
        </p:txBody>
      </p:sp>
      <p:sp>
        <p:nvSpPr>
          <p:cNvPr id="93" name="Shape 93"/>
          <p:cNvSpPr>
            <a:spLocks noGrp="1"/>
          </p:cNvSpPr>
          <p:nvPr>
            <p:ph type="body" sz="quarter" idx="1"/>
          </p:nvPr>
        </p:nvSpPr>
        <p:spPr>
          <a:prstGeom prst="rect">
            <a:avLst/>
          </a:prstGeom>
        </p:spPr>
        <p:txBody>
          <a:bodyPr/>
          <a:lstStyle/>
          <a:p>
            <a:pPr defTabSz="457200">
              <a:defRPr sz="1600"/>
            </a:pPr>
            <a:endParaRPr dirty="0"/>
          </a:p>
          <a:p>
            <a:pPr defTabSz="457200">
              <a:defRPr sz="1600"/>
            </a:pPr>
            <a:r>
              <a:rPr dirty="0"/>
              <a:t>In a moment, one can see where one has been, where one needs to be and where one is at. It creates a greater willingness to seek what is right, normal and good. This produces a greater eagerness to grow and rejects the willingness just to be. Growth points us to a target. It fosters good questions like, “What are you going to be like when you grow up?” In enables one to take steps that help bring about normal growth. (One might think of a growing boy and his appetite).</a:t>
            </a:r>
          </a:p>
          <a:p>
            <a:pPr defTabSz="457200">
              <a:defRPr sz="1600"/>
            </a:pPr>
            <a:endParaRPr dirty="0"/>
          </a:p>
          <a:p>
            <a:pPr defTabSz="457200">
              <a:defRPr sz="1600"/>
            </a:pPr>
            <a:r>
              <a:rPr dirty="0"/>
              <a:t>This life and growth is a natural process. Just as the physical life grows, so does spiritual life. It does need time, but we do not need to doubt the presence of the growth principle. God assures us of this, and of course this is what we see in daily life and in our churches. This includes all Christians.</a:t>
            </a:r>
          </a:p>
          <a:p>
            <a:pPr defTabSz="457200">
              <a:defRPr sz="1600"/>
            </a:pPr>
            <a:endParaRPr dirty="0"/>
          </a:p>
          <a:p>
            <a:pPr defTabSz="457200">
              <a:defRPr sz="1600"/>
            </a:pPr>
            <a:endParaRPr dirty="0"/>
          </a:p>
          <a:p>
            <a:pPr defTabSz="457200">
              <a:defRPr sz="1600"/>
            </a:pPr>
            <a:endParaRPr dirty="0"/>
          </a:p>
          <a:p>
            <a:pPr defTabSz="457200">
              <a:defRPr sz="1600"/>
            </a:pPr>
            <a:r>
              <a:rPr dirty="0"/>
              <a:t>Let’s look at the complete ‘Flow’ diagram and answer these two questions.</a:t>
            </a:r>
          </a:p>
        </p:txBody>
      </p:sp>
    </p:spTree>
    <p:extLst>
      <p:ext uri="{BB962C8B-B14F-4D97-AF65-F5344CB8AC3E}">
        <p14:creationId xmlns:p14="http://schemas.microsoft.com/office/powerpoint/2010/main" val="20802518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Shape 92"/>
          <p:cNvSpPr>
            <a:spLocks noGrp="1" noRot="1" noChangeAspect="1"/>
          </p:cNvSpPr>
          <p:nvPr>
            <p:ph type="sldImg"/>
          </p:nvPr>
        </p:nvSpPr>
        <p:spPr>
          <a:prstGeom prst="rect">
            <a:avLst/>
          </a:prstGeom>
        </p:spPr>
        <p:txBody>
          <a:bodyPr/>
          <a:lstStyle/>
          <a:p>
            <a:endParaRPr/>
          </a:p>
        </p:txBody>
      </p:sp>
      <p:sp>
        <p:nvSpPr>
          <p:cNvPr id="93" name="Shape 93"/>
          <p:cNvSpPr>
            <a:spLocks noGrp="1"/>
          </p:cNvSpPr>
          <p:nvPr>
            <p:ph type="body" sz="quarter" idx="1"/>
          </p:nvPr>
        </p:nvSpPr>
        <p:spPr>
          <a:prstGeom prst="rect">
            <a:avLst/>
          </a:prstGeom>
        </p:spPr>
        <p:txBody>
          <a:bodyPr/>
          <a:lstStyle/>
          <a:p>
            <a:pPr defTabSz="457200">
              <a:defRPr sz="1600"/>
            </a:pPr>
            <a:endParaRPr dirty="0"/>
          </a:p>
          <a:p>
            <a:pPr defTabSz="457200">
              <a:defRPr sz="1600"/>
            </a:pPr>
            <a:r>
              <a:rPr dirty="0"/>
              <a:t>In a moment, one can see where one has been, where one needs to be and where one is at. It creates a greater willingness to seek what is right, normal and good. This produces a greater eagerness to grow and rejects the willingness just to be. Growth points us to a target. It fosters good questions like, “What are you going to be like when you grow up?” In enables one to take steps that help bring about normal growth. (One might think of a growing boy and his appetite).</a:t>
            </a:r>
          </a:p>
          <a:p>
            <a:pPr defTabSz="457200">
              <a:defRPr sz="1600"/>
            </a:pPr>
            <a:endParaRPr dirty="0"/>
          </a:p>
          <a:p>
            <a:pPr defTabSz="457200">
              <a:defRPr sz="1600"/>
            </a:pPr>
            <a:r>
              <a:rPr dirty="0"/>
              <a:t>This life and growth is a natural process. Just as the physical life grows, so does spiritual life. It does need time, but we do not need to doubt the presence of the growth principle. God assures us of this, and of course this is what we see in daily life and in our churches. This includes all Christians.</a:t>
            </a:r>
          </a:p>
          <a:p>
            <a:pPr defTabSz="457200">
              <a:defRPr sz="1600"/>
            </a:pPr>
            <a:endParaRPr dirty="0"/>
          </a:p>
          <a:p>
            <a:pPr defTabSz="457200">
              <a:defRPr sz="1600"/>
            </a:pPr>
            <a:endParaRPr dirty="0"/>
          </a:p>
          <a:p>
            <a:pPr defTabSz="457200">
              <a:defRPr sz="1600"/>
            </a:pPr>
            <a:endParaRPr dirty="0"/>
          </a:p>
          <a:p>
            <a:pPr defTabSz="457200">
              <a:defRPr sz="1600"/>
            </a:pPr>
            <a:r>
              <a:rPr dirty="0"/>
              <a:t>Let’s look at the complete ‘Flow’ diagram and answer these two questions.</a:t>
            </a:r>
          </a:p>
        </p:txBody>
      </p:sp>
    </p:spTree>
    <p:extLst>
      <p:ext uri="{BB962C8B-B14F-4D97-AF65-F5344CB8AC3E}">
        <p14:creationId xmlns:p14="http://schemas.microsoft.com/office/powerpoint/2010/main" val="40542973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Shape 92"/>
          <p:cNvSpPr>
            <a:spLocks noGrp="1" noRot="1" noChangeAspect="1"/>
          </p:cNvSpPr>
          <p:nvPr>
            <p:ph type="sldImg"/>
          </p:nvPr>
        </p:nvSpPr>
        <p:spPr>
          <a:prstGeom prst="rect">
            <a:avLst/>
          </a:prstGeom>
        </p:spPr>
        <p:txBody>
          <a:bodyPr/>
          <a:lstStyle/>
          <a:p>
            <a:endParaRPr/>
          </a:p>
        </p:txBody>
      </p:sp>
      <p:sp>
        <p:nvSpPr>
          <p:cNvPr id="93" name="Shape 93"/>
          <p:cNvSpPr>
            <a:spLocks noGrp="1"/>
          </p:cNvSpPr>
          <p:nvPr>
            <p:ph type="body" sz="quarter" idx="1"/>
          </p:nvPr>
        </p:nvSpPr>
        <p:spPr>
          <a:prstGeom prst="rect">
            <a:avLst/>
          </a:prstGeom>
        </p:spPr>
        <p:txBody>
          <a:bodyPr/>
          <a:lstStyle/>
          <a:p>
            <a:pPr defTabSz="457200">
              <a:defRPr sz="1600"/>
            </a:pPr>
            <a:endParaRPr dirty="0"/>
          </a:p>
          <a:p>
            <a:pPr defTabSz="457200">
              <a:defRPr sz="1600"/>
            </a:pPr>
            <a:r>
              <a:rPr dirty="0"/>
              <a:t>In a moment, one can see where one has been, where one needs to be and where one is at. It creates a greater willingness to seek what is right, normal and good. This produces a greater eagerness to grow and rejects the willingness just to be. Growth points us to a target. It fosters good questions like, “What are you going to be like when you grow up?” In enables one to take steps that help bring about normal growth. (One might think of a growing boy and his appetite).</a:t>
            </a:r>
          </a:p>
          <a:p>
            <a:pPr defTabSz="457200">
              <a:defRPr sz="1600"/>
            </a:pPr>
            <a:endParaRPr dirty="0"/>
          </a:p>
          <a:p>
            <a:pPr defTabSz="457200">
              <a:defRPr sz="1600"/>
            </a:pPr>
            <a:r>
              <a:rPr dirty="0"/>
              <a:t>This life and growth is a natural process. Just as the physical life grows, so does spiritual life. It does need time, but we do not need to doubt the presence of the growth principle. God assures us of this, and of course this is what we see in daily life and in our churches. This includes all Christians.</a:t>
            </a:r>
          </a:p>
          <a:p>
            <a:pPr defTabSz="457200">
              <a:defRPr sz="1600"/>
            </a:pPr>
            <a:endParaRPr dirty="0"/>
          </a:p>
          <a:p>
            <a:pPr defTabSz="457200">
              <a:defRPr sz="1600"/>
            </a:pPr>
            <a:endParaRPr dirty="0"/>
          </a:p>
          <a:p>
            <a:pPr defTabSz="457200">
              <a:defRPr sz="1600"/>
            </a:pPr>
            <a:endParaRPr dirty="0"/>
          </a:p>
          <a:p>
            <a:pPr defTabSz="457200">
              <a:defRPr sz="1600"/>
            </a:pPr>
            <a:r>
              <a:rPr dirty="0"/>
              <a:t>Let’s look at the complete ‘Flow’ diagram and answer these two questions.</a:t>
            </a:r>
          </a:p>
        </p:txBody>
      </p:sp>
    </p:spTree>
    <p:extLst>
      <p:ext uri="{BB962C8B-B14F-4D97-AF65-F5344CB8AC3E}">
        <p14:creationId xmlns:p14="http://schemas.microsoft.com/office/powerpoint/2010/main" val="36608810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Shape 92"/>
          <p:cNvSpPr>
            <a:spLocks noGrp="1" noRot="1" noChangeAspect="1"/>
          </p:cNvSpPr>
          <p:nvPr>
            <p:ph type="sldImg"/>
          </p:nvPr>
        </p:nvSpPr>
        <p:spPr>
          <a:prstGeom prst="rect">
            <a:avLst/>
          </a:prstGeom>
        </p:spPr>
        <p:txBody>
          <a:bodyPr/>
          <a:lstStyle/>
          <a:p>
            <a:endParaRPr/>
          </a:p>
        </p:txBody>
      </p:sp>
      <p:sp>
        <p:nvSpPr>
          <p:cNvPr id="93" name="Shape 93"/>
          <p:cNvSpPr>
            <a:spLocks noGrp="1"/>
          </p:cNvSpPr>
          <p:nvPr>
            <p:ph type="body" sz="quarter" idx="1"/>
          </p:nvPr>
        </p:nvSpPr>
        <p:spPr>
          <a:prstGeom prst="rect">
            <a:avLst/>
          </a:prstGeom>
        </p:spPr>
        <p:txBody>
          <a:bodyPr/>
          <a:lstStyle/>
          <a:p>
            <a:pPr defTabSz="457200">
              <a:defRPr sz="1600"/>
            </a:pPr>
            <a:endParaRPr dirty="0"/>
          </a:p>
          <a:p>
            <a:pPr defTabSz="457200">
              <a:defRPr sz="1600"/>
            </a:pPr>
            <a:r>
              <a:rPr dirty="0"/>
              <a:t>In a moment, one can see where one has been, where one needs to be and where one is at. It creates a greater willingness to seek what is right, normal and good. This produces a greater eagerness to grow and rejects the willingness just to be. Growth points us to a target. It fosters good questions like, “What are you going to be like when you grow up?” In enables one to take steps that help bring about normal growth. (One might think of a growing boy and his appetite).</a:t>
            </a:r>
          </a:p>
          <a:p>
            <a:pPr defTabSz="457200">
              <a:defRPr sz="1600"/>
            </a:pPr>
            <a:endParaRPr dirty="0"/>
          </a:p>
          <a:p>
            <a:pPr defTabSz="457200">
              <a:defRPr sz="1600"/>
            </a:pPr>
            <a:r>
              <a:rPr dirty="0"/>
              <a:t>This life and growth is a natural process. Just as the physical life grows, so does spiritual life. It does need time, but we do not need to doubt the presence of the growth principle. God assures us of this, and of course this is what we see in daily life and in our churches. This includes all Christians.</a:t>
            </a:r>
          </a:p>
          <a:p>
            <a:pPr defTabSz="457200">
              <a:defRPr sz="1600"/>
            </a:pPr>
            <a:endParaRPr dirty="0"/>
          </a:p>
          <a:p>
            <a:pPr defTabSz="457200">
              <a:defRPr sz="1600"/>
            </a:pPr>
            <a:endParaRPr dirty="0"/>
          </a:p>
          <a:p>
            <a:pPr defTabSz="457200">
              <a:defRPr sz="1600"/>
            </a:pPr>
            <a:endParaRPr dirty="0"/>
          </a:p>
          <a:p>
            <a:pPr defTabSz="457200">
              <a:defRPr sz="1600"/>
            </a:pPr>
            <a:r>
              <a:rPr dirty="0"/>
              <a:t>Let’s look at the complete ‘Flow’ diagram and answer these two questions.</a:t>
            </a:r>
          </a:p>
        </p:txBody>
      </p:sp>
    </p:spTree>
    <p:extLst>
      <p:ext uri="{BB962C8B-B14F-4D97-AF65-F5344CB8AC3E}">
        <p14:creationId xmlns:p14="http://schemas.microsoft.com/office/powerpoint/2010/main" val="40238362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Shape 92"/>
          <p:cNvSpPr>
            <a:spLocks noGrp="1" noRot="1" noChangeAspect="1"/>
          </p:cNvSpPr>
          <p:nvPr>
            <p:ph type="sldImg"/>
          </p:nvPr>
        </p:nvSpPr>
        <p:spPr>
          <a:prstGeom prst="rect">
            <a:avLst/>
          </a:prstGeom>
        </p:spPr>
        <p:txBody>
          <a:bodyPr/>
          <a:lstStyle/>
          <a:p>
            <a:endParaRPr/>
          </a:p>
        </p:txBody>
      </p:sp>
      <p:sp>
        <p:nvSpPr>
          <p:cNvPr id="93" name="Shape 93"/>
          <p:cNvSpPr>
            <a:spLocks noGrp="1"/>
          </p:cNvSpPr>
          <p:nvPr>
            <p:ph type="body" sz="quarter" idx="1"/>
          </p:nvPr>
        </p:nvSpPr>
        <p:spPr>
          <a:prstGeom prst="rect">
            <a:avLst/>
          </a:prstGeom>
        </p:spPr>
        <p:txBody>
          <a:bodyPr/>
          <a:lstStyle/>
          <a:p>
            <a:pPr defTabSz="457200">
              <a:defRPr sz="1600"/>
            </a:pPr>
            <a:endParaRPr dirty="0"/>
          </a:p>
          <a:p>
            <a:pPr defTabSz="457200">
              <a:defRPr sz="1600"/>
            </a:pPr>
            <a:r>
              <a:rPr dirty="0"/>
              <a:t>In a moment, one can see where one has been, where one needs to be and where one is at. It creates a greater willingness to seek what is right, normal and good. This produces a greater eagerness to grow and rejects the willingness just to be. Growth points us to a target. It fosters good questions like, “What are you going to be like when you grow up?” In enables one to take steps that help bring about normal growth. (One might think of a growing boy and his appetite).</a:t>
            </a:r>
          </a:p>
          <a:p>
            <a:pPr defTabSz="457200">
              <a:defRPr sz="1600"/>
            </a:pPr>
            <a:endParaRPr dirty="0"/>
          </a:p>
          <a:p>
            <a:pPr defTabSz="457200">
              <a:defRPr sz="1600"/>
            </a:pPr>
            <a:r>
              <a:rPr dirty="0"/>
              <a:t>This life and growth is a natural process. Just as the physical life grows, so does spiritual life. It does need time, but we do not need to doubt the presence of the growth principle. God assures us of this, and of course this is what we see in daily life and in our churches. This includes all Christians.</a:t>
            </a:r>
          </a:p>
          <a:p>
            <a:pPr defTabSz="457200">
              <a:defRPr sz="1600"/>
            </a:pPr>
            <a:endParaRPr dirty="0"/>
          </a:p>
          <a:p>
            <a:pPr defTabSz="457200">
              <a:defRPr sz="1600"/>
            </a:pPr>
            <a:endParaRPr dirty="0"/>
          </a:p>
          <a:p>
            <a:pPr defTabSz="457200">
              <a:defRPr sz="1600"/>
            </a:pPr>
            <a:endParaRPr dirty="0"/>
          </a:p>
          <a:p>
            <a:pPr defTabSz="457200">
              <a:defRPr sz="1600"/>
            </a:pPr>
            <a:r>
              <a:rPr dirty="0"/>
              <a:t>Let’s look at the complete ‘Flow’ diagram and answer these two questions.</a:t>
            </a:r>
          </a:p>
        </p:txBody>
      </p:sp>
    </p:spTree>
    <p:extLst>
      <p:ext uri="{BB962C8B-B14F-4D97-AF65-F5344CB8AC3E}">
        <p14:creationId xmlns:p14="http://schemas.microsoft.com/office/powerpoint/2010/main" val="20029339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Shape 92"/>
          <p:cNvSpPr>
            <a:spLocks noGrp="1" noRot="1" noChangeAspect="1"/>
          </p:cNvSpPr>
          <p:nvPr>
            <p:ph type="sldImg"/>
          </p:nvPr>
        </p:nvSpPr>
        <p:spPr>
          <a:prstGeom prst="rect">
            <a:avLst/>
          </a:prstGeom>
        </p:spPr>
        <p:txBody>
          <a:bodyPr/>
          <a:lstStyle/>
          <a:p>
            <a:endParaRPr/>
          </a:p>
        </p:txBody>
      </p:sp>
      <p:sp>
        <p:nvSpPr>
          <p:cNvPr id="93" name="Shape 93"/>
          <p:cNvSpPr>
            <a:spLocks noGrp="1"/>
          </p:cNvSpPr>
          <p:nvPr>
            <p:ph type="body" sz="quarter" idx="1"/>
          </p:nvPr>
        </p:nvSpPr>
        <p:spPr>
          <a:prstGeom prst="rect">
            <a:avLst/>
          </a:prstGeom>
        </p:spPr>
        <p:txBody>
          <a:bodyPr/>
          <a:lstStyle/>
          <a:p>
            <a:pPr defTabSz="457200">
              <a:defRPr sz="1600"/>
            </a:pPr>
            <a:endParaRPr dirty="0"/>
          </a:p>
          <a:p>
            <a:pPr defTabSz="457200">
              <a:defRPr sz="1600"/>
            </a:pPr>
            <a:r>
              <a:rPr dirty="0"/>
              <a:t>In a moment, one can see where one has been, where one needs to be and where one is at. It creates a greater willingness to seek what is right, normal and good. This produces a greater eagerness to grow and rejects the willingness just to be. Growth points us to a target. It fosters good questions like, “What are you going to be like when you grow up?” In enables one to take steps that help bring about normal growth. (One might think of a growing boy and his appetite).</a:t>
            </a:r>
          </a:p>
          <a:p>
            <a:pPr defTabSz="457200">
              <a:defRPr sz="1600"/>
            </a:pPr>
            <a:endParaRPr dirty="0"/>
          </a:p>
          <a:p>
            <a:pPr defTabSz="457200">
              <a:defRPr sz="1600"/>
            </a:pPr>
            <a:r>
              <a:rPr dirty="0"/>
              <a:t>This life and growth is a natural process. Just as the physical life grows, so does spiritual life. It does need time, but we do not need to doubt the presence of the growth principle. God assures us of this, and of course this is what we see in daily life and in our churches. This includes all Christians.</a:t>
            </a:r>
          </a:p>
          <a:p>
            <a:pPr defTabSz="457200">
              <a:defRPr sz="1600"/>
            </a:pPr>
            <a:endParaRPr dirty="0"/>
          </a:p>
          <a:p>
            <a:pPr defTabSz="457200">
              <a:defRPr sz="1600"/>
            </a:pPr>
            <a:endParaRPr dirty="0"/>
          </a:p>
          <a:p>
            <a:pPr defTabSz="457200">
              <a:defRPr sz="1600"/>
            </a:pPr>
            <a:endParaRPr dirty="0"/>
          </a:p>
          <a:p>
            <a:pPr defTabSz="457200">
              <a:defRPr sz="1600"/>
            </a:pPr>
            <a:r>
              <a:rPr dirty="0"/>
              <a:t>Let’s look at the complete ‘Flow’ diagram and answer these two questions.</a:t>
            </a:r>
          </a:p>
        </p:txBody>
      </p:sp>
    </p:spTree>
    <p:extLst>
      <p:ext uri="{BB962C8B-B14F-4D97-AF65-F5344CB8AC3E}">
        <p14:creationId xmlns:p14="http://schemas.microsoft.com/office/powerpoint/2010/main" val="27469135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Shape 92"/>
          <p:cNvSpPr>
            <a:spLocks noGrp="1" noRot="1" noChangeAspect="1"/>
          </p:cNvSpPr>
          <p:nvPr>
            <p:ph type="sldImg"/>
          </p:nvPr>
        </p:nvSpPr>
        <p:spPr>
          <a:prstGeom prst="rect">
            <a:avLst/>
          </a:prstGeom>
        </p:spPr>
        <p:txBody>
          <a:bodyPr/>
          <a:lstStyle/>
          <a:p>
            <a:endParaRPr/>
          </a:p>
        </p:txBody>
      </p:sp>
      <p:sp>
        <p:nvSpPr>
          <p:cNvPr id="93" name="Shape 93"/>
          <p:cNvSpPr>
            <a:spLocks noGrp="1"/>
          </p:cNvSpPr>
          <p:nvPr>
            <p:ph type="body" sz="quarter" idx="1"/>
          </p:nvPr>
        </p:nvSpPr>
        <p:spPr>
          <a:prstGeom prst="rect">
            <a:avLst/>
          </a:prstGeom>
        </p:spPr>
        <p:txBody>
          <a:bodyPr/>
          <a:lstStyle/>
          <a:p>
            <a:pPr defTabSz="457200">
              <a:defRPr sz="1600"/>
            </a:pPr>
            <a:endParaRPr dirty="0"/>
          </a:p>
          <a:p>
            <a:pPr defTabSz="457200">
              <a:defRPr sz="1600"/>
            </a:pPr>
            <a:r>
              <a:rPr dirty="0"/>
              <a:t>In a moment, one can see where one has been, where one needs to be and where one is at. It creates a greater willingness to seek what is right, normal and good. This produces a greater eagerness to grow and rejects the willingness just to be. Growth points us to a target. It fosters good questions like, “What are you going to be like when you grow up?” In enables one to take steps that help bring about normal growth. (One might think of a growing boy and his appetite).</a:t>
            </a:r>
          </a:p>
          <a:p>
            <a:pPr defTabSz="457200">
              <a:defRPr sz="1600"/>
            </a:pPr>
            <a:endParaRPr dirty="0"/>
          </a:p>
          <a:p>
            <a:pPr defTabSz="457200">
              <a:defRPr sz="1600"/>
            </a:pPr>
            <a:r>
              <a:rPr dirty="0"/>
              <a:t>This life and growth is a natural process. Just as the physical life grows, so does spiritual life. It does need time, but we do not need to doubt the presence of the growth principle. God assures us of this, and of course this is what we see in daily life and in our churches. This includes all Christians.</a:t>
            </a:r>
          </a:p>
          <a:p>
            <a:pPr defTabSz="457200">
              <a:defRPr sz="1600"/>
            </a:pPr>
            <a:endParaRPr dirty="0"/>
          </a:p>
          <a:p>
            <a:pPr defTabSz="457200">
              <a:defRPr sz="1600"/>
            </a:pPr>
            <a:endParaRPr dirty="0"/>
          </a:p>
          <a:p>
            <a:pPr defTabSz="457200">
              <a:defRPr sz="1600"/>
            </a:pPr>
            <a:endParaRPr dirty="0"/>
          </a:p>
          <a:p>
            <a:pPr defTabSz="457200">
              <a:defRPr sz="1600"/>
            </a:pPr>
            <a:r>
              <a:rPr dirty="0"/>
              <a:t>Let’s look at the complete ‘Flow’ diagram and answer these two questions.</a:t>
            </a:r>
          </a:p>
        </p:txBody>
      </p:sp>
    </p:spTree>
    <p:extLst>
      <p:ext uri="{BB962C8B-B14F-4D97-AF65-F5344CB8AC3E}">
        <p14:creationId xmlns:p14="http://schemas.microsoft.com/office/powerpoint/2010/main" val="34112465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Shape 92"/>
          <p:cNvSpPr>
            <a:spLocks noGrp="1" noRot="1" noChangeAspect="1"/>
          </p:cNvSpPr>
          <p:nvPr>
            <p:ph type="sldImg"/>
          </p:nvPr>
        </p:nvSpPr>
        <p:spPr>
          <a:prstGeom prst="rect">
            <a:avLst/>
          </a:prstGeom>
        </p:spPr>
        <p:txBody>
          <a:bodyPr/>
          <a:lstStyle/>
          <a:p>
            <a:endParaRPr/>
          </a:p>
        </p:txBody>
      </p:sp>
      <p:sp>
        <p:nvSpPr>
          <p:cNvPr id="93" name="Shape 93"/>
          <p:cNvSpPr>
            <a:spLocks noGrp="1"/>
          </p:cNvSpPr>
          <p:nvPr>
            <p:ph type="body" sz="quarter" idx="1"/>
          </p:nvPr>
        </p:nvSpPr>
        <p:spPr>
          <a:prstGeom prst="rect">
            <a:avLst/>
          </a:prstGeom>
        </p:spPr>
        <p:txBody>
          <a:bodyPr/>
          <a:lstStyle/>
          <a:p>
            <a:pPr defTabSz="457200">
              <a:defRPr sz="1600"/>
            </a:pPr>
            <a:endParaRPr dirty="0"/>
          </a:p>
          <a:p>
            <a:pPr defTabSz="457200">
              <a:defRPr sz="1600"/>
            </a:pPr>
            <a:r>
              <a:rPr dirty="0"/>
              <a:t>In a moment, one can see where one has been, where one needs to be and where one is at. It creates a greater willingness to seek what is right, normal and good. This produces a greater eagerness to grow and rejects the willingness just to be. Growth points us to a target. It fosters good questions like, “What are you going to be like when you grow up?” In enables one to take steps that help bring about normal growth. (One might think of a growing boy and his appetite).</a:t>
            </a:r>
          </a:p>
          <a:p>
            <a:pPr defTabSz="457200">
              <a:defRPr sz="1600"/>
            </a:pPr>
            <a:endParaRPr dirty="0"/>
          </a:p>
          <a:p>
            <a:pPr defTabSz="457200">
              <a:defRPr sz="1600"/>
            </a:pPr>
            <a:r>
              <a:rPr dirty="0"/>
              <a:t>This life and growth is a natural process. Just as the physical life grows, so does spiritual life. It does need time, but we do not need to doubt the presence of the growth principle. God assures us of this, and of course this is what we see in daily life and in our churches. This includes all Christians.</a:t>
            </a:r>
          </a:p>
          <a:p>
            <a:pPr defTabSz="457200">
              <a:defRPr sz="1600"/>
            </a:pPr>
            <a:endParaRPr dirty="0"/>
          </a:p>
          <a:p>
            <a:pPr defTabSz="457200">
              <a:defRPr sz="1600"/>
            </a:pPr>
            <a:endParaRPr dirty="0"/>
          </a:p>
          <a:p>
            <a:pPr defTabSz="457200">
              <a:defRPr sz="1600"/>
            </a:pPr>
            <a:endParaRPr dirty="0"/>
          </a:p>
          <a:p>
            <a:pPr defTabSz="457200">
              <a:defRPr sz="1600"/>
            </a:pPr>
            <a:r>
              <a:rPr dirty="0"/>
              <a:t>Let’s look at the complete ‘Flow’ diagram and answer these two questions.</a:t>
            </a:r>
          </a:p>
        </p:txBody>
      </p:sp>
    </p:spTree>
    <p:extLst>
      <p:ext uri="{BB962C8B-B14F-4D97-AF65-F5344CB8AC3E}">
        <p14:creationId xmlns:p14="http://schemas.microsoft.com/office/powerpoint/2010/main" val="37678762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Shape 92"/>
          <p:cNvSpPr>
            <a:spLocks noGrp="1" noRot="1" noChangeAspect="1"/>
          </p:cNvSpPr>
          <p:nvPr>
            <p:ph type="sldImg"/>
          </p:nvPr>
        </p:nvSpPr>
        <p:spPr>
          <a:prstGeom prst="rect">
            <a:avLst/>
          </a:prstGeom>
        </p:spPr>
        <p:txBody>
          <a:bodyPr/>
          <a:lstStyle/>
          <a:p>
            <a:endParaRPr/>
          </a:p>
        </p:txBody>
      </p:sp>
      <p:sp>
        <p:nvSpPr>
          <p:cNvPr id="93" name="Shape 93"/>
          <p:cNvSpPr>
            <a:spLocks noGrp="1"/>
          </p:cNvSpPr>
          <p:nvPr>
            <p:ph type="body" sz="quarter" idx="1"/>
          </p:nvPr>
        </p:nvSpPr>
        <p:spPr>
          <a:prstGeom prst="rect">
            <a:avLst/>
          </a:prstGeom>
        </p:spPr>
        <p:txBody>
          <a:bodyPr/>
          <a:lstStyle/>
          <a:p>
            <a:pPr defTabSz="457200">
              <a:defRPr sz="1600"/>
            </a:pPr>
            <a:endParaRPr dirty="0"/>
          </a:p>
          <a:p>
            <a:pPr defTabSz="457200">
              <a:defRPr sz="1600"/>
            </a:pPr>
            <a:r>
              <a:rPr dirty="0"/>
              <a:t>In a moment, one can see where one has been, where one needs to be and where one is at. It creates a greater willingness to seek what is right, normal and good. This produces a greater eagerness to grow and rejects the willingness just to be. Growth points us to a target. It fosters good questions like, “What are you going to be like when you grow up?” In enables one to take steps that help bring about normal growth. (One might think of a growing boy and his appetite).</a:t>
            </a:r>
          </a:p>
          <a:p>
            <a:pPr defTabSz="457200">
              <a:defRPr sz="1600"/>
            </a:pPr>
            <a:endParaRPr dirty="0"/>
          </a:p>
          <a:p>
            <a:pPr defTabSz="457200">
              <a:defRPr sz="1600"/>
            </a:pPr>
            <a:r>
              <a:rPr dirty="0"/>
              <a:t>This life and growth is a natural process. Just as the physical life grows, so does spiritual life. It does need time, but we do not need to doubt the presence of the growth principle. God assures us of this, and of course this is what we see in daily life and in our churches. This includes all Christians.</a:t>
            </a:r>
          </a:p>
          <a:p>
            <a:pPr defTabSz="457200">
              <a:defRPr sz="1600"/>
            </a:pPr>
            <a:endParaRPr dirty="0"/>
          </a:p>
          <a:p>
            <a:pPr defTabSz="457200">
              <a:defRPr sz="1600"/>
            </a:pPr>
            <a:endParaRPr dirty="0"/>
          </a:p>
          <a:p>
            <a:pPr defTabSz="457200">
              <a:defRPr sz="1600"/>
            </a:pPr>
            <a:endParaRPr dirty="0"/>
          </a:p>
          <a:p>
            <a:pPr defTabSz="457200">
              <a:defRPr sz="1600"/>
            </a:pPr>
            <a:r>
              <a:rPr dirty="0"/>
              <a:t>Let’s look at the complete ‘Flow’ diagram and answer these two questions.</a:t>
            </a:r>
          </a:p>
        </p:txBody>
      </p:sp>
    </p:spTree>
    <p:extLst>
      <p:ext uri="{BB962C8B-B14F-4D97-AF65-F5344CB8AC3E}">
        <p14:creationId xmlns:p14="http://schemas.microsoft.com/office/powerpoint/2010/main" val="35596250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Shape 92"/>
          <p:cNvSpPr>
            <a:spLocks noGrp="1" noRot="1" noChangeAspect="1"/>
          </p:cNvSpPr>
          <p:nvPr>
            <p:ph type="sldImg"/>
          </p:nvPr>
        </p:nvSpPr>
        <p:spPr>
          <a:prstGeom prst="rect">
            <a:avLst/>
          </a:prstGeom>
        </p:spPr>
        <p:txBody>
          <a:bodyPr/>
          <a:lstStyle/>
          <a:p>
            <a:endParaRPr/>
          </a:p>
        </p:txBody>
      </p:sp>
      <p:sp>
        <p:nvSpPr>
          <p:cNvPr id="93" name="Shape 93"/>
          <p:cNvSpPr>
            <a:spLocks noGrp="1"/>
          </p:cNvSpPr>
          <p:nvPr>
            <p:ph type="body" sz="quarter" idx="1"/>
          </p:nvPr>
        </p:nvSpPr>
        <p:spPr>
          <a:prstGeom prst="rect">
            <a:avLst/>
          </a:prstGeom>
        </p:spPr>
        <p:txBody>
          <a:bodyPr/>
          <a:lstStyle/>
          <a:p>
            <a:pPr defTabSz="457200">
              <a:defRPr sz="1600"/>
            </a:pPr>
            <a:endParaRPr dirty="0"/>
          </a:p>
          <a:p>
            <a:pPr defTabSz="457200">
              <a:defRPr sz="1600"/>
            </a:pPr>
            <a:r>
              <a:rPr dirty="0"/>
              <a:t>In a moment, one can see where one has been, where one needs to be and where one is at. It creates a greater willingness to seek what is right, normal and good. This produces a greater eagerness to grow and rejects the willingness just to be. Growth points us to a target. It fosters good questions like, “What are you going to be like when you grow up?” In enables one to take steps that help bring about normal growth. (One might think of a growing boy and his appetite).</a:t>
            </a:r>
          </a:p>
          <a:p>
            <a:pPr defTabSz="457200">
              <a:defRPr sz="1600"/>
            </a:pPr>
            <a:endParaRPr dirty="0"/>
          </a:p>
          <a:p>
            <a:pPr defTabSz="457200">
              <a:defRPr sz="1600"/>
            </a:pPr>
            <a:r>
              <a:rPr dirty="0"/>
              <a:t>This life and growth is a natural process. Just as the physical life grows, so does spiritual life. It does need time, but we do not need to doubt the presence of the growth principle. God assures us of this, and of course this is what we see in daily life and in our churches. This includes all Christians.</a:t>
            </a:r>
          </a:p>
          <a:p>
            <a:pPr defTabSz="457200">
              <a:defRPr sz="1600"/>
            </a:pPr>
            <a:endParaRPr dirty="0"/>
          </a:p>
          <a:p>
            <a:pPr defTabSz="457200">
              <a:defRPr sz="1600"/>
            </a:pPr>
            <a:endParaRPr dirty="0"/>
          </a:p>
          <a:p>
            <a:pPr defTabSz="457200">
              <a:defRPr sz="1600"/>
            </a:pPr>
            <a:endParaRPr dirty="0"/>
          </a:p>
          <a:p>
            <a:pPr defTabSz="457200">
              <a:defRPr sz="1600"/>
            </a:pPr>
            <a:r>
              <a:rPr dirty="0"/>
              <a:t>Let’s look at the complete ‘Flow’ diagram and answer these two questions.</a:t>
            </a:r>
          </a:p>
        </p:txBody>
      </p:sp>
    </p:spTree>
    <p:extLst>
      <p:ext uri="{BB962C8B-B14F-4D97-AF65-F5344CB8AC3E}">
        <p14:creationId xmlns:p14="http://schemas.microsoft.com/office/powerpoint/2010/main" val="5768411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Shape 92"/>
          <p:cNvSpPr>
            <a:spLocks noGrp="1" noRot="1" noChangeAspect="1"/>
          </p:cNvSpPr>
          <p:nvPr>
            <p:ph type="sldImg"/>
          </p:nvPr>
        </p:nvSpPr>
        <p:spPr>
          <a:prstGeom prst="rect">
            <a:avLst/>
          </a:prstGeom>
        </p:spPr>
        <p:txBody>
          <a:bodyPr/>
          <a:lstStyle/>
          <a:p>
            <a:endParaRPr/>
          </a:p>
        </p:txBody>
      </p:sp>
      <p:sp>
        <p:nvSpPr>
          <p:cNvPr id="93" name="Shape 93"/>
          <p:cNvSpPr>
            <a:spLocks noGrp="1"/>
          </p:cNvSpPr>
          <p:nvPr>
            <p:ph type="body" sz="quarter" idx="1"/>
          </p:nvPr>
        </p:nvSpPr>
        <p:spPr>
          <a:prstGeom prst="rect">
            <a:avLst/>
          </a:prstGeom>
        </p:spPr>
        <p:txBody>
          <a:bodyPr/>
          <a:lstStyle/>
          <a:p>
            <a:pPr defTabSz="457200">
              <a:defRPr sz="1600"/>
            </a:pPr>
            <a:endParaRPr dirty="0"/>
          </a:p>
          <a:p>
            <a:pPr defTabSz="457200">
              <a:defRPr sz="1600"/>
            </a:pPr>
            <a:r>
              <a:rPr dirty="0"/>
              <a:t>In a moment, one can see where one has been, where one needs to be and where one is at. It creates a greater willingness to seek what is right, normal and good. This produces a greater eagerness to grow and rejects the willingness just to be. Growth points us to a target. It fosters good questions like, “What are you going to be like when you grow up?” In enables one to take steps that help bring about normal growth. (One might think of a growing boy and his appetite).</a:t>
            </a:r>
          </a:p>
          <a:p>
            <a:pPr defTabSz="457200">
              <a:defRPr sz="1600"/>
            </a:pPr>
            <a:endParaRPr dirty="0"/>
          </a:p>
          <a:p>
            <a:pPr defTabSz="457200">
              <a:defRPr sz="1600"/>
            </a:pPr>
            <a:r>
              <a:rPr dirty="0"/>
              <a:t>This life and growth is a natural process. Just as the physical life grows, so does spiritual life. It does need time, but we do not need to doubt the presence of the growth principle. God assures us of this, and of course this is what we see in daily life and in our churches. This includes all Christians.</a:t>
            </a:r>
          </a:p>
          <a:p>
            <a:pPr defTabSz="457200">
              <a:defRPr sz="1600"/>
            </a:pPr>
            <a:endParaRPr dirty="0"/>
          </a:p>
          <a:p>
            <a:pPr defTabSz="457200">
              <a:defRPr sz="1600"/>
            </a:pPr>
            <a:endParaRPr dirty="0"/>
          </a:p>
          <a:p>
            <a:pPr defTabSz="457200">
              <a:defRPr sz="1600"/>
            </a:pPr>
            <a:endParaRPr dirty="0"/>
          </a:p>
          <a:p>
            <a:pPr defTabSz="457200">
              <a:defRPr sz="1600"/>
            </a:pPr>
            <a:r>
              <a:rPr dirty="0"/>
              <a:t>Let’s look at the complete ‘Flow’ diagram and answer these two questions.</a:t>
            </a:r>
          </a:p>
        </p:txBody>
      </p:sp>
    </p:spTree>
    <p:extLst>
      <p:ext uri="{BB962C8B-B14F-4D97-AF65-F5344CB8AC3E}">
        <p14:creationId xmlns:p14="http://schemas.microsoft.com/office/powerpoint/2010/main" val="34729576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 Top copy">
    <p:spTree>
      <p:nvGrpSpPr>
        <p:cNvPr id="1" name=""/>
        <p:cNvGrpSpPr/>
        <p:nvPr/>
      </p:nvGrpSpPr>
      <p:grpSpPr>
        <a:xfrm>
          <a:off x="0" y="0"/>
          <a:ext cx="0" cy="0"/>
          <a:chOff x="0" y="0"/>
          <a:chExt cx="0" cy="0"/>
        </a:xfrm>
      </p:grpSpPr>
      <p:pic>
        <p:nvPicPr>
          <p:cNvPr id="14" name="river1.jpg"/>
          <p:cNvPicPr>
            <a:picLocks noChangeAspect="1"/>
          </p:cNvPicPr>
          <p:nvPr/>
        </p:nvPicPr>
        <p:blipFill>
          <a:blip r:embed="rId2">
            <a:extLst/>
          </a:blip>
          <a:srcRect l="3729" r="5550"/>
          <a:stretch>
            <a:fillRect/>
          </a:stretch>
        </p:blipFill>
        <p:spPr>
          <a:xfrm>
            <a:off x="-279400" y="0"/>
            <a:ext cx="13284200" cy="9753600"/>
          </a:xfrm>
          <a:prstGeom prst="rect">
            <a:avLst/>
          </a:prstGeom>
          <a:ln w="12700">
            <a:miter lim="400000"/>
          </a:ln>
        </p:spPr>
      </p:pic>
      <p:sp>
        <p:nvSpPr>
          <p:cNvPr id="15" name="Shape 15"/>
          <p:cNvSpPr>
            <a:spLocks noGrp="1"/>
          </p:cNvSpPr>
          <p:nvPr>
            <p:ph type="title"/>
          </p:nvPr>
        </p:nvSpPr>
        <p:spPr>
          <a:xfrm>
            <a:off x="1270000" y="254000"/>
            <a:ext cx="9842500" cy="1231900"/>
          </a:xfrm>
          <a:prstGeom prst="rect">
            <a:avLst/>
          </a:prstGeom>
        </p:spPr>
        <p:txBody>
          <a:bodyPr anchor="ctr"/>
          <a:lstStyle>
            <a:lvl1pPr algn="ctr">
              <a:defRPr sz="7200">
                <a:latin typeface="Gill Sans"/>
                <a:ea typeface="Gill Sans"/>
                <a:cs typeface="Gill Sans"/>
                <a:sym typeface="Gill Sans"/>
              </a:defRPr>
            </a:lvl1pPr>
          </a:lstStyle>
          <a:p>
            <a:r>
              <a:t>Title Text</a:t>
            </a:r>
          </a:p>
        </p:txBody>
      </p:sp>
      <p:sp>
        <p:nvSpPr>
          <p:cNvPr id="16" name="Shape 1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23" name="Shape 23"/>
          <p:cNvSpPr>
            <a:spLocks noGrp="1"/>
          </p:cNvSpPr>
          <p:nvPr>
            <p:ph type="title"/>
          </p:nvPr>
        </p:nvSpPr>
        <p:spPr>
          <a:prstGeom prst="rect">
            <a:avLst/>
          </a:prstGeom>
        </p:spPr>
        <p:txBody>
          <a:bodyPr/>
          <a:lstStyle/>
          <a:p>
            <a:r>
              <a:t>Title Text</a:t>
            </a:r>
          </a:p>
        </p:txBody>
      </p:sp>
      <p:sp>
        <p:nvSpPr>
          <p:cNvPr id="24" name="Shape 24"/>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5" name="Shape 2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Banner">
    <p:spTree>
      <p:nvGrpSpPr>
        <p:cNvPr id="1" name=""/>
        <p:cNvGrpSpPr/>
        <p:nvPr/>
      </p:nvGrpSpPr>
      <p:grpSpPr>
        <a:xfrm>
          <a:off x="0" y="0"/>
          <a:ext cx="0" cy="0"/>
          <a:chOff x="0" y="0"/>
          <a:chExt cx="0" cy="0"/>
        </a:xfrm>
      </p:grpSpPr>
      <p:pic>
        <p:nvPicPr>
          <p:cNvPr id="32" name="Flow_Banner1.jpg"/>
          <p:cNvPicPr>
            <a:picLocks noChangeAspect="1"/>
          </p:cNvPicPr>
          <p:nvPr/>
        </p:nvPicPr>
        <p:blipFill>
          <a:blip r:embed="rId2">
            <a:extLst/>
          </a:blip>
          <a:srcRect l="281" t="34306" r="3289" b="2919"/>
          <a:stretch>
            <a:fillRect/>
          </a:stretch>
        </p:blipFill>
        <p:spPr>
          <a:xfrm>
            <a:off x="0" y="0"/>
            <a:ext cx="13030200" cy="1092200"/>
          </a:xfrm>
          <a:prstGeom prst="rect">
            <a:avLst/>
          </a:prstGeom>
          <a:ln w="12700">
            <a:miter lim="400000"/>
          </a:ln>
        </p:spPr>
      </p:pic>
      <p:sp>
        <p:nvSpPr>
          <p:cNvPr id="33" name="Shape 33"/>
          <p:cNvSpPr/>
          <p:nvPr/>
        </p:nvSpPr>
        <p:spPr>
          <a:xfrm>
            <a:off x="-228600" y="1066800"/>
            <a:ext cx="14020800" cy="0"/>
          </a:xfrm>
          <a:prstGeom prst="line">
            <a:avLst/>
          </a:prstGeom>
          <a:ln w="38100">
            <a:solidFill>
              <a:srgbClr val="11008E"/>
            </a:solidFill>
            <a:miter lim="400000"/>
          </a:ln>
        </p:spPr>
        <p:txBody>
          <a:bodyPr lIns="50800" tIns="50800" rIns="50800" bIns="50800" anchor="ctr"/>
          <a:lstStyle/>
          <a:p>
            <a:pPr algn="l" defTabSz="457200">
              <a:defRPr sz="1200">
                <a:latin typeface="+mj-lt"/>
                <a:ea typeface="+mj-ea"/>
                <a:cs typeface="+mj-cs"/>
                <a:sym typeface="Helvetica"/>
              </a:defRPr>
            </a:pPr>
            <a:endParaRPr/>
          </a:p>
        </p:txBody>
      </p:sp>
      <p:pic>
        <p:nvPicPr>
          <p:cNvPr id="34" name="droppedImage.pdf"/>
          <p:cNvPicPr>
            <a:picLocks noChangeAspect="1"/>
          </p:cNvPicPr>
          <p:nvPr/>
        </p:nvPicPr>
        <p:blipFill>
          <a:blip r:embed="rId3">
            <a:extLst/>
          </a:blip>
          <a:stretch>
            <a:fillRect/>
          </a:stretch>
        </p:blipFill>
        <p:spPr>
          <a:xfrm>
            <a:off x="304800" y="279400"/>
            <a:ext cx="3102188" cy="532891"/>
          </a:xfrm>
          <a:prstGeom prst="rect">
            <a:avLst/>
          </a:prstGeom>
          <a:ln w="12700">
            <a:miter lim="400000"/>
          </a:ln>
        </p:spPr>
      </p:pic>
      <p:sp>
        <p:nvSpPr>
          <p:cNvPr id="35" name="Shape 35"/>
          <p:cNvSpPr/>
          <p:nvPr/>
        </p:nvSpPr>
        <p:spPr>
          <a:xfrm>
            <a:off x="5300595" y="31749"/>
            <a:ext cx="9220201" cy="1016001"/>
          </a:xfrm>
          <a:prstGeom prst="rect">
            <a:avLst/>
          </a:prstGeom>
          <a:ln w="12700">
            <a:miter lim="400000"/>
          </a:ln>
          <a:effectLst>
            <a:outerShdw blurRad="114300" dir="2700000" rotWithShape="0">
              <a:srgbClr val="020206">
                <a:alpha val="75000"/>
              </a:srgbClr>
            </a:outerShdw>
          </a:effectLst>
          <a:extLst>
            <a:ext uri="{C572A759-6A51-4108-AA02-DFA0A04FC94B}">
              <ma14:wrappingTextBoxFlag xmlns:ma14="http://schemas.microsoft.com/office/mac/drawingml/2011/main" xmlns="" val="1"/>
            </a:ext>
          </a:extLst>
        </p:spPr>
        <p:txBody>
          <a:bodyPr lIns="50800" tIns="50800" rIns="50800" bIns="50800" anchor="ctr">
            <a:spAutoFit/>
          </a:bodyPr>
          <a:lstStyle/>
          <a:p>
            <a:pPr>
              <a:defRPr sz="3000" b="1">
                <a:solidFill>
                  <a:srgbClr val="FFFFFF"/>
                </a:solidFill>
                <a:effectLst>
                  <a:outerShdw blurRad="12700" dist="12700" dir="5400000" rotWithShape="0">
                    <a:srgbClr val="060606"/>
                  </a:outerShdw>
                </a:effectLst>
                <a:latin typeface="+mj-lt"/>
                <a:ea typeface="+mj-ea"/>
                <a:cs typeface="+mj-cs"/>
                <a:sym typeface="Helvetica"/>
              </a:defRPr>
            </a:pPr>
            <a:r>
              <a:t>Embracing God’s Purposes </a:t>
            </a:r>
            <a:br/>
            <a:r>
              <a:t>for the Church</a:t>
            </a:r>
          </a:p>
        </p:txBody>
      </p:sp>
      <p:sp>
        <p:nvSpPr>
          <p:cNvPr id="36" name="Shape 36"/>
          <p:cNvSpPr>
            <a:spLocks noGrp="1"/>
          </p:cNvSpPr>
          <p:nvPr>
            <p:ph type="title"/>
          </p:nvPr>
        </p:nvSpPr>
        <p:spPr>
          <a:xfrm>
            <a:off x="0" y="1047750"/>
            <a:ext cx="11912601" cy="990600"/>
          </a:xfrm>
          <a:prstGeom prst="rect">
            <a:avLst/>
          </a:prstGeom>
        </p:spPr>
        <p:txBody>
          <a:bodyPr/>
          <a:lstStyle>
            <a:lvl1pPr>
              <a:defRPr sz="4500" b="1">
                <a:latin typeface="+mj-lt"/>
                <a:ea typeface="+mj-ea"/>
                <a:cs typeface="+mj-cs"/>
                <a:sym typeface="Helvetica"/>
              </a:defRPr>
            </a:lvl1pPr>
          </a:lstStyle>
          <a:p>
            <a:r>
              <a:t>Title Text</a:t>
            </a:r>
          </a:p>
        </p:txBody>
      </p:sp>
      <p:sp>
        <p:nvSpPr>
          <p:cNvPr id="37" name="Shape 37"/>
          <p:cNvSpPr>
            <a:spLocks noGrp="1"/>
          </p:cNvSpPr>
          <p:nvPr>
            <p:ph type="sldNum" sz="quarter" idx="2"/>
          </p:nvPr>
        </p:nvSpPr>
        <p:spPr>
          <a:xfrm>
            <a:off x="6330950" y="9283700"/>
            <a:ext cx="317500" cy="342900"/>
          </a:xfrm>
          <a:prstGeom prst="rect">
            <a:avLst/>
          </a:prstGeom>
        </p:spPr>
        <p:txBody>
          <a:bodyPr/>
          <a:lstStyle>
            <a:lvl1pPr>
              <a:defRPr sz="1600"/>
            </a:lvl1p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itle - Top copy 1">
    <p:spTree>
      <p:nvGrpSpPr>
        <p:cNvPr id="1" name=""/>
        <p:cNvGrpSpPr/>
        <p:nvPr/>
      </p:nvGrpSpPr>
      <p:grpSpPr>
        <a:xfrm>
          <a:off x="0" y="0"/>
          <a:ext cx="0" cy="0"/>
          <a:chOff x="0" y="0"/>
          <a:chExt cx="0" cy="0"/>
        </a:xfrm>
      </p:grpSpPr>
      <p:pic>
        <p:nvPicPr>
          <p:cNvPr id="44" name="river1.jpg"/>
          <p:cNvPicPr>
            <a:picLocks noChangeAspect="1"/>
          </p:cNvPicPr>
          <p:nvPr/>
        </p:nvPicPr>
        <p:blipFill>
          <a:blip r:embed="rId2">
            <a:extLst/>
          </a:blip>
          <a:srcRect l="3729" r="5550"/>
          <a:stretch>
            <a:fillRect/>
          </a:stretch>
        </p:blipFill>
        <p:spPr>
          <a:xfrm>
            <a:off x="-279400" y="0"/>
            <a:ext cx="13284200" cy="9753600"/>
          </a:xfrm>
          <a:prstGeom prst="rect">
            <a:avLst/>
          </a:prstGeom>
          <a:ln w="12700">
            <a:miter lim="400000"/>
          </a:ln>
        </p:spPr>
      </p:pic>
      <p:sp>
        <p:nvSpPr>
          <p:cNvPr id="45" name="Shape 45"/>
          <p:cNvSpPr>
            <a:spLocks noGrp="1"/>
          </p:cNvSpPr>
          <p:nvPr>
            <p:ph type="title"/>
          </p:nvPr>
        </p:nvSpPr>
        <p:spPr>
          <a:xfrm>
            <a:off x="1270000" y="254000"/>
            <a:ext cx="9842500" cy="1231900"/>
          </a:xfrm>
          <a:prstGeom prst="rect">
            <a:avLst/>
          </a:prstGeom>
        </p:spPr>
        <p:txBody>
          <a:bodyPr anchor="ctr"/>
          <a:lstStyle>
            <a:lvl1pPr algn="ctr">
              <a:defRPr sz="7200">
                <a:latin typeface="Gill Sans"/>
                <a:ea typeface="Gill Sans"/>
                <a:cs typeface="Gill Sans"/>
                <a:sym typeface="Gill Sans"/>
              </a:defRPr>
            </a:lvl1pPr>
          </a:lstStyle>
          <a:p>
            <a:r>
              <a:t>Title Text</a:t>
            </a:r>
          </a:p>
        </p:txBody>
      </p:sp>
      <p:sp>
        <p:nvSpPr>
          <p:cNvPr id="46" name="Shape 4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Title - Top">
    <p:spTree>
      <p:nvGrpSpPr>
        <p:cNvPr id="1" name=""/>
        <p:cNvGrpSpPr/>
        <p:nvPr/>
      </p:nvGrpSpPr>
      <p:grpSpPr>
        <a:xfrm>
          <a:off x="0" y="0"/>
          <a:ext cx="0" cy="0"/>
          <a:chOff x="0" y="0"/>
          <a:chExt cx="0" cy="0"/>
        </a:xfrm>
      </p:grpSpPr>
      <p:pic>
        <p:nvPicPr>
          <p:cNvPr id="53" name="river1.jpg"/>
          <p:cNvPicPr>
            <a:picLocks noChangeAspect="1"/>
          </p:cNvPicPr>
          <p:nvPr/>
        </p:nvPicPr>
        <p:blipFill>
          <a:blip r:embed="rId2">
            <a:extLst/>
          </a:blip>
          <a:srcRect l="3729" r="5550"/>
          <a:stretch>
            <a:fillRect/>
          </a:stretch>
        </p:blipFill>
        <p:spPr>
          <a:xfrm>
            <a:off x="-279400" y="0"/>
            <a:ext cx="13284200" cy="9753600"/>
          </a:xfrm>
          <a:prstGeom prst="rect">
            <a:avLst/>
          </a:prstGeom>
          <a:ln w="12700">
            <a:miter lim="400000"/>
          </a:ln>
        </p:spPr>
      </p:pic>
      <p:sp>
        <p:nvSpPr>
          <p:cNvPr id="54" name="Shape 54"/>
          <p:cNvSpPr>
            <a:spLocks noGrp="1"/>
          </p:cNvSpPr>
          <p:nvPr>
            <p:ph type="title"/>
          </p:nvPr>
        </p:nvSpPr>
        <p:spPr>
          <a:xfrm>
            <a:off x="1257300" y="254000"/>
            <a:ext cx="9842500" cy="1231900"/>
          </a:xfrm>
          <a:prstGeom prst="rect">
            <a:avLst/>
          </a:prstGeom>
        </p:spPr>
        <p:txBody>
          <a:bodyPr anchor="ctr"/>
          <a:lstStyle>
            <a:lvl1pPr algn="ctr">
              <a:defRPr sz="7000">
                <a:latin typeface="Gill Sans"/>
                <a:ea typeface="Gill Sans"/>
                <a:cs typeface="Gill Sans"/>
                <a:sym typeface="Gill Sans"/>
              </a:defRPr>
            </a:lvl1pPr>
          </a:lstStyle>
          <a:p>
            <a:r>
              <a:t>Title Text</a:t>
            </a:r>
          </a:p>
        </p:txBody>
      </p:sp>
      <p:sp>
        <p:nvSpPr>
          <p:cNvPr id="55" name="Shape 55"/>
          <p:cNvSpPr>
            <a:spLocks noGrp="1"/>
          </p:cNvSpPr>
          <p:nvPr>
            <p:ph type="sldNum" sz="quarter" idx="2"/>
          </p:nvPr>
        </p:nvSpPr>
        <p:spPr>
          <a:xfrm>
            <a:off x="6330950" y="9283700"/>
            <a:ext cx="317500" cy="342900"/>
          </a:xfrm>
          <a:prstGeom prst="rect">
            <a:avLst/>
          </a:prstGeom>
        </p:spPr>
        <p:txBody>
          <a:bodyPr/>
          <a:lstStyle>
            <a:lvl1pPr>
              <a:defRPr sz="1600"/>
            </a:lvl1p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droppedImage.pdf"/>
          <p:cNvPicPr>
            <a:picLocks noChangeAspect="1"/>
          </p:cNvPicPr>
          <p:nvPr/>
        </p:nvPicPr>
        <p:blipFill>
          <a:blip r:embed="rId7">
            <a:extLst/>
          </a:blip>
          <a:srcRect l="230" t="76947" r="115"/>
          <a:stretch>
            <a:fillRect/>
          </a:stretch>
        </p:blipFill>
        <p:spPr>
          <a:xfrm>
            <a:off x="-38100" y="-876300"/>
            <a:ext cx="13271500" cy="1997236"/>
          </a:xfrm>
          <a:prstGeom prst="rect">
            <a:avLst/>
          </a:prstGeom>
          <a:ln w="12700">
            <a:miter lim="400000"/>
          </a:ln>
        </p:spPr>
      </p:pic>
      <p:pic>
        <p:nvPicPr>
          <p:cNvPr id="3" name="droppedImage.pdf"/>
          <p:cNvPicPr>
            <a:picLocks noChangeAspect="1"/>
          </p:cNvPicPr>
          <p:nvPr/>
        </p:nvPicPr>
        <p:blipFill>
          <a:blip r:embed="rId8">
            <a:extLst/>
          </a:blip>
          <a:stretch>
            <a:fillRect/>
          </a:stretch>
        </p:blipFill>
        <p:spPr>
          <a:xfrm>
            <a:off x="4849813" y="107950"/>
            <a:ext cx="3286125" cy="876301"/>
          </a:xfrm>
          <a:prstGeom prst="rect">
            <a:avLst/>
          </a:prstGeom>
          <a:ln w="12700">
            <a:miter lim="400000"/>
          </a:ln>
          <a:effectLst>
            <a:outerShdw blurRad="127000" dist="76200" dir="2700000" rotWithShape="0">
              <a:srgbClr val="000000">
                <a:alpha val="75000"/>
              </a:srgbClr>
            </a:outerShdw>
          </a:effectLst>
        </p:spPr>
      </p:pic>
      <p:sp>
        <p:nvSpPr>
          <p:cNvPr id="4" name="Shape 4"/>
          <p:cNvSpPr/>
          <p:nvPr/>
        </p:nvSpPr>
        <p:spPr>
          <a:xfrm>
            <a:off x="-254000" y="1079500"/>
            <a:ext cx="14020824" cy="127"/>
          </a:xfrm>
          <a:prstGeom prst="line">
            <a:avLst/>
          </a:prstGeom>
          <a:ln w="38100">
            <a:solidFill>
              <a:srgbClr val="11008E"/>
            </a:solidFill>
            <a:miter lim="400000"/>
          </a:ln>
        </p:spPr>
        <p:txBody>
          <a:bodyPr lIns="50800" tIns="50800" rIns="50800" bIns="50800" anchor="ctr"/>
          <a:lstStyle/>
          <a:p>
            <a:pPr algn="l" defTabSz="457200">
              <a:defRPr sz="1200">
                <a:latin typeface="+mj-lt"/>
                <a:ea typeface="+mj-ea"/>
                <a:cs typeface="+mj-cs"/>
                <a:sym typeface="Helvetica"/>
              </a:defRPr>
            </a:pPr>
            <a:endParaRPr/>
          </a:p>
        </p:txBody>
      </p:sp>
      <p:sp>
        <p:nvSpPr>
          <p:cNvPr id="5" name="Shape 5"/>
          <p:cNvSpPr>
            <a:spLocks noGrp="1"/>
          </p:cNvSpPr>
          <p:nvPr>
            <p:ph type="title"/>
          </p:nvPr>
        </p:nvSpPr>
        <p:spPr>
          <a:xfrm>
            <a:off x="76200" y="1092200"/>
            <a:ext cx="11912600" cy="9906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p>
            <a:r>
              <a:t>Title Text</a:t>
            </a:r>
          </a:p>
        </p:txBody>
      </p:sp>
      <p:sp>
        <p:nvSpPr>
          <p:cNvPr id="6" name="Shape 6"/>
          <p:cNvSpPr>
            <a:spLocks noGrp="1"/>
          </p:cNvSpPr>
          <p:nvPr>
            <p:ph type="body" idx="1"/>
          </p:nvPr>
        </p:nvSpPr>
        <p:spPr>
          <a:xfrm>
            <a:off x="635000" y="2273300"/>
            <a:ext cx="10464800" cy="57150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p>
            <a:r>
              <a:t>Body Level One</a:t>
            </a:r>
          </a:p>
          <a:p>
            <a:pPr lvl="1"/>
            <a:r>
              <a:t>Body Level Two</a:t>
            </a:r>
          </a:p>
          <a:p>
            <a:pPr lvl="2"/>
            <a:r>
              <a:t>Body Level Three</a:t>
            </a:r>
          </a:p>
          <a:p>
            <a:pPr lvl="3"/>
            <a:r>
              <a:t>Body Level Four</a:t>
            </a:r>
          </a:p>
          <a:p>
            <a:pPr lvl="4"/>
            <a:r>
              <a:t>Body Level Five</a:t>
            </a:r>
          </a:p>
        </p:txBody>
      </p:sp>
      <p:sp>
        <p:nvSpPr>
          <p:cNvPr id="7" name="Shape 7"/>
          <p:cNvSpPr>
            <a:spLocks noGrp="1"/>
          </p:cNvSpPr>
          <p:nvPr>
            <p:ph type="sldNum" sz="quarter" idx="2"/>
          </p:nvPr>
        </p:nvSpPr>
        <p:spPr>
          <a:xfrm>
            <a:off x="6324600" y="9258300"/>
            <a:ext cx="342900" cy="368300"/>
          </a:xfrm>
          <a:prstGeom prst="rect">
            <a:avLst/>
          </a:prstGeom>
          <a:ln w="12700">
            <a:miter lim="400000"/>
          </a:ln>
        </p:spPr>
        <p:txBody>
          <a:bodyPr wrap="none" lIns="50800" tIns="50800" rIns="50800" bIns="50800">
            <a:spAutoFit/>
          </a:bodyPr>
          <a:lstStyle>
            <a:lvl1pPr>
              <a:defRPr sz="18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ransition spd="med"/>
  <p:txStyles>
    <p:titleStyle>
      <a:lvl1pPr marL="0" marR="0" indent="0" algn="l" defTabSz="584200" rtl="0" latinLnBrk="0">
        <a:lnSpc>
          <a:spcPct val="100000"/>
        </a:lnSpc>
        <a:spcBef>
          <a:spcPts val="0"/>
        </a:spcBef>
        <a:spcAft>
          <a:spcPts val="0"/>
        </a:spcAft>
        <a:buClrTx/>
        <a:buSzTx/>
        <a:buFontTx/>
        <a:buNone/>
        <a:tabLst/>
        <a:defRPr sz="6100" b="0" i="0" u="none" strike="noStrike" cap="none" spc="0" baseline="0">
          <a:ln>
            <a:noFill/>
          </a:ln>
          <a:solidFill>
            <a:srgbClr val="000000"/>
          </a:solidFill>
          <a:uFillTx/>
          <a:latin typeface="+mn-lt"/>
          <a:ea typeface="+mn-ea"/>
          <a:cs typeface="+mn-cs"/>
          <a:sym typeface="Arial"/>
        </a:defRPr>
      </a:lvl1pPr>
      <a:lvl2pPr marL="0" marR="0" indent="228600" algn="l" defTabSz="584200" rtl="0" latinLnBrk="0">
        <a:lnSpc>
          <a:spcPct val="100000"/>
        </a:lnSpc>
        <a:spcBef>
          <a:spcPts val="0"/>
        </a:spcBef>
        <a:spcAft>
          <a:spcPts val="0"/>
        </a:spcAft>
        <a:buClrTx/>
        <a:buSzTx/>
        <a:buFontTx/>
        <a:buNone/>
        <a:tabLst/>
        <a:defRPr sz="6100" b="0" i="0" u="none" strike="noStrike" cap="none" spc="0" baseline="0">
          <a:ln>
            <a:noFill/>
          </a:ln>
          <a:solidFill>
            <a:srgbClr val="000000"/>
          </a:solidFill>
          <a:uFillTx/>
          <a:latin typeface="+mn-lt"/>
          <a:ea typeface="+mn-ea"/>
          <a:cs typeface="+mn-cs"/>
          <a:sym typeface="Arial"/>
        </a:defRPr>
      </a:lvl2pPr>
      <a:lvl3pPr marL="0" marR="0" indent="457200" algn="l" defTabSz="584200" rtl="0" latinLnBrk="0">
        <a:lnSpc>
          <a:spcPct val="100000"/>
        </a:lnSpc>
        <a:spcBef>
          <a:spcPts val="0"/>
        </a:spcBef>
        <a:spcAft>
          <a:spcPts val="0"/>
        </a:spcAft>
        <a:buClrTx/>
        <a:buSzTx/>
        <a:buFontTx/>
        <a:buNone/>
        <a:tabLst/>
        <a:defRPr sz="6100" b="0" i="0" u="none" strike="noStrike" cap="none" spc="0" baseline="0">
          <a:ln>
            <a:noFill/>
          </a:ln>
          <a:solidFill>
            <a:srgbClr val="000000"/>
          </a:solidFill>
          <a:uFillTx/>
          <a:latin typeface="+mn-lt"/>
          <a:ea typeface="+mn-ea"/>
          <a:cs typeface="+mn-cs"/>
          <a:sym typeface="Arial"/>
        </a:defRPr>
      </a:lvl3pPr>
      <a:lvl4pPr marL="0" marR="0" indent="685800" algn="l" defTabSz="584200" rtl="0" latinLnBrk="0">
        <a:lnSpc>
          <a:spcPct val="100000"/>
        </a:lnSpc>
        <a:spcBef>
          <a:spcPts val="0"/>
        </a:spcBef>
        <a:spcAft>
          <a:spcPts val="0"/>
        </a:spcAft>
        <a:buClrTx/>
        <a:buSzTx/>
        <a:buFontTx/>
        <a:buNone/>
        <a:tabLst/>
        <a:defRPr sz="6100" b="0" i="0" u="none" strike="noStrike" cap="none" spc="0" baseline="0">
          <a:ln>
            <a:noFill/>
          </a:ln>
          <a:solidFill>
            <a:srgbClr val="000000"/>
          </a:solidFill>
          <a:uFillTx/>
          <a:latin typeface="+mn-lt"/>
          <a:ea typeface="+mn-ea"/>
          <a:cs typeface="+mn-cs"/>
          <a:sym typeface="Arial"/>
        </a:defRPr>
      </a:lvl4pPr>
      <a:lvl5pPr marL="0" marR="0" indent="914400" algn="l" defTabSz="584200" rtl="0" latinLnBrk="0">
        <a:lnSpc>
          <a:spcPct val="100000"/>
        </a:lnSpc>
        <a:spcBef>
          <a:spcPts val="0"/>
        </a:spcBef>
        <a:spcAft>
          <a:spcPts val="0"/>
        </a:spcAft>
        <a:buClrTx/>
        <a:buSzTx/>
        <a:buFontTx/>
        <a:buNone/>
        <a:tabLst/>
        <a:defRPr sz="6100" b="0" i="0" u="none" strike="noStrike" cap="none" spc="0" baseline="0">
          <a:ln>
            <a:noFill/>
          </a:ln>
          <a:solidFill>
            <a:srgbClr val="000000"/>
          </a:solidFill>
          <a:uFillTx/>
          <a:latin typeface="+mn-lt"/>
          <a:ea typeface="+mn-ea"/>
          <a:cs typeface="+mn-cs"/>
          <a:sym typeface="Arial"/>
        </a:defRPr>
      </a:lvl5pPr>
      <a:lvl6pPr marL="0" marR="0" indent="1143000" algn="l" defTabSz="584200" rtl="0" latinLnBrk="0">
        <a:lnSpc>
          <a:spcPct val="100000"/>
        </a:lnSpc>
        <a:spcBef>
          <a:spcPts val="0"/>
        </a:spcBef>
        <a:spcAft>
          <a:spcPts val="0"/>
        </a:spcAft>
        <a:buClrTx/>
        <a:buSzTx/>
        <a:buFontTx/>
        <a:buNone/>
        <a:tabLst/>
        <a:defRPr sz="6100" b="0" i="0" u="none" strike="noStrike" cap="none" spc="0" baseline="0">
          <a:ln>
            <a:noFill/>
          </a:ln>
          <a:solidFill>
            <a:srgbClr val="000000"/>
          </a:solidFill>
          <a:uFillTx/>
          <a:latin typeface="+mn-lt"/>
          <a:ea typeface="+mn-ea"/>
          <a:cs typeface="+mn-cs"/>
          <a:sym typeface="Arial"/>
        </a:defRPr>
      </a:lvl6pPr>
      <a:lvl7pPr marL="0" marR="0" indent="1371600" algn="l" defTabSz="584200" rtl="0" latinLnBrk="0">
        <a:lnSpc>
          <a:spcPct val="100000"/>
        </a:lnSpc>
        <a:spcBef>
          <a:spcPts val="0"/>
        </a:spcBef>
        <a:spcAft>
          <a:spcPts val="0"/>
        </a:spcAft>
        <a:buClrTx/>
        <a:buSzTx/>
        <a:buFontTx/>
        <a:buNone/>
        <a:tabLst/>
        <a:defRPr sz="6100" b="0" i="0" u="none" strike="noStrike" cap="none" spc="0" baseline="0">
          <a:ln>
            <a:noFill/>
          </a:ln>
          <a:solidFill>
            <a:srgbClr val="000000"/>
          </a:solidFill>
          <a:uFillTx/>
          <a:latin typeface="+mn-lt"/>
          <a:ea typeface="+mn-ea"/>
          <a:cs typeface="+mn-cs"/>
          <a:sym typeface="Arial"/>
        </a:defRPr>
      </a:lvl7pPr>
      <a:lvl8pPr marL="0" marR="0" indent="1600200" algn="l" defTabSz="584200" rtl="0" latinLnBrk="0">
        <a:lnSpc>
          <a:spcPct val="100000"/>
        </a:lnSpc>
        <a:spcBef>
          <a:spcPts val="0"/>
        </a:spcBef>
        <a:spcAft>
          <a:spcPts val="0"/>
        </a:spcAft>
        <a:buClrTx/>
        <a:buSzTx/>
        <a:buFontTx/>
        <a:buNone/>
        <a:tabLst/>
        <a:defRPr sz="6100" b="0" i="0" u="none" strike="noStrike" cap="none" spc="0" baseline="0">
          <a:ln>
            <a:noFill/>
          </a:ln>
          <a:solidFill>
            <a:srgbClr val="000000"/>
          </a:solidFill>
          <a:uFillTx/>
          <a:latin typeface="+mn-lt"/>
          <a:ea typeface="+mn-ea"/>
          <a:cs typeface="+mn-cs"/>
          <a:sym typeface="Arial"/>
        </a:defRPr>
      </a:lvl8pPr>
      <a:lvl9pPr marL="0" marR="0" indent="1828800" algn="l" defTabSz="584200" rtl="0" latinLnBrk="0">
        <a:lnSpc>
          <a:spcPct val="100000"/>
        </a:lnSpc>
        <a:spcBef>
          <a:spcPts val="0"/>
        </a:spcBef>
        <a:spcAft>
          <a:spcPts val="0"/>
        </a:spcAft>
        <a:buClrTx/>
        <a:buSzTx/>
        <a:buFontTx/>
        <a:buNone/>
        <a:tabLst/>
        <a:defRPr sz="6100" b="0" i="0" u="none" strike="noStrike" cap="none" spc="0" baseline="0">
          <a:ln>
            <a:noFill/>
          </a:ln>
          <a:solidFill>
            <a:srgbClr val="000000"/>
          </a:solidFill>
          <a:uFillTx/>
          <a:latin typeface="+mn-lt"/>
          <a:ea typeface="+mn-ea"/>
          <a:cs typeface="+mn-cs"/>
          <a:sym typeface="Arial"/>
        </a:defRPr>
      </a:lvl9pPr>
    </p:titleStyle>
    <p:bodyStyle>
      <a:lvl1pPr marL="889000" marR="0" indent="-571500" algn="l" defTabSz="584200" rtl="0" latinLnBrk="0">
        <a:lnSpc>
          <a:spcPct val="100000"/>
        </a:lnSpc>
        <a:spcBef>
          <a:spcPts val="2400"/>
        </a:spcBef>
        <a:spcAft>
          <a:spcPts val="0"/>
        </a:spcAft>
        <a:buClrTx/>
        <a:buSzPct val="171000"/>
        <a:buFontTx/>
        <a:buChar char="•"/>
        <a:tabLst/>
        <a:defRPr sz="4200" b="0" i="0" u="none" strike="noStrike" cap="none" spc="0" baseline="0">
          <a:ln>
            <a:noFill/>
          </a:ln>
          <a:solidFill>
            <a:srgbClr val="000000"/>
          </a:solidFill>
          <a:uFillTx/>
          <a:latin typeface="+mn-lt"/>
          <a:ea typeface="+mn-ea"/>
          <a:cs typeface="+mn-cs"/>
          <a:sym typeface="Arial"/>
        </a:defRPr>
      </a:lvl1pPr>
      <a:lvl2pPr marL="1333500" marR="0" indent="-571500" algn="l" defTabSz="584200" rtl="0" latinLnBrk="0">
        <a:lnSpc>
          <a:spcPct val="100000"/>
        </a:lnSpc>
        <a:spcBef>
          <a:spcPts val="2400"/>
        </a:spcBef>
        <a:spcAft>
          <a:spcPts val="0"/>
        </a:spcAft>
        <a:buClrTx/>
        <a:buSzPct val="171000"/>
        <a:buFontTx/>
        <a:buChar char="•"/>
        <a:tabLst/>
        <a:defRPr sz="4200" b="0" i="0" u="none" strike="noStrike" cap="none" spc="0" baseline="0">
          <a:ln>
            <a:noFill/>
          </a:ln>
          <a:solidFill>
            <a:srgbClr val="000000"/>
          </a:solidFill>
          <a:uFillTx/>
          <a:latin typeface="+mn-lt"/>
          <a:ea typeface="+mn-ea"/>
          <a:cs typeface="+mn-cs"/>
          <a:sym typeface="Arial"/>
        </a:defRPr>
      </a:lvl2pPr>
      <a:lvl3pPr marL="1778000" marR="0" indent="-571500" algn="l" defTabSz="584200" rtl="0" latinLnBrk="0">
        <a:lnSpc>
          <a:spcPct val="100000"/>
        </a:lnSpc>
        <a:spcBef>
          <a:spcPts val="2400"/>
        </a:spcBef>
        <a:spcAft>
          <a:spcPts val="0"/>
        </a:spcAft>
        <a:buClrTx/>
        <a:buSzPct val="171000"/>
        <a:buFontTx/>
        <a:buChar char="•"/>
        <a:tabLst/>
        <a:defRPr sz="4200" b="0" i="0" u="none" strike="noStrike" cap="none" spc="0" baseline="0">
          <a:ln>
            <a:noFill/>
          </a:ln>
          <a:solidFill>
            <a:srgbClr val="000000"/>
          </a:solidFill>
          <a:uFillTx/>
          <a:latin typeface="+mn-lt"/>
          <a:ea typeface="+mn-ea"/>
          <a:cs typeface="+mn-cs"/>
          <a:sym typeface="Arial"/>
        </a:defRPr>
      </a:lvl3pPr>
      <a:lvl4pPr marL="2222500" marR="0" indent="-571500" algn="l" defTabSz="584200" rtl="0" latinLnBrk="0">
        <a:lnSpc>
          <a:spcPct val="100000"/>
        </a:lnSpc>
        <a:spcBef>
          <a:spcPts val="2400"/>
        </a:spcBef>
        <a:spcAft>
          <a:spcPts val="0"/>
        </a:spcAft>
        <a:buClrTx/>
        <a:buSzPct val="171000"/>
        <a:buFontTx/>
        <a:buChar char="•"/>
        <a:tabLst/>
        <a:defRPr sz="4200" b="0" i="0" u="none" strike="noStrike" cap="none" spc="0" baseline="0">
          <a:ln>
            <a:noFill/>
          </a:ln>
          <a:solidFill>
            <a:srgbClr val="000000"/>
          </a:solidFill>
          <a:uFillTx/>
          <a:latin typeface="+mn-lt"/>
          <a:ea typeface="+mn-ea"/>
          <a:cs typeface="+mn-cs"/>
          <a:sym typeface="Arial"/>
        </a:defRPr>
      </a:lvl4pPr>
      <a:lvl5pPr marL="2667000" marR="0" indent="-571500" algn="l" defTabSz="584200" rtl="0" latinLnBrk="0">
        <a:lnSpc>
          <a:spcPct val="100000"/>
        </a:lnSpc>
        <a:spcBef>
          <a:spcPts val="2400"/>
        </a:spcBef>
        <a:spcAft>
          <a:spcPts val="0"/>
        </a:spcAft>
        <a:buClrTx/>
        <a:buSzPct val="171000"/>
        <a:buFontTx/>
        <a:buChar char="•"/>
        <a:tabLst/>
        <a:defRPr sz="4200" b="0" i="0" u="none" strike="noStrike" cap="none" spc="0" baseline="0">
          <a:ln>
            <a:noFill/>
          </a:ln>
          <a:solidFill>
            <a:srgbClr val="000000"/>
          </a:solidFill>
          <a:uFillTx/>
          <a:latin typeface="+mn-lt"/>
          <a:ea typeface="+mn-ea"/>
          <a:cs typeface="+mn-cs"/>
          <a:sym typeface="Arial"/>
        </a:defRPr>
      </a:lvl5pPr>
      <a:lvl6pPr marL="3022600" marR="0" indent="-571500" algn="l" defTabSz="584200" rtl="0" latinLnBrk="0">
        <a:lnSpc>
          <a:spcPct val="100000"/>
        </a:lnSpc>
        <a:spcBef>
          <a:spcPts val="2400"/>
        </a:spcBef>
        <a:spcAft>
          <a:spcPts val="0"/>
        </a:spcAft>
        <a:buClrTx/>
        <a:buSzPct val="171000"/>
        <a:buFontTx/>
        <a:buChar char="•"/>
        <a:tabLst/>
        <a:defRPr sz="4200" b="0" i="0" u="none" strike="noStrike" cap="none" spc="0" baseline="0">
          <a:ln>
            <a:noFill/>
          </a:ln>
          <a:solidFill>
            <a:srgbClr val="000000"/>
          </a:solidFill>
          <a:uFillTx/>
          <a:latin typeface="+mn-lt"/>
          <a:ea typeface="+mn-ea"/>
          <a:cs typeface="+mn-cs"/>
          <a:sym typeface="Arial"/>
        </a:defRPr>
      </a:lvl6pPr>
      <a:lvl7pPr marL="3378200" marR="0" indent="-571500" algn="l" defTabSz="584200" rtl="0" latinLnBrk="0">
        <a:lnSpc>
          <a:spcPct val="100000"/>
        </a:lnSpc>
        <a:spcBef>
          <a:spcPts val="2400"/>
        </a:spcBef>
        <a:spcAft>
          <a:spcPts val="0"/>
        </a:spcAft>
        <a:buClrTx/>
        <a:buSzPct val="171000"/>
        <a:buFontTx/>
        <a:buChar char="•"/>
        <a:tabLst/>
        <a:defRPr sz="4200" b="0" i="0" u="none" strike="noStrike" cap="none" spc="0" baseline="0">
          <a:ln>
            <a:noFill/>
          </a:ln>
          <a:solidFill>
            <a:srgbClr val="000000"/>
          </a:solidFill>
          <a:uFillTx/>
          <a:latin typeface="+mn-lt"/>
          <a:ea typeface="+mn-ea"/>
          <a:cs typeface="+mn-cs"/>
          <a:sym typeface="Arial"/>
        </a:defRPr>
      </a:lvl7pPr>
      <a:lvl8pPr marL="3733800" marR="0" indent="-571500" algn="l" defTabSz="584200" rtl="0" latinLnBrk="0">
        <a:lnSpc>
          <a:spcPct val="100000"/>
        </a:lnSpc>
        <a:spcBef>
          <a:spcPts val="2400"/>
        </a:spcBef>
        <a:spcAft>
          <a:spcPts val="0"/>
        </a:spcAft>
        <a:buClrTx/>
        <a:buSzPct val="171000"/>
        <a:buFontTx/>
        <a:buChar char="•"/>
        <a:tabLst/>
        <a:defRPr sz="4200" b="0" i="0" u="none" strike="noStrike" cap="none" spc="0" baseline="0">
          <a:ln>
            <a:noFill/>
          </a:ln>
          <a:solidFill>
            <a:srgbClr val="000000"/>
          </a:solidFill>
          <a:uFillTx/>
          <a:latin typeface="+mn-lt"/>
          <a:ea typeface="+mn-ea"/>
          <a:cs typeface="+mn-cs"/>
          <a:sym typeface="Arial"/>
        </a:defRPr>
      </a:lvl8pPr>
      <a:lvl9pPr marL="4089400" marR="0" indent="-571500" algn="l" defTabSz="584200" rtl="0" latinLnBrk="0">
        <a:lnSpc>
          <a:spcPct val="100000"/>
        </a:lnSpc>
        <a:spcBef>
          <a:spcPts val="2400"/>
        </a:spcBef>
        <a:spcAft>
          <a:spcPts val="0"/>
        </a:spcAft>
        <a:buClrTx/>
        <a:buSzPct val="171000"/>
        <a:buFontTx/>
        <a:buChar char="•"/>
        <a:tabLst/>
        <a:defRPr sz="4200" b="0" i="0" u="none" strike="noStrike" cap="none" spc="0" baseline="0">
          <a:ln>
            <a:noFill/>
          </a:ln>
          <a:solidFill>
            <a:srgbClr val="000000"/>
          </a:solidFill>
          <a:uFillTx/>
          <a:latin typeface="+mn-lt"/>
          <a:ea typeface="+mn-ea"/>
          <a:cs typeface="+mn-cs"/>
          <a:sym typeface="Arial"/>
        </a:defRPr>
      </a:lvl9pPr>
    </p:bodyStyle>
    <p:otherStyle>
      <a:lvl1pPr marL="0" marR="0" indent="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a:defRPr>
      </a:lvl1pPr>
      <a:lvl2pPr marL="0" marR="0" indent="2286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a:defRPr>
      </a:lvl2pPr>
      <a:lvl3pPr marL="0" marR="0" indent="4572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a:defRPr>
      </a:lvl3pPr>
      <a:lvl4pPr marL="0" marR="0" indent="6858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a:defRPr>
      </a:lvl4pPr>
      <a:lvl5pPr marL="0" marR="0" indent="9144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a:defRPr>
      </a:lvl5pPr>
      <a:lvl6pPr marL="0" marR="0" indent="11430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a:defRPr>
      </a:lvl6pPr>
      <a:lvl7pPr marL="0" marR="0" indent="13716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a:defRPr>
      </a:lvl7pPr>
      <a:lvl8pPr marL="0" marR="0" indent="16002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a:defRPr>
      </a:lvl8pPr>
      <a:lvl9pPr marL="0" marR="0" indent="18288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droppedImage.pdf"/>
          <p:cNvPicPr>
            <a:picLocks noChangeAspect="1"/>
          </p:cNvPicPr>
          <p:nvPr/>
        </p:nvPicPr>
        <p:blipFill>
          <a:blip r:embed="rId3">
            <a:extLst/>
          </a:blip>
          <a:stretch>
            <a:fillRect/>
          </a:stretch>
        </p:blipFill>
        <p:spPr>
          <a:xfrm>
            <a:off x="265038" y="246380"/>
            <a:ext cx="6467019" cy="1724539"/>
          </a:xfrm>
          <a:prstGeom prst="rect">
            <a:avLst/>
          </a:prstGeom>
          <a:ln w="12700">
            <a:miter lim="400000"/>
          </a:ln>
          <a:effectLst>
            <a:outerShdw blurRad="127000" dist="76200" dir="2700000" rotWithShape="0">
              <a:srgbClr val="FFFFFF">
                <a:alpha val="75000"/>
              </a:srgbClr>
            </a:outerShdw>
          </a:effectLst>
        </p:spPr>
      </p:pic>
      <p:sp>
        <p:nvSpPr>
          <p:cNvPr id="65" name="Shape 65"/>
          <p:cNvSpPr/>
          <p:nvPr/>
        </p:nvSpPr>
        <p:spPr>
          <a:xfrm>
            <a:off x="-1" y="8093053"/>
            <a:ext cx="12992100" cy="1927248"/>
          </a:xfrm>
          <a:prstGeom prst="roundRect">
            <a:avLst>
              <a:gd name="adj" fmla="val 0"/>
            </a:avLst>
          </a:prstGeom>
          <a:solidFill>
            <a:srgbClr val="000000">
              <a:alpha val="85358"/>
            </a:srgbClr>
          </a:solidFill>
          <a:ln w="12700">
            <a:miter lim="400000"/>
          </a:ln>
        </p:spPr>
        <p:txBody>
          <a:bodyPr lIns="50800" tIns="50800" rIns="50800" bIns="50800" anchor="ctr"/>
          <a:lstStyle/>
          <a:p>
            <a:pPr marL="40639" marR="40639" algn="l" defTabSz="914400">
              <a:defRPr sz="1200">
                <a:uFill>
                  <a:solidFill>
                    <a:srgbClr val="000000"/>
                  </a:solidFill>
                </a:uFill>
              </a:defRPr>
            </a:pPr>
            <a:endParaRPr/>
          </a:p>
        </p:txBody>
      </p:sp>
      <p:sp>
        <p:nvSpPr>
          <p:cNvPr id="66" name="Shape 66"/>
          <p:cNvSpPr/>
          <p:nvPr/>
        </p:nvSpPr>
        <p:spPr>
          <a:xfrm>
            <a:off x="2018927" y="8231089"/>
            <a:ext cx="8966945" cy="609601"/>
          </a:xfrm>
          <a:prstGeom prst="rect">
            <a:avLst/>
          </a:prstGeom>
          <a:ln w="12700">
            <a:miter lim="400000"/>
          </a:ln>
          <a:effectLst>
            <a:outerShdw blurRad="63500" dist="50800" dir="2700000" rotWithShape="0">
              <a:srgbClr val="000000">
                <a:alpha val="75000"/>
              </a:srgbClr>
            </a:outerShdw>
          </a:effectLst>
          <a:extLst>
            <a:ext uri="{C572A759-6A51-4108-AA02-DFA0A04FC94B}">
              <ma14:wrappingTextBoxFlag xmlns:ma14="http://schemas.microsoft.com/office/mac/drawingml/2011/main" xmlns="" val="1"/>
            </a:ext>
          </a:extLst>
        </p:spPr>
        <p:txBody>
          <a:bodyPr wrap="none" lIns="0" tIns="0" rIns="0" bIns="0" anchor="ctr">
            <a:spAutoFit/>
          </a:bodyPr>
          <a:lstStyle>
            <a:lvl1pPr defTabSz="914400">
              <a:buClr>
                <a:srgbClr val="FFFFFF"/>
              </a:buClr>
              <a:buFont typeface="Arial"/>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572000" algn="l"/>
              </a:tabLst>
              <a:defRPr>
                <a:solidFill>
                  <a:srgbClr val="FFFFFF"/>
                </a:solidFill>
                <a:uFill>
                  <a:solidFill>
                    <a:srgbClr val="FFFFFF"/>
                  </a:solidFill>
                </a:uFill>
                <a:latin typeface="DIN Alternate"/>
                <a:ea typeface="DIN Alternate"/>
                <a:cs typeface="DIN Alternate"/>
                <a:sym typeface="DIN Alternate"/>
              </a:defRPr>
            </a:lvl1pPr>
          </a:lstStyle>
          <a:p>
            <a:r>
              <a:t>Fostering Spiritual Growth in the Church</a:t>
            </a:r>
          </a:p>
        </p:txBody>
      </p:sp>
      <p:sp>
        <p:nvSpPr>
          <p:cNvPr id="67" name="Shape 67"/>
          <p:cNvSpPr/>
          <p:nvPr/>
        </p:nvSpPr>
        <p:spPr>
          <a:xfrm>
            <a:off x="1549400" y="9055882"/>
            <a:ext cx="9906000" cy="1589"/>
          </a:xfrm>
          <a:prstGeom prst="line">
            <a:avLst/>
          </a:prstGeom>
          <a:ln w="38100">
            <a:solidFill>
              <a:srgbClr val="FFA050"/>
            </a:solidFill>
            <a:miter lim="400000"/>
          </a:ln>
          <a:effectLst>
            <a:outerShdw blurRad="63500" dist="50800" dir="2700000" rotWithShape="0">
              <a:srgbClr val="000000">
                <a:alpha val="75000"/>
              </a:srgbClr>
            </a:outerShdw>
          </a:effectLst>
        </p:spPr>
        <p:txBody>
          <a:bodyPr lIns="50800" tIns="50800" rIns="50800" bIns="50800" anchor="ctr"/>
          <a:lstStyle/>
          <a:p>
            <a:pPr algn="l" defTabSz="457200">
              <a:defRPr sz="1200">
                <a:latin typeface="+mj-lt"/>
                <a:ea typeface="+mj-ea"/>
                <a:cs typeface="+mj-cs"/>
                <a:sym typeface="Helvetica"/>
              </a:defRPr>
            </a:pPr>
            <a:endParaRPr/>
          </a:p>
        </p:txBody>
      </p:sp>
      <p:sp>
        <p:nvSpPr>
          <p:cNvPr id="68" name="Shape 68"/>
          <p:cNvSpPr/>
          <p:nvPr/>
        </p:nvSpPr>
        <p:spPr>
          <a:xfrm>
            <a:off x="12701" y="9086492"/>
            <a:ext cx="12979398" cy="564257"/>
          </a:xfrm>
          <a:prstGeom prst="rect">
            <a:avLst/>
          </a:prstGeom>
          <a:ln w="12700">
            <a:miter lim="400000"/>
          </a:ln>
          <a:effectLst>
            <a:outerShdw blurRad="127000" dist="76200" dir="2700000" rotWithShape="0">
              <a:srgbClr val="000000">
                <a:alpha val="75000"/>
              </a:srgbClr>
            </a:outerShdw>
          </a:effectLst>
          <a:extLst>
            <a:ext uri="{C572A759-6A51-4108-AA02-DFA0A04FC94B}">
              <ma14:wrappingTextBoxFlag xmlns:ma14="http://schemas.microsoft.com/office/mac/drawingml/2011/main" xmlns="" val="1"/>
            </a:ext>
          </a:extLst>
        </p:spPr>
        <p:txBody>
          <a:bodyPr lIns="50800" tIns="50800" rIns="50800" bIns="50800" anchor="ctr">
            <a:spAutoFit/>
          </a:bodyPr>
          <a:lstStyle>
            <a:lvl1pPr>
              <a:tabLst>
                <a:tab pos="368300" algn="l"/>
                <a:tab pos="698500" algn="l"/>
                <a:tab pos="1066800" algn="l"/>
                <a:tab pos="1422400" algn="l"/>
                <a:tab pos="1778000" algn="l"/>
                <a:tab pos="2120900" algn="l"/>
                <a:tab pos="2489200" algn="l"/>
                <a:tab pos="2857500" algn="l"/>
                <a:tab pos="3200400" algn="l"/>
                <a:tab pos="3568700" algn="l"/>
                <a:tab pos="3911600" algn="l"/>
                <a:tab pos="4267200" algn="l"/>
              </a:tabLst>
              <a:defRPr sz="3000" b="1" spc="239">
                <a:solidFill>
                  <a:srgbClr val="FFFFFF"/>
                </a:solidFill>
                <a:effectLst>
                  <a:outerShdw blurRad="25400" dist="25400" dir="2060505" rotWithShape="0">
                    <a:srgbClr val="000000"/>
                  </a:outerShdw>
                </a:effectLst>
                <a:latin typeface="+mn-lt"/>
                <a:ea typeface="+mn-ea"/>
                <a:cs typeface="+mn-cs"/>
                <a:sym typeface="Arial"/>
              </a:defRPr>
            </a:lvl1pPr>
          </a:lstStyle>
          <a:p>
            <a:pPr>
              <a:defRPr sz="4800" b="0" spc="384"/>
            </a:pPr>
            <a:r>
              <a:rPr lang="en-US" sz="3000" b="1" spc="239" dirty="0" smtClean="0"/>
              <a:t>Martin Carlisle</a:t>
            </a:r>
            <a:endParaRPr sz="3000" b="1" spc="239" dirty="0"/>
          </a:p>
        </p:txBody>
      </p:sp>
      <p:sp>
        <p:nvSpPr>
          <p:cNvPr id="71" name="Shape 71"/>
          <p:cNvSpPr/>
          <p:nvPr/>
        </p:nvSpPr>
        <p:spPr>
          <a:xfrm>
            <a:off x="11022021" y="460949"/>
            <a:ext cx="1625601" cy="1295401"/>
          </a:xfrm>
          <a:prstGeom prst="ellipse">
            <a:avLst/>
          </a:prstGeom>
          <a:solidFill>
            <a:srgbClr val="11008E">
              <a:alpha val="90000"/>
            </a:srgbClr>
          </a:solidFill>
          <a:ln w="25400">
            <a:solidFill>
              <a:srgbClr val="000000">
                <a:alpha val="90000"/>
              </a:srgbClr>
            </a:solidFill>
            <a:miter lim="400000"/>
          </a:ln>
          <a:extLst>
            <a:ext uri="{C572A759-6A51-4108-AA02-DFA0A04FC94B}">
              <ma14:wrappingTextBoxFlag xmlns:ma14="http://schemas.microsoft.com/office/mac/drawingml/2011/main" xmlns="" val="1"/>
            </a:ext>
          </a:extLst>
        </p:spPr>
        <p:txBody>
          <a:bodyPr lIns="50800" tIns="50800" rIns="50800" bIns="50800" anchor="ctr"/>
          <a:lstStyle>
            <a:lvl1pPr>
              <a:defRPr sz="5800" b="1">
                <a:solidFill>
                  <a:srgbClr val="FFFFFF"/>
                </a:solidFill>
                <a:effectLst>
                  <a:outerShdw blurRad="38100" dist="12700" dir="5400000" rotWithShape="0">
                    <a:srgbClr val="000000">
                      <a:alpha val="50000"/>
                    </a:srgbClr>
                  </a:outerShdw>
                </a:effectLst>
                <a:latin typeface="+mj-lt"/>
                <a:ea typeface="+mj-ea"/>
                <a:cs typeface="+mj-cs"/>
                <a:sym typeface="Helvetica"/>
              </a:defRPr>
            </a:lvl1pPr>
          </a:lstStyle>
          <a:p>
            <a:r>
              <a:rPr lang="en-US" dirty="0" smtClean="0"/>
              <a:t>10</a:t>
            </a:r>
            <a:endParaRPr dirty="0"/>
          </a:p>
        </p:txBody>
      </p:sp>
      <p:sp>
        <p:nvSpPr>
          <p:cNvPr id="72" name="Shape 72"/>
          <p:cNvSpPr/>
          <p:nvPr/>
        </p:nvSpPr>
        <p:spPr>
          <a:xfrm>
            <a:off x="204777" y="2749789"/>
            <a:ext cx="12595244" cy="2483782"/>
          </a:xfrm>
          <a:prstGeom prst="rect">
            <a:avLst/>
          </a:prstGeom>
          <a:ln w="12700">
            <a:miter lim="400000"/>
          </a:ln>
          <a:effectLst>
            <a:outerShdw blurRad="76200" dist="69781" dir="11722004" rotWithShape="0">
              <a:srgbClr val="000000">
                <a:alpha val="80000"/>
              </a:srgbClr>
            </a:outerShdw>
          </a:effectLst>
          <a:extLst>
            <a:ext uri="{C572A759-6A51-4108-AA02-DFA0A04FC94B}">
              <ma14:wrappingTextBoxFlag xmlns:ma14="http://schemas.microsoft.com/office/mac/drawingml/2011/main" xmlns="" val="1"/>
            </a:ext>
          </a:extLst>
        </p:spPr>
        <p:txBody>
          <a:bodyPr lIns="50800" tIns="50800" rIns="50800" bIns="50800"/>
          <a:lstStyle>
            <a:lvl1pPr defTabSz="457200">
              <a:lnSpc>
                <a:spcPct val="140000"/>
              </a:lnSpc>
              <a:spcBef>
                <a:spcPts val="21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6800" b="1">
                <a:solidFill>
                  <a:srgbClr val="FFFFFF"/>
                </a:solidFill>
                <a:effectLst>
                  <a:outerShdw blurRad="38100" dist="25400" dir="1500000" rotWithShape="0">
                    <a:srgbClr val="000000"/>
                  </a:outerShdw>
                </a:effectLst>
                <a:latin typeface="+mn-lt"/>
                <a:ea typeface="+mn-ea"/>
                <a:cs typeface="+mn-cs"/>
                <a:sym typeface="Arial"/>
              </a:defRPr>
            </a:lvl1pPr>
          </a:lstStyle>
          <a:p>
            <a:r>
              <a:rPr lang="en-US" dirty="0">
                <a:effectLst/>
              </a:rPr>
              <a:t>The Mature Believer- Strengthening Our Faith to Serve</a:t>
            </a:r>
            <a:endParaRPr dirty="0"/>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fill="hold" grpId="1" nodeType="afterEffect">
                                  <p:stCondLst>
                                    <p:cond delay="0"/>
                                  </p:stCondLst>
                                  <p:iterate>
                                    <p:tmAbs val="0"/>
                                  </p:iterate>
                                  <p:childTnLst>
                                    <p:set>
                                      <p:cBhvr>
                                        <p:cTn id="6" fill="hold"/>
                                        <p:tgtEl>
                                          <p:spTgt spid="72"/>
                                        </p:tgtEl>
                                        <p:attrNameLst>
                                          <p:attrName>style.visibility</p:attrName>
                                        </p:attrNameLst>
                                      </p:cBhvr>
                                      <p:to>
                                        <p:strVal val="visible"/>
                                      </p:to>
                                    </p:set>
                                    <p:animEffect transition="in" filter="fade">
                                      <p:cBhvr>
                                        <p:cTn id="7" dur="1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1" animBg="1" advAuto="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5412" y="1047750"/>
            <a:ext cx="10747189" cy="7737662"/>
          </a:xfrm>
        </p:spPr>
        <p:txBody>
          <a:bodyPr/>
          <a:lstStyle/>
          <a:p>
            <a:pPr lvl="0"/>
            <a:r>
              <a:rPr lang="en-US" dirty="0" smtClean="0"/>
              <a:t>“In all this you greatly rejoice, though now for a little while you may have had to suffer grief in all kinds of trials” (1 Peter 1:6)</a:t>
            </a:r>
            <a:r>
              <a:rPr lang="en-US" dirty="0"/>
              <a:t/>
            </a:r>
            <a:br>
              <a:rPr lang="en-US" dirty="0"/>
            </a:br>
            <a:r>
              <a:rPr lang="en-US" dirty="0"/>
              <a:t> </a:t>
            </a:r>
            <a:br>
              <a:rPr lang="en-US" dirty="0"/>
            </a:br>
            <a:r>
              <a:rPr lang="en-US" dirty="0" smtClean="0"/>
              <a:t>Don’t assume </a:t>
            </a:r>
            <a:r>
              <a:rPr lang="en-US" u="sng" dirty="0" smtClean="0">
                <a:solidFill>
                  <a:srgbClr val="FF0000"/>
                </a:solidFill>
              </a:rPr>
              <a:t>the mature always prosper</a:t>
            </a:r>
            <a:r>
              <a:rPr lang="en-US" dirty="0" smtClean="0"/>
              <a:t>  </a:t>
            </a:r>
            <a:r>
              <a:rPr lang="en-US" dirty="0"/>
              <a:t/>
            </a:r>
            <a:br>
              <a:rPr lang="en-US" dirty="0"/>
            </a:br>
            <a:r>
              <a:rPr lang="en-US" dirty="0"/>
              <a:t/>
            </a:r>
            <a:br>
              <a:rPr lang="en-US" dirty="0"/>
            </a:br>
            <a:endParaRPr lang="en-US" dirty="0"/>
          </a:p>
        </p:txBody>
      </p:sp>
    </p:spTree>
    <p:extLst>
      <p:ext uri="{BB962C8B-B14F-4D97-AF65-F5344CB8AC3E}">
        <p14:creationId xmlns:p14="http://schemas.microsoft.com/office/powerpoint/2010/main" val="882673930"/>
      </p:ext>
    </p:extLst>
  </p:cSld>
  <p:clrMapOvr>
    <a:masterClrMapping/>
  </p:clrMapOvr>
  <mc:AlternateContent xmlns:mc="http://schemas.openxmlformats.org/markup-compatibility/2006" xmlns:p14="http://schemas.microsoft.com/office/powerpoint/2010/main">
    <mc:Choice Requires="p14">
      <p:transition spd="slow" p14:dur="3500">
        <p:fade thruBlk="1"/>
      </p:transition>
    </mc:Choice>
    <mc:Fallback xmlns="">
      <p:transition spd="slow">
        <p:fade/>
      </p:transition>
    </mc:Fallback>
  </mc:AlternateContent>
  <p:timing>
    <p:tnLst>
      <p:par>
        <p:cTn id="1" dur="indefinite" restart="never" fill="hold"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5412" y="1047750"/>
            <a:ext cx="10747189" cy="7737662"/>
          </a:xfrm>
        </p:spPr>
        <p:txBody>
          <a:bodyPr/>
          <a:lstStyle/>
          <a:p>
            <a:pPr lvl="0"/>
            <a:r>
              <a:rPr lang="en-US" dirty="0" smtClean="0"/>
              <a:t>“And let us not grow weary of doing good, for in due season we will reap if we do not give up” (Galatians 6:9)</a:t>
            </a:r>
            <a:r>
              <a:rPr lang="en-US" dirty="0"/>
              <a:t/>
            </a:r>
            <a:br>
              <a:rPr lang="en-US" dirty="0"/>
            </a:br>
            <a:r>
              <a:rPr lang="en-US" dirty="0"/>
              <a:t> </a:t>
            </a:r>
            <a:br>
              <a:rPr lang="en-US" dirty="0"/>
            </a:br>
            <a:r>
              <a:rPr lang="en-US" dirty="0" smtClean="0"/>
              <a:t>Don’t __________________________  </a:t>
            </a:r>
            <a:r>
              <a:rPr lang="en-US" dirty="0"/>
              <a:t/>
            </a:r>
            <a:br>
              <a:rPr lang="en-US" dirty="0"/>
            </a:br>
            <a:r>
              <a:rPr lang="en-US" dirty="0"/>
              <a:t/>
            </a:r>
            <a:br>
              <a:rPr lang="en-US" dirty="0"/>
            </a:br>
            <a:endParaRPr lang="en-US" dirty="0"/>
          </a:p>
        </p:txBody>
      </p:sp>
    </p:spTree>
    <p:extLst>
      <p:ext uri="{BB962C8B-B14F-4D97-AF65-F5344CB8AC3E}">
        <p14:creationId xmlns:p14="http://schemas.microsoft.com/office/powerpoint/2010/main" val="3677689702"/>
      </p:ext>
    </p:extLst>
  </p:cSld>
  <p:clrMapOvr>
    <a:masterClrMapping/>
  </p:clrMapOvr>
  <mc:AlternateContent xmlns:mc="http://schemas.openxmlformats.org/markup-compatibility/2006" xmlns:p14="http://schemas.microsoft.com/office/powerpoint/2010/main">
    <mc:Choice Requires="p14">
      <p:transition spd="slow" p14:dur="3500">
        <p:fade thruBlk="1"/>
      </p:transition>
    </mc:Choice>
    <mc:Fallback xmlns="">
      <p:transition spd="slow">
        <p:fade/>
      </p:transition>
    </mc:Fallback>
  </mc:AlternateContent>
  <p:timing>
    <p:tnLst>
      <p:par>
        <p:cTn id="1" dur="indefinite" restart="never" fill="hold"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5412" y="1047750"/>
            <a:ext cx="10747189" cy="7737662"/>
          </a:xfrm>
        </p:spPr>
        <p:txBody>
          <a:bodyPr/>
          <a:lstStyle/>
          <a:p>
            <a:pPr lvl="0"/>
            <a:r>
              <a:rPr lang="en-US" dirty="0" smtClean="0"/>
              <a:t>“And let us not grow weary of doing good, for in due season we will reap if we do not give up” (Galatians 6:9)</a:t>
            </a:r>
            <a:r>
              <a:rPr lang="en-US" dirty="0"/>
              <a:t/>
            </a:r>
            <a:br>
              <a:rPr lang="en-US" dirty="0"/>
            </a:br>
            <a:r>
              <a:rPr lang="en-US" dirty="0"/>
              <a:t> </a:t>
            </a:r>
            <a:br>
              <a:rPr lang="en-US" dirty="0"/>
            </a:br>
            <a:r>
              <a:rPr lang="en-US" dirty="0" smtClean="0"/>
              <a:t>Don’t </a:t>
            </a:r>
            <a:r>
              <a:rPr lang="en-US" u="sng" dirty="0" smtClean="0">
                <a:solidFill>
                  <a:srgbClr val="FF0000"/>
                </a:solidFill>
              </a:rPr>
              <a:t>give up!</a:t>
            </a:r>
            <a:r>
              <a:rPr lang="en-US" dirty="0"/>
              <a:t/>
            </a:r>
            <a:br>
              <a:rPr lang="en-US" dirty="0"/>
            </a:br>
            <a:r>
              <a:rPr lang="en-US" dirty="0"/>
              <a:t/>
            </a:r>
            <a:br>
              <a:rPr lang="en-US" dirty="0"/>
            </a:br>
            <a:endParaRPr lang="en-US" dirty="0"/>
          </a:p>
        </p:txBody>
      </p:sp>
    </p:spTree>
    <p:extLst>
      <p:ext uri="{BB962C8B-B14F-4D97-AF65-F5344CB8AC3E}">
        <p14:creationId xmlns:p14="http://schemas.microsoft.com/office/powerpoint/2010/main" val="1139400646"/>
      </p:ext>
    </p:extLst>
  </p:cSld>
  <p:clrMapOvr>
    <a:masterClrMapping/>
  </p:clrMapOvr>
  <mc:AlternateContent xmlns:mc="http://schemas.openxmlformats.org/markup-compatibility/2006" xmlns:p14="http://schemas.microsoft.com/office/powerpoint/2010/main">
    <mc:Choice Requires="p14">
      <p:transition spd="slow" p14:dur="3500">
        <p:fade thruBlk="1"/>
      </p:transition>
    </mc:Choice>
    <mc:Fallback xmlns="">
      <p:transition spd="slow">
        <p:fade/>
      </p:transition>
    </mc:Fallback>
  </mc:AlternateContent>
  <p:timing>
    <p:tnLst>
      <p:par>
        <p:cTn id="1" dur="indefinite" restart="never" fill="hold"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5412" y="1047750"/>
            <a:ext cx="10747189" cy="7737662"/>
          </a:xfrm>
        </p:spPr>
        <p:txBody>
          <a:bodyPr/>
          <a:lstStyle/>
          <a:p>
            <a:pPr lvl="0"/>
            <a:r>
              <a:rPr lang="en-US" dirty="0" smtClean="0"/>
              <a:t>“But his sons did not follow his ways. They turned aside after dishonest gain and accepted bribes and perverted justice.” (1 Samuel 8:3)</a:t>
            </a:r>
            <a:r>
              <a:rPr lang="en-US" dirty="0"/>
              <a:t/>
            </a:r>
            <a:br>
              <a:rPr lang="en-US" dirty="0"/>
            </a:br>
            <a:r>
              <a:rPr lang="en-US" dirty="0"/>
              <a:t> </a:t>
            </a:r>
            <a:br>
              <a:rPr lang="en-US" dirty="0"/>
            </a:br>
            <a:r>
              <a:rPr lang="en-US" dirty="0" smtClean="0"/>
              <a:t>Don’t __________________________  </a:t>
            </a:r>
            <a:r>
              <a:rPr lang="en-US" dirty="0"/>
              <a:t/>
            </a:r>
            <a:br>
              <a:rPr lang="en-US" dirty="0"/>
            </a:br>
            <a:r>
              <a:rPr lang="en-US" dirty="0"/>
              <a:t/>
            </a:r>
            <a:br>
              <a:rPr lang="en-US" dirty="0"/>
            </a:br>
            <a:endParaRPr lang="en-US" dirty="0"/>
          </a:p>
        </p:txBody>
      </p:sp>
    </p:spTree>
    <p:extLst>
      <p:ext uri="{BB962C8B-B14F-4D97-AF65-F5344CB8AC3E}">
        <p14:creationId xmlns:p14="http://schemas.microsoft.com/office/powerpoint/2010/main" val="3815244333"/>
      </p:ext>
    </p:extLst>
  </p:cSld>
  <p:clrMapOvr>
    <a:masterClrMapping/>
  </p:clrMapOvr>
  <mc:AlternateContent xmlns:mc="http://schemas.openxmlformats.org/markup-compatibility/2006" xmlns:p14="http://schemas.microsoft.com/office/powerpoint/2010/main">
    <mc:Choice Requires="p14">
      <p:transition spd="slow" p14:dur="3500">
        <p:fade thruBlk="1"/>
      </p:transition>
    </mc:Choice>
    <mc:Fallback xmlns="">
      <p:transition spd="slow">
        <p:fade/>
      </p:transition>
    </mc:Fallback>
  </mc:AlternateContent>
  <p:timing>
    <p:tnLst>
      <p:par>
        <p:cTn id="1" dur="indefinite" restart="never" fill="hold"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5412" y="1047750"/>
            <a:ext cx="10747189" cy="7737662"/>
          </a:xfrm>
        </p:spPr>
        <p:txBody>
          <a:bodyPr/>
          <a:lstStyle/>
          <a:p>
            <a:pPr lvl="0"/>
            <a:r>
              <a:rPr lang="en-US" dirty="0" smtClean="0"/>
              <a:t>“But his sons did not follow his ways. They turned aside after dishonest gain and accepted bribes and perverted justice.” (1 Samuel 8:3)</a:t>
            </a:r>
            <a:r>
              <a:rPr lang="en-US" dirty="0"/>
              <a:t/>
            </a:r>
            <a:br>
              <a:rPr lang="en-US" dirty="0"/>
            </a:br>
            <a:r>
              <a:rPr lang="en-US" dirty="0"/>
              <a:t> </a:t>
            </a:r>
            <a:br>
              <a:rPr lang="en-US" dirty="0"/>
            </a:br>
            <a:r>
              <a:rPr lang="en-US" dirty="0" smtClean="0"/>
              <a:t>Don’t </a:t>
            </a:r>
            <a:r>
              <a:rPr lang="en-US" u="sng" dirty="0" smtClean="0">
                <a:solidFill>
                  <a:srgbClr val="FF0000"/>
                </a:solidFill>
              </a:rPr>
              <a:t>neglect your family when ministering!</a:t>
            </a:r>
            <a:br>
              <a:rPr lang="en-US" u="sng" dirty="0" smtClean="0">
                <a:solidFill>
                  <a:srgbClr val="FF0000"/>
                </a:solidFill>
              </a:rPr>
            </a:br>
            <a:r>
              <a:rPr lang="en-US" u="sng" dirty="0">
                <a:solidFill>
                  <a:srgbClr val="FF0000"/>
                </a:solidFill>
              </a:rPr>
              <a:t/>
            </a:r>
            <a:br>
              <a:rPr lang="en-US" u="sng" dirty="0">
                <a:solidFill>
                  <a:srgbClr val="FF0000"/>
                </a:solidFill>
              </a:rPr>
            </a:br>
            <a:r>
              <a:rPr lang="en-US" dirty="0" smtClean="0"/>
              <a:t>What practical things can you do to lead your family to follow Jesus?</a:t>
            </a:r>
            <a:r>
              <a:rPr lang="en-US" dirty="0"/>
              <a:t/>
            </a:r>
            <a:br>
              <a:rPr lang="en-US" dirty="0"/>
            </a:br>
            <a:r>
              <a:rPr lang="en-US" dirty="0"/>
              <a:t>  </a:t>
            </a:r>
            <a:r>
              <a:rPr lang="en-US" dirty="0"/>
              <a:t/>
            </a:r>
            <a:br>
              <a:rPr lang="en-US" dirty="0"/>
            </a:br>
            <a:r>
              <a:rPr lang="en-US" dirty="0"/>
              <a:t/>
            </a:r>
            <a:br>
              <a:rPr lang="en-US" dirty="0"/>
            </a:br>
            <a:endParaRPr lang="en-US" dirty="0"/>
          </a:p>
        </p:txBody>
      </p:sp>
    </p:spTree>
    <p:extLst>
      <p:ext uri="{BB962C8B-B14F-4D97-AF65-F5344CB8AC3E}">
        <p14:creationId xmlns:p14="http://schemas.microsoft.com/office/powerpoint/2010/main" val="993609392"/>
      </p:ext>
    </p:extLst>
  </p:cSld>
  <p:clrMapOvr>
    <a:masterClrMapping/>
  </p:clrMapOvr>
  <mc:AlternateContent xmlns:mc="http://schemas.openxmlformats.org/markup-compatibility/2006" xmlns:p14="http://schemas.microsoft.com/office/powerpoint/2010/main">
    <mc:Choice Requires="p14">
      <p:transition spd="slow" p14:dur="3500">
        <p:fade thruBlk="1"/>
      </p:transition>
    </mc:Choice>
    <mc:Fallback xmlns="">
      <p:transition spd="slow">
        <p:fade/>
      </p:transition>
    </mc:Fallback>
  </mc:AlternateContent>
  <p:timing>
    <p:tnLst>
      <p:par>
        <p:cTn id="1" dur="indefinite" restart="never" fill="hold"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9906" y="1047750"/>
            <a:ext cx="10872695" cy="7737662"/>
          </a:xfrm>
        </p:spPr>
        <p:txBody>
          <a:bodyPr/>
          <a:lstStyle/>
          <a:p>
            <a:r>
              <a:rPr lang="en-US" dirty="0" smtClean="0"/>
              <a:t>Discussion Questions</a:t>
            </a:r>
            <a:br>
              <a:rPr lang="en-US" dirty="0" smtClean="0"/>
            </a:br>
            <a:r>
              <a:rPr lang="en-US" dirty="0" smtClean="0"/>
              <a:t/>
            </a:r>
            <a:br>
              <a:rPr lang="en-US" dirty="0" smtClean="0"/>
            </a:br>
            <a:r>
              <a:rPr lang="en-US" sz="4400" dirty="0"/>
              <a:t>How </a:t>
            </a:r>
            <a:r>
              <a:rPr lang="en-US" sz="4400" dirty="0" smtClean="0"/>
              <a:t>can you adjust your schedule to serve in the church?</a:t>
            </a:r>
            <a:r>
              <a:rPr lang="en-US" sz="4400" dirty="0" smtClean="0"/>
              <a:t/>
            </a:r>
            <a:br>
              <a:rPr lang="en-US" sz="4400" dirty="0" smtClean="0"/>
            </a:br>
            <a:r>
              <a:rPr lang="en-US" sz="4400" dirty="0"/>
              <a:t/>
            </a:r>
            <a:br>
              <a:rPr lang="en-US" sz="4400" dirty="0"/>
            </a:br>
            <a:r>
              <a:rPr lang="en-US" sz="4400" dirty="0"/>
              <a:t>How </a:t>
            </a:r>
            <a:r>
              <a:rPr lang="en-US" sz="4400" dirty="0" smtClean="0"/>
              <a:t>have you handled “burn-out” (spiritual dryness)?</a:t>
            </a:r>
            <a:r>
              <a:rPr lang="en-US" dirty="0"/>
              <a:t/>
            </a:r>
            <a:br>
              <a:rPr lang="en-US" dirty="0"/>
            </a:br>
            <a:r>
              <a:rPr lang="en-US" dirty="0"/>
              <a:t/>
            </a:r>
            <a:br>
              <a:rPr lang="en-US" dirty="0"/>
            </a:br>
            <a:r>
              <a:rPr lang="en-US" sz="3600" b="0" dirty="0"/>
              <a:t/>
            </a:r>
            <a:br>
              <a:rPr lang="en-US" sz="3600" b="0" dirty="0"/>
            </a:br>
            <a:r>
              <a:rPr lang="en-US" sz="3600" dirty="0"/>
              <a:t/>
            </a:r>
            <a:br>
              <a:rPr lang="en-US" sz="3600" dirty="0"/>
            </a:br>
            <a:endParaRPr lang="en-US" sz="3600" dirty="0"/>
          </a:p>
        </p:txBody>
      </p:sp>
    </p:spTree>
    <p:extLst>
      <p:ext uri="{BB962C8B-B14F-4D97-AF65-F5344CB8AC3E}">
        <p14:creationId xmlns:p14="http://schemas.microsoft.com/office/powerpoint/2010/main" val="1528064482"/>
      </p:ext>
    </p:extLst>
  </p:cSld>
  <p:clrMapOvr>
    <a:masterClrMapping/>
  </p:clrMapOvr>
  <mc:AlternateContent xmlns:mc="http://schemas.openxmlformats.org/markup-compatibility/2006" xmlns:p14="http://schemas.microsoft.com/office/powerpoint/2010/main">
    <mc:Choice Requires="p14">
      <p:transition spd="slow" p14:dur="3500">
        <p:fade thruBlk="1"/>
      </p:transition>
    </mc:Choice>
    <mc:Fallback xmlns="">
      <p:transition spd="slow">
        <p:fade/>
      </p:transition>
    </mc:Fallback>
  </mc:AlternateContent>
  <p:timing>
    <p:tnLst>
      <p:par>
        <p:cTn id="1" dur="indefinite" restart="never" fill="hold"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5412" y="1047750"/>
            <a:ext cx="10747189" cy="7737662"/>
          </a:xfrm>
        </p:spPr>
        <p:txBody>
          <a:bodyPr/>
          <a:lstStyle/>
          <a:p>
            <a:pPr lvl="0"/>
            <a:r>
              <a:rPr lang="en-US" dirty="0" smtClean="0"/>
              <a:t>“Christ Himself gave the apostles, the prophets, the evangelists, the pastors and teachers to equip His people” (</a:t>
            </a:r>
            <a:r>
              <a:rPr lang="en-US" dirty="0" err="1" smtClean="0"/>
              <a:t>Eph</a:t>
            </a:r>
            <a:r>
              <a:rPr lang="en-US" dirty="0" smtClean="0"/>
              <a:t> 4:11-15)</a:t>
            </a:r>
            <a:r>
              <a:rPr lang="en-US" dirty="0"/>
              <a:t/>
            </a:r>
            <a:br>
              <a:rPr lang="en-US" dirty="0"/>
            </a:br>
            <a:r>
              <a:rPr lang="en-US" dirty="0"/>
              <a:t> </a:t>
            </a:r>
            <a:br>
              <a:rPr lang="en-US" dirty="0"/>
            </a:br>
            <a:r>
              <a:rPr lang="en-US" dirty="0" smtClean="0"/>
              <a:t>Works of service and maturity are __________________________  </a:t>
            </a:r>
            <a:r>
              <a:rPr lang="en-US" dirty="0"/>
              <a:t/>
            </a:r>
            <a:br>
              <a:rPr lang="en-US" dirty="0"/>
            </a:br>
            <a:r>
              <a:rPr lang="en-US" dirty="0"/>
              <a:t/>
            </a:r>
            <a:br>
              <a:rPr lang="en-US" dirty="0"/>
            </a:br>
            <a:endParaRPr lang="en-US" dirty="0"/>
          </a:p>
        </p:txBody>
      </p:sp>
    </p:spTree>
    <p:extLst>
      <p:ext uri="{BB962C8B-B14F-4D97-AF65-F5344CB8AC3E}">
        <p14:creationId xmlns:p14="http://schemas.microsoft.com/office/powerpoint/2010/main" val="2700612426"/>
      </p:ext>
    </p:extLst>
  </p:cSld>
  <p:clrMapOvr>
    <a:masterClrMapping/>
  </p:clrMapOvr>
  <mc:AlternateContent xmlns:mc="http://schemas.openxmlformats.org/markup-compatibility/2006" xmlns:p14="http://schemas.microsoft.com/office/powerpoint/2010/main">
    <mc:Choice Requires="p14">
      <p:transition spd="slow" p14:dur="3500">
        <p:fade thruBlk="1"/>
      </p:transition>
    </mc:Choice>
    <mc:Fallback xmlns="">
      <p:transition spd="slow">
        <p:fade/>
      </p:transition>
    </mc:Fallback>
  </mc:AlternateContent>
  <p:timing>
    <p:tnLst>
      <p:par>
        <p:cTn id="1" dur="indefinite" restart="never" fill="hold"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5412" y="1047750"/>
            <a:ext cx="10747189" cy="7737662"/>
          </a:xfrm>
        </p:spPr>
        <p:txBody>
          <a:bodyPr/>
          <a:lstStyle/>
          <a:p>
            <a:pPr lvl="0"/>
            <a:r>
              <a:rPr lang="en-US" dirty="0" smtClean="0"/>
              <a:t>“Christ Himself gave the apostles, the prophets, the evangelists, the pastors and teachers to equip His people” (</a:t>
            </a:r>
            <a:r>
              <a:rPr lang="en-US" dirty="0" err="1" smtClean="0"/>
              <a:t>Eph</a:t>
            </a:r>
            <a:r>
              <a:rPr lang="en-US" dirty="0" smtClean="0"/>
              <a:t> 4:11-15)</a:t>
            </a:r>
            <a:r>
              <a:rPr lang="en-US" dirty="0"/>
              <a:t/>
            </a:r>
            <a:br>
              <a:rPr lang="en-US" dirty="0"/>
            </a:br>
            <a:r>
              <a:rPr lang="en-US" dirty="0"/>
              <a:t> </a:t>
            </a:r>
            <a:br>
              <a:rPr lang="en-US" dirty="0"/>
            </a:br>
            <a:r>
              <a:rPr lang="en-US" dirty="0" smtClean="0"/>
              <a:t>Works of service and maturity are </a:t>
            </a:r>
            <a:r>
              <a:rPr lang="en-US" u="sng" dirty="0" smtClean="0">
                <a:solidFill>
                  <a:srgbClr val="FF0000"/>
                </a:solidFill>
              </a:rPr>
              <a:t>the goal for all believers</a:t>
            </a:r>
            <a:r>
              <a:rPr lang="en-US" dirty="0" smtClean="0"/>
              <a:t>  </a:t>
            </a:r>
            <a:r>
              <a:rPr lang="en-US" dirty="0"/>
              <a:t/>
            </a:r>
            <a:br>
              <a:rPr lang="en-US" dirty="0"/>
            </a:br>
            <a:r>
              <a:rPr lang="en-US" dirty="0"/>
              <a:t/>
            </a:r>
            <a:br>
              <a:rPr lang="en-US" dirty="0"/>
            </a:br>
            <a:endParaRPr lang="en-US" dirty="0"/>
          </a:p>
        </p:txBody>
      </p:sp>
    </p:spTree>
    <p:extLst>
      <p:ext uri="{BB962C8B-B14F-4D97-AF65-F5344CB8AC3E}">
        <p14:creationId xmlns:p14="http://schemas.microsoft.com/office/powerpoint/2010/main" val="1847335703"/>
      </p:ext>
    </p:extLst>
  </p:cSld>
  <p:clrMapOvr>
    <a:masterClrMapping/>
  </p:clrMapOvr>
  <mc:AlternateContent xmlns:mc="http://schemas.openxmlformats.org/markup-compatibility/2006" xmlns:p14="http://schemas.microsoft.com/office/powerpoint/2010/main">
    <mc:Choice Requires="p14">
      <p:transition spd="slow" p14:dur="3500">
        <p:fade thruBlk="1"/>
      </p:transition>
    </mc:Choice>
    <mc:Fallback xmlns="">
      <p:transition spd="slow">
        <p:fade/>
      </p:transition>
    </mc:Fallback>
  </mc:AlternateContent>
  <p:timing>
    <p:tnLst>
      <p:par>
        <p:cTn id="1" dur="indefinite" restart="never" fill="hold"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5412" y="1047750"/>
            <a:ext cx="10747189" cy="7737662"/>
          </a:xfrm>
        </p:spPr>
        <p:txBody>
          <a:bodyPr/>
          <a:lstStyle/>
          <a:p>
            <a:pPr lvl="0"/>
            <a:r>
              <a:rPr lang="en-US" dirty="0" smtClean="0"/>
              <a:t>“I have fought the good fight, I have finished the race, I have kept the faith” (2 Timothy 4:7)</a:t>
            </a:r>
            <a:r>
              <a:rPr lang="en-US" dirty="0"/>
              <a:t/>
            </a:r>
            <a:br>
              <a:rPr lang="en-US" dirty="0"/>
            </a:br>
            <a:r>
              <a:rPr lang="en-US" dirty="0"/>
              <a:t> </a:t>
            </a:r>
            <a:br>
              <a:rPr lang="en-US" dirty="0"/>
            </a:br>
            <a:r>
              <a:rPr lang="en-US" dirty="0" smtClean="0"/>
              <a:t>Mature believers must be careful __________________________  </a:t>
            </a:r>
            <a:r>
              <a:rPr lang="en-US" dirty="0"/>
              <a:t/>
            </a:r>
            <a:br>
              <a:rPr lang="en-US" dirty="0"/>
            </a:br>
            <a:r>
              <a:rPr lang="en-US" dirty="0"/>
              <a:t/>
            </a:r>
            <a:br>
              <a:rPr lang="en-US" dirty="0"/>
            </a:br>
            <a:endParaRPr lang="en-US" dirty="0"/>
          </a:p>
        </p:txBody>
      </p:sp>
    </p:spTree>
    <p:extLst>
      <p:ext uri="{BB962C8B-B14F-4D97-AF65-F5344CB8AC3E}">
        <p14:creationId xmlns:p14="http://schemas.microsoft.com/office/powerpoint/2010/main" val="1984303225"/>
      </p:ext>
    </p:extLst>
  </p:cSld>
  <p:clrMapOvr>
    <a:masterClrMapping/>
  </p:clrMapOvr>
  <mc:AlternateContent xmlns:mc="http://schemas.openxmlformats.org/markup-compatibility/2006" xmlns:p14="http://schemas.microsoft.com/office/powerpoint/2010/main">
    <mc:Choice Requires="p14">
      <p:transition spd="slow" p14:dur="3500">
        <p:fade thruBlk="1"/>
      </p:transition>
    </mc:Choice>
    <mc:Fallback xmlns="">
      <p:transition spd="slow">
        <p:fade/>
      </p:transition>
    </mc:Fallback>
  </mc:AlternateContent>
  <p:timing>
    <p:tnLst>
      <p:par>
        <p:cTn id="1" dur="indefinite" restart="never" fill="hold"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5412" y="1047750"/>
            <a:ext cx="10747189" cy="7737662"/>
          </a:xfrm>
        </p:spPr>
        <p:txBody>
          <a:bodyPr/>
          <a:lstStyle/>
          <a:p>
            <a:pPr lvl="0"/>
            <a:r>
              <a:rPr lang="en-US" dirty="0" smtClean="0"/>
              <a:t>“I have fought the good fight, I have finished the race, I have kept the faith” (2 Timothy 4:7)</a:t>
            </a:r>
            <a:r>
              <a:rPr lang="en-US" dirty="0"/>
              <a:t/>
            </a:r>
            <a:br>
              <a:rPr lang="en-US" dirty="0"/>
            </a:br>
            <a:r>
              <a:rPr lang="en-US" dirty="0"/>
              <a:t> </a:t>
            </a:r>
            <a:br>
              <a:rPr lang="en-US" dirty="0"/>
            </a:br>
            <a:r>
              <a:rPr lang="en-US" dirty="0" smtClean="0"/>
              <a:t>Mature believers must be careful </a:t>
            </a:r>
            <a:r>
              <a:rPr lang="en-US" u="sng" dirty="0" smtClean="0">
                <a:solidFill>
                  <a:srgbClr val="FF0000"/>
                </a:solidFill>
              </a:rPr>
              <a:t>to not become complacent</a:t>
            </a:r>
            <a:r>
              <a:rPr lang="en-US" dirty="0"/>
              <a:t/>
            </a:r>
            <a:br>
              <a:rPr lang="en-US" dirty="0"/>
            </a:br>
            <a:endParaRPr lang="en-US" dirty="0"/>
          </a:p>
        </p:txBody>
      </p:sp>
    </p:spTree>
    <p:extLst>
      <p:ext uri="{BB962C8B-B14F-4D97-AF65-F5344CB8AC3E}">
        <p14:creationId xmlns:p14="http://schemas.microsoft.com/office/powerpoint/2010/main" val="4145991710"/>
      </p:ext>
    </p:extLst>
  </p:cSld>
  <p:clrMapOvr>
    <a:masterClrMapping/>
  </p:clrMapOvr>
  <mc:AlternateContent xmlns:mc="http://schemas.openxmlformats.org/markup-compatibility/2006" xmlns:p14="http://schemas.microsoft.com/office/powerpoint/2010/main">
    <mc:Choice Requires="p14">
      <p:transition spd="slow" p14:dur="3500">
        <p:fade thruBlk="1"/>
      </p:transition>
    </mc:Choice>
    <mc:Fallback xmlns="">
      <p:transition spd="slow">
        <p:fade/>
      </p:transition>
    </mc:Fallback>
  </mc:AlternateContent>
  <p:timing>
    <p:tnLst>
      <p:par>
        <p:cTn id="1" dur="indefinite" restart="never" fill="hold"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5412" y="1047750"/>
            <a:ext cx="10747189" cy="7737662"/>
          </a:xfrm>
        </p:spPr>
        <p:txBody>
          <a:bodyPr/>
          <a:lstStyle/>
          <a:p>
            <a:pPr lvl="0"/>
            <a:r>
              <a:rPr lang="en-US" dirty="0" smtClean="0"/>
              <a:t>“I have fought the good fight, I have finished the race, I have kept the faith” (2 Timothy 4:7)</a:t>
            </a:r>
            <a:r>
              <a:rPr lang="en-US" dirty="0"/>
              <a:t/>
            </a:r>
            <a:br>
              <a:rPr lang="en-US" dirty="0"/>
            </a:br>
            <a:r>
              <a:rPr lang="en-US" dirty="0"/>
              <a:t> </a:t>
            </a:r>
            <a:br>
              <a:rPr lang="en-US" dirty="0"/>
            </a:br>
            <a:r>
              <a:rPr lang="en-US" dirty="0" smtClean="0"/>
              <a:t>Mature believers must be careful </a:t>
            </a:r>
            <a:r>
              <a:rPr lang="en-US" u="sng" dirty="0" smtClean="0">
                <a:solidFill>
                  <a:srgbClr val="FF0000"/>
                </a:solidFill>
              </a:rPr>
              <a:t>to not become complacent</a:t>
            </a:r>
            <a:br>
              <a:rPr lang="en-US" u="sng" dirty="0" smtClean="0">
                <a:solidFill>
                  <a:srgbClr val="FF0000"/>
                </a:solidFill>
              </a:rPr>
            </a:br>
            <a:r>
              <a:rPr lang="en-US" u="sng" dirty="0">
                <a:solidFill>
                  <a:srgbClr val="FF0000"/>
                </a:solidFill>
              </a:rPr>
              <a:t/>
            </a:r>
            <a:br>
              <a:rPr lang="en-US" u="sng" dirty="0">
                <a:solidFill>
                  <a:srgbClr val="FF0000"/>
                </a:solidFill>
              </a:rPr>
            </a:br>
            <a:r>
              <a:rPr lang="en-US" dirty="0" smtClean="0"/>
              <a:t>a. Maintain consistent quiet times</a:t>
            </a:r>
            <a:r>
              <a:rPr lang="en-US" dirty="0"/>
              <a:t/>
            </a:r>
            <a:br>
              <a:rPr lang="en-US" dirty="0"/>
            </a:br>
            <a:endParaRPr lang="en-US" dirty="0"/>
          </a:p>
        </p:txBody>
      </p:sp>
    </p:spTree>
    <p:extLst>
      <p:ext uri="{BB962C8B-B14F-4D97-AF65-F5344CB8AC3E}">
        <p14:creationId xmlns:p14="http://schemas.microsoft.com/office/powerpoint/2010/main" val="4257686912"/>
      </p:ext>
    </p:extLst>
  </p:cSld>
  <p:clrMapOvr>
    <a:masterClrMapping/>
  </p:clrMapOvr>
  <mc:AlternateContent xmlns:mc="http://schemas.openxmlformats.org/markup-compatibility/2006" xmlns:p14="http://schemas.microsoft.com/office/powerpoint/2010/main">
    <mc:Choice Requires="p14">
      <p:transition spd="slow" p14:dur="3500">
        <p:fade thruBlk="1"/>
      </p:transition>
    </mc:Choice>
    <mc:Fallback xmlns="">
      <p:transition spd="slow">
        <p:fade/>
      </p:transition>
    </mc:Fallback>
  </mc:AlternateContent>
  <p:timing>
    <p:tnLst>
      <p:par>
        <p:cTn id="1" dur="indefinite" restart="never" fill="hold"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5412" y="1047750"/>
            <a:ext cx="10747189" cy="7737662"/>
          </a:xfrm>
        </p:spPr>
        <p:txBody>
          <a:bodyPr/>
          <a:lstStyle/>
          <a:p>
            <a:pPr lvl="0"/>
            <a:r>
              <a:rPr lang="en-US" dirty="0" smtClean="0"/>
              <a:t>“I have fought the good fight, I have finished the race, I have kept the faith” (2 Timothy 4:7)</a:t>
            </a:r>
            <a:r>
              <a:rPr lang="en-US" dirty="0"/>
              <a:t/>
            </a:r>
            <a:br>
              <a:rPr lang="en-US" dirty="0"/>
            </a:br>
            <a:r>
              <a:rPr lang="en-US" dirty="0"/>
              <a:t> </a:t>
            </a:r>
            <a:br>
              <a:rPr lang="en-US" dirty="0"/>
            </a:br>
            <a:r>
              <a:rPr lang="en-US" dirty="0" smtClean="0"/>
              <a:t>Mature believers must be careful </a:t>
            </a:r>
            <a:r>
              <a:rPr lang="en-US" u="sng" dirty="0" smtClean="0">
                <a:solidFill>
                  <a:srgbClr val="FF0000"/>
                </a:solidFill>
              </a:rPr>
              <a:t>to not become complacent</a:t>
            </a:r>
            <a:br>
              <a:rPr lang="en-US" u="sng" dirty="0" smtClean="0">
                <a:solidFill>
                  <a:srgbClr val="FF0000"/>
                </a:solidFill>
              </a:rPr>
            </a:br>
            <a:r>
              <a:rPr lang="en-US" u="sng" dirty="0">
                <a:solidFill>
                  <a:srgbClr val="FF0000"/>
                </a:solidFill>
              </a:rPr>
              <a:t/>
            </a:r>
            <a:br>
              <a:rPr lang="en-US" u="sng" dirty="0">
                <a:solidFill>
                  <a:srgbClr val="FF0000"/>
                </a:solidFill>
              </a:rPr>
            </a:br>
            <a:r>
              <a:rPr lang="en-US" dirty="0" smtClean="0"/>
              <a:t>a. Maintain consistent quiet times</a:t>
            </a:r>
            <a:br>
              <a:rPr lang="en-US" dirty="0" smtClean="0"/>
            </a:br>
            <a:r>
              <a:rPr lang="en-US" dirty="0" smtClean="0"/>
              <a:t>b. Keep in mind you haven’t arrived</a:t>
            </a:r>
            <a:r>
              <a:rPr lang="en-US" dirty="0"/>
              <a:t/>
            </a:r>
            <a:br>
              <a:rPr lang="en-US" dirty="0"/>
            </a:br>
            <a:endParaRPr lang="en-US" dirty="0"/>
          </a:p>
        </p:txBody>
      </p:sp>
    </p:spTree>
    <p:extLst>
      <p:ext uri="{BB962C8B-B14F-4D97-AF65-F5344CB8AC3E}">
        <p14:creationId xmlns:p14="http://schemas.microsoft.com/office/powerpoint/2010/main" val="1129209419"/>
      </p:ext>
    </p:extLst>
  </p:cSld>
  <p:clrMapOvr>
    <a:masterClrMapping/>
  </p:clrMapOvr>
  <mc:AlternateContent xmlns:mc="http://schemas.openxmlformats.org/markup-compatibility/2006" xmlns:p14="http://schemas.microsoft.com/office/powerpoint/2010/main">
    <mc:Choice Requires="p14">
      <p:transition spd="slow" p14:dur="3500">
        <p:fade thruBlk="1"/>
      </p:transition>
    </mc:Choice>
    <mc:Fallback xmlns="">
      <p:transition spd="slow">
        <p:fade/>
      </p:transition>
    </mc:Fallback>
  </mc:AlternateContent>
  <p:timing>
    <p:tnLst>
      <p:par>
        <p:cTn id="1" dur="indefinite" restart="never" fill="hold"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5412" y="1047750"/>
            <a:ext cx="10747189" cy="7737662"/>
          </a:xfrm>
        </p:spPr>
        <p:txBody>
          <a:bodyPr/>
          <a:lstStyle/>
          <a:p>
            <a:pPr lvl="0"/>
            <a:r>
              <a:rPr lang="en-US" dirty="0" smtClean="0"/>
              <a:t>“I have fought the good fight, I have finished the race, I have kept the faith” (2 Timothy 4:7)</a:t>
            </a:r>
            <a:r>
              <a:rPr lang="en-US" dirty="0"/>
              <a:t/>
            </a:r>
            <a:br>
              <a:rPr lang="en-US" dirty="0"/>
            </a:br>
            <a:r>
              <a:rPr lang="en-US" dirty="0"/>
              <a:t> </a:t>
            </a:r>
            <a:br>
              <a:rPr lang="en-US" dirty="0"/>
            </a:br>
            <a:r>
              <a:rPr lang="en-US" dirty="0" smtClean="0"/>
              <a:t>Mature believers must be careful </a:t>
            </a:r>
            <a:r>
              <a:rPr lang="en-US" u="sng" dirty="0" smtClean="0">
                <a:solidFill>
                  <a:srgbClr val="FF0000"/>
                </a:solidFill>
              </a:rPr>
              <a:t>to not become complacent</a:t>
            </a:r>
            <a:br>
              <a:rPr lang="en-US" u="sng" dirty="0" smtClean="0">
                <a:solidFill>
                  <a:srgbClr val="FF0000"/>
                </a:solidFill>
              </a:rPr>
            </a:br>
            <a:r>
              <a:rPr lang="en-US" u="sng" dirty="0">
                <a:solidFill>
                  <a:srgbClr val="FF0000"/>
                </a:solidFill>
              </a:rPr>
              <a:t/>
            </a:r>
            <a:br>
              <a:rPr lang="en-US" u="sng" dirty="0">
                <a:solidFill>
                  <a:srgbClr val="FF0000"/>
                </a:solidFill>
              </a:rPr>
            </a:br>
            <a:r>
              <a:rPr lang="en-US" dirty="0" smtClean="0"/>
              <a:t>a. Maintain consistent quiet times</a:t>
            </a:r>
            <a:br>
              <a:rPr lang="en-US" dirty="0" smtClean="0"/>
            </a:br>
            <a:r>
              <a:rPr lang="en-US" dirty="0" smtClean="0"/>
              <a:t>b. Keep in mind you haven’t arrived</a:t>
            </a:r>
            <a:br>
              <a:rPr lang="en-US" dirty="0" smtClean="0"/>
            </a:br>
            <a:r>
              <a:rPr lang="en-US" dirty="0" smtClean="0"/>
              <a:t>c. Don’t have secrets!</a:t>
            </a:r>
            <a:br>
              <a:rPr lang="en-US" dirty="0" smtClean="0"/>
            </a:br>
            <a:r>
              <a:rPr lang="en-US" sz="1400" dirty="0" smtClean="0"/>
              <a:t/>
            </a:r>
            <a:br>
              <a:rPr lang="en-US" sz="1400" dirty="0" smtClean="0"/>
            </a:br>
            <a:r>
              <a:rPr lang="en-US" dirty="0" smtClean="0"/>
              <a:t>What are things that help you stay close to God?</a:t>
            </a:r>
            <a:r>
              <a:rPr lang="en-US" dirty="0"/>
              <a:t/>
            </a:r>
            <a:br>
              <a:rPr lang="en-US" dirty="0"/>
            </a:br>
            <a:endParaRPr lang="en-US" dirty="0"/>
          </a:p>
        </p:txBody>
      </p:sp>
    </p:spTree>
    <p:extLst>
      <p:ext uri="{BB962C8B-B14F-4D97-AF65-F5344CB8AC3E}">
        <p14:creationId xmlns:p14="http://schemas.microsoft.com/office/powerpoint/2010/main" val="3591231777"/>
      </p:ext>
    </p:extLst>
  </p:cSld>
  <p:clrMapOvr>
    <a:masterClrMapping/>
  </p:clrMapOvr>
  <mc:AlternateContent xmlns:mc="http://schemas.openxmlformats.org/markup-compatibility/2006" xmlns:p14="http://schemas.microsoft.com/office/powerpoint/2010/main">
    <mc:Choice Requires="p14">
      <p:transition spd="slow" p14:dur="3500">
        <p:fade thruBlk="1"/>
      </p:transition>
    </mc:Choice>
    <mc:Fallback xmlns="">
      <p:transition spd="slow">
        <p:fade/>
      </p:transition>
    </mc:Fallback>
  </mc:AlternateContent>
  <p:timing>
    <p:tnLst>
      <p:par>
        <p:cTn id="1" dur="indefinite" restart="never" fill="hold"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5412" y="1047750"/>
            <a:ext cx="10747189" cy="7737662"/>
          </a:xfrm>
        </p:spPr>
        <p:txBody>
          <a:bodyPr/>
          <a:lstStyle/>
          <a:p>
            <a:pPr lvl="0"/>
            <a:r>
              <a:rPr lang="en-US" dirty="0" smtClean="0"/>
              <a:t>“In all this you greatly rejoice, though now for a little while you may have had to suffer grief in all kinds of trials” (1 Peter 1:6)</a:t>
            </a:r>
            <a:r>
              <a:rPr lang="en-US" dirty="0"/>
              <a:t/>
            </a:r>
            <a:br>
              <a:rPr lang="en-US" dirty="0"/>
            </a:br>
            <a:r>
              <a:rPr lang="en-US" dirty="0"/>
              <a:t> </a:t>
            </a:r>
            <a:br>
              <a:rPr lang="en-US" dirty="0"/>
            </a:br>
            <a:r>
              <a:rPr lang="en-US" dirty="0" smtClean="0"/>
              <a:t>Don’t assume __________________________  </a:t>
            </a:r>
            <a:r>
              <a:rPr lang="en-US" dirty="0"/>
              <a:t/>
            </a:r>
            <a:br>
              <a:rPr lang="en-US" dirty="0"/>
            </a:br>
            <a:r>
              <a:rPr lang="en-US" dirty="0"/>
              <a:t/>
            </a:r>
            <a:br>
              <a:rPr lang="en-US" dirty="0"/>
            </a:br>
            <a:endParaRPr lang="en-US" dirty="0"/>
          </a:p>
        </p:txBody>
      </p:sp>
    </p:spTree>
    <p:extLst>
      <p:ext uri="{BB962C8B-B14F-4D97-AF65-F5344CB8AC3E}">
        <p14:creationId xmlns:p14="http://schemas.microsoft.com/office/powerpoint/2010/main" val="4120982963"/>
      </p:ext>
    </p:extLst>
  </p:cSld>
  <p:clrMapOvr>
    <a:masterClrMapping/>
  </p:clrMapOvr>
  <mc:AlternateContent xmlns:mc="http://schemas.openxmlformats.org/markup-compatibility/2006" xmlns:p14="http://schemas.microsoft.com/office/powerpoint/2010/main">
    <mc:Choice Requires="p14">
      <p:transition spd="slow" p14:dur="3500">
        <p:fade thruBlk="1"/>
      </p:transition>
    </mc:Choice>
    <mc:Fallback xmlns="">
      <p:transition spd="slow">
        <p:fade/>
      </p:transition>
    </mc:Fallback>
  </mc:AlternateContent>
  <p:timing>
    <p:tnLst>
      <p:par>
        <p:cTn id="1" dur="indefinite" restart="never" fill="hold"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a:ea typeface="Helvetica"/>
        <a:cs typeface="Helvetica"/>
      </a:majorFont>
      <a:minorFont>
        <a:latin typeface="Arial"/>
        <a:ea typeface="Arial"/>
        <a:cs typeface="Arial"/>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a:ea typeface="Helvetica"/>
        <a:cs typeface="Helvetica"/>
      </a:majorFont>
      <a:minorFont>
        <a:latin typeface="Arial"/>
        <a:ea typeface="Arial"/>
        <a:cs typeface="Arial"/>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348</TotalTime>
  <Words>3482</Words>
  <Application>Microsoft Office PowerPoint</Application>
  <PresentationFormat>Custom</PresentationFormat>
  <Paragraphs>151</Paragraphs>
  <Slides>15</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DIN Alternate</vt:lpstr>
      <vt:lpstr>Gill Sans</vt:lpstr>
      <vt:lpstr>Helvetica</vt:lpstr>
      <vt:lpstr>Lucida Grande</vt:lpstr>
      <vt:lpstr>White</vt:lpstr>
      <vt:lpstr>PowerPoint Presentation</vt:lpstr>
      <vt:lpstr>“Christ Himself gave the apostles, the prophets, the evangelists, the pastors and teachers to equip His people” (Eph 4:11-15)   Works of service and maturity are __________________________    </vt:lpstr>
      <vt:lpstr>“Christ Himself gave the apostles, the prophets, the evangelists, the pastors and teachers to equip His people” (Eph 4:11-15)   Works of service and maturity are the goal for all believers    </vt:lpstr>
      <vt:lpstr>“I have fought the good fight, I have finished the race, I have kept the faith” (2 Timothy 4:7)   Mature believers must be careful __________________________    </vt:lpstr>
      <vt:lpstr>“I have fought the good fight, I have finished the race, I have kept the faith” (2 Timothy 4:7)   Mature believers must be careful to not become complacent </vt:lpstr>
      <vt:lpstr>“I have fought the good fight, I have finished the race, I have kept the faith” (2 Timothy 4:7)   Mature believers must be careful to not become complacent  a. Maintain consistent quiet times </vt:lpstr>
      <vt:lpstr>“I have fought the good fight, I have finished the race, I have kept the faith” (2 Timothy 4:7)   Mature believers must be careful to not become complacent  a. Maintain consistent quiet times b. Keep in mind you haven’t arrived </vt:lpstr>
      <vt:lpstr>“I have fought the good fight, I have finished the race, I have kept the faith” (2 Timothy 4:7)   Mature believers must be careful to not become complacent  a. Maintain consistent quiet times b. Keep in mind you haven’t arrived c. Don’t have secrets!  What are things that help you stay close to God? </vt:lpstr>
      <vt:lpstr>“In all this you greatly rejoice, though now for a little while you may have had to suffer grief in all kinds of trials” (1 Peter 1:6)   Don’t assume __________________________    </vt:lpstr>
      <vt:lpstr>“In all this you greatly rejoice, though now for a little while you may have had to suffer grief in all kinds of trials” (1 Peter 1:6)   Don’t assume the mature always prosper    </vt:lpstr>
      <vt:lpstr>“And let us not grow weary of doing good, for in due season we will reap if we do not give up” (Galatians 6:9)   Don’t __________________________    </vt:lpstr>
      <vt:lpstr>“And let us not grow weary of doing good, for in due season we will reap if we do not give up” (Galatians 6:9)   Don’t give up!  </vt:lpstr>
      <vt:lpstr>“But his sons did not follow his ways. They turned aside after dishonest gain and accepted bribes and perverted justice.” (1 Samuel 8:3)   Don’t __________________________    </vt:lpstr>
      <vt:lpstr>“But his sons did not follow his ways. They turned aside after dishonest gain and accepted bribes and perverted justice.” (1 Samuel 8:3)   Don’t neglect your family when ministering!  What practical things can you do to lead your family to follow Jesus?     </vt:lpstr>
      <vt:lpstr>Discussion Questions  How can you adjust your schedule to serve in the church?  How have you handled “burn-out” (spiritual dryness)?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Martin Carlisle</dc:creator>
  <cp:lastModifiedBy>Martin Carlisle</cp:lastModifiedBy>
  <cp:revision>14</cp:revision>
  <dcterms:modified xsi:type="dcterms:W3CDTF">2017-03-05T03:13:45Z</dcterms:modified>
</cp:coreProperties>
</file>