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6A9B8"/>
    <a:srgbClr val="7095A8"/>
    <a:srgbClr val="0033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73D75-6A92-4C1E-8C44-8482E9688802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FF877-AEF9-4C6C-8022-19277555E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7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FF877-AEF9-4C6C-8022-19277555E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FF877-AEF9-4C6C-8022-19277555EC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2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FF877-AEF9-4C6C-8022-19277555EC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2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4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8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5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0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7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7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6F3F9-5A67-4B66-BF07-1644E1D7C76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4608-36A1-4206-B56C-29835C9C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Ridge\Desktop\Birth of Lov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7" y="0"/>
            <a:ext cx="9149267" cy="6858000"/>
          </a:xfrm>
          <a:prstGeom prst="rect">
            <a:avLst/>
          </a:prstGeom>
          <a:solidFill>
            <a:srgbClr val="666699"/>
          </a:solidFill>
          <a:extLst/>
        </p:spPr>
      </p:pic>
      <p:sp>
        <p:nvSpPr>
          <p:cNvPr id="4" name="Rounded Rectangle 3"/>
          <p:cNvSpPr/>
          <p:nvPr/>
        </p:nvSpPr>
        <p:spPr>
          <a:xfrm>
            <a:off x="2438400" y="4818309"/>
            <a:ext cx="4647126" cy="820491"/>
          </a:xfrm>
          <a:prstGeom prst="roundRect">
            <a:avLst/>
          </a:prstGeom>
          <a:solidFill>
            <a:srgbClr val="96A9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Paul </a:t>
            </a:r>
            <a:r>
              <a:rPr lang="en-US" sz="2800" dirty="0" err="1" smtClean="0">
                <a:solidFill>
                  <a:schemeClr val="tx1"/>
                </a:solidFill>
              </a:rPr>
              <a:t>Bucknell</a:t>
            </a:r>
            <a:r>
              <a:rPr lang="en-US" sz="2800" dirty="0" smtClean="0">
                <a:solidFill>
                  <a:schemeClr val="tx1"/>
                </a:solidFill>
              </a:rPr>
              <a:t> /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Raymond Breckenridge Orr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1" y="2514600"/>
            <a:ext cx="8458200" cy="2303709"/>
          </a:xfrm>
          <a:prstGeom prst="roundRect">
            <a:avLst/>
          </a:prstGeom>
          <a:solidFill>
            <a:srgbClr val="7095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Design for the Church </a:t>
            </a:r>
          </a:p>
          <a:p>
            <a:pPr algn="ctr"/>
            <a:r>
              <a:rPr lang="en-US" sz="4400" dirty="0" smtClean="0">
                <a:solidFill>
                  <a:srgbClr val="000099"/>
                </a:solidFill>
              </a:rPr>
              <a:t>Session </a:t>
            </a:r>
            <a:r>
              <a:rPr lang="en-US" sz="4400" dirty="0">
                <a:solidFill>
                  <a:srgbClr val="000099"/>
                </a:solidFill>
              </a:rPr>
              <a:t>#</a:t>
            </a:r>
            <a:r>
              <a:rPr lang="en-US" sz="4400" dirty="0" smtClean="0">
                <a:solidFill>
                  <a:srgbClr val="000099"/>
                </a:solidFill>
              </a:rPr>
              <a:t>11</a:t>
            </a:r>
            <a:endParaRPr lang="en-US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Ephesians 4:11-13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96" y="1616704"/>
            <a:ext cx="4464803" cy="569849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have you experienced the life of the church? </a:t>
            </a:r>
            <a:endParaRPr lang="en-US" sz="2800" dirty="0">
              <a:solidFill>
                <a:schemeClr val="tx1"/>
              </a:solidFill>
            </a:endParaRPr>
          </a:p>
          <a:p>
            <a:pPr lvl="0" algn="l"/>
            <a:r>
              <a:rPr lang="en-US" sz="2400" dirty="0">
                <a:solidFill>
                  <a:schemeClr val="tx1"/>
                </a:solidFill>
              </a:rPr>
              <a:t>Some participants in the </a:t>
            </a:r>
            <a:r>
              <a:rPr lang="en-US" sz="2400" dirty="0" smtClean="0">
                <a:solidFill>
                  <a:schemeClr val="tx1"/>
                </a:solidFill>
              </a:rPr>
              <a:t>church </a:t>
            </a:r>
            <a:r>
              <a:rPr lang="en-US" sz="2400" dirty="0">
                <a:solidFill>
                  <a:schemeClr val="tx1"/>
                </a:solidFill>
              </a:rPr>
              <a:t>have great expectations and joy,  </a:t>
            </a:r>
            <a:r>
              <a:rPr lang="en-US" sz="2400" dirty="0" smtClean="0">
                <a:solidFill>
                  <a:schemeClr val="tx1"/>
                </a:solidFill>
              </a:rPr>
              <a:t>while </a:t>
            </a:r>
            <a:r>
              <a:rPr lang="en-US" sz="2400" dirty="0">
                <a:solidFill>
                  <a:schemeClr val="tx1"/>
                </a:solidFill>
              </a:rPr>
              <a:t>others </a:t>
            </a:r>
            <a:r>
              <a:rPr lang="en-US" sz="2400" dirty="0" smtClean="0">
                <a:solidFill>
                  <a:schemeClr val="tx1"/>
                </a:solidFill>
              </a:rPr>
              <a:t>feel </a:t>
            </a:r>
            <a:r>
              <a:rPr lang="en-US" sz="2400" dirty="0">
                <a:solidFill>
                  <a:schemeClr val="tx1"/>
                </a:solidFill>
              </a:rPr>
              <a:t>disappointed or hurt by past </a:t>
            </a:r>
            <a:r>
              <a:rPr lang="en-US" sz="2400" dirty="0" smtClean="0">
                <a:solidFill>
                  <a:schemeClr val="tx1"/>
                </a:solidFill>
              </a:rPr>
              <a:t>experiences.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What makes the church strong or weak?</a:t>
            </a:r>
            <a:endParaRPr lang="en-US" sz="2800" dirty="0">
              <a:solidFill>
                <a:schemeClr val="tx1"/>
              </a:solidFill>
            </a:endParaRPr>
          </a:p>
          <a:p>
            <a:pPr lvl="0" algn="l"/>
            <a:r>
              <a:rPr lang="en-US" sz="2400" dirty="0">
                <a:solidFill>
                  <a:schemeClr val="tx1"/>
                </a:solidFill>
              </a:rPr>
              <a:t>What we think and understand about the church </a:t>
            </a:r>
            <a:r>
              <a:rPr lang="en-US" sz="2400" dirty="0" smtClean="0">
                <a:solidFill>
                  <a:schemeClr val="tx1"/>
                </a:solidFill>
              </a:rPr>
              <a:t>will greatly influence what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shape </a:t>
            </a:r>
            <a:r>
              <a:rPr lang="en-US" sz="2400" dirty="0">
                <a:solidFill>
                  <a:schemeClr val="tx1"/>
                </a:solidFill>
              </a:rPr>
              <a:t>the church will </a:t>
            </a:r>
            <a:r>
              <a:rPr lang="en-US" sz="2400" dirty="0" smtClean="0">
                <a:solidFill>
                  <a:schemeClr val="tx1"/>
                </a:solidFill>
              </a:rPr>
              <a:t>take in the future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Ephesians 4:11-13 God's purpose of giving instructive gifts to the church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8" y="984143"/>
            <a:ext cx="4587498" cy="594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1007390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419600" y="1031929"/>
            <a:ext cx="4743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God’s Design of the Church 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3519"/>
            <a:ext cx="8610600" cy="5105400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i="1" dirty="0" smtClean="0">
                <a:solidFill>
                  <a:srgbClr val="0033CC"/>
                </a:solidFill>
              </a:rPr>
              <a:t>“And </a:t>
            </a:r>
            <a:r>
              <a:rPr lang="en-US" i="1" dirty="0">
                <a:solidFill>
                  <a:srgbClr val="0033CC"/>
                </a:solidFill>
              </a:rPr>
              <a:t>He gave some to be apostles; and </a:t>
            </a:r>
            <a:r>
              <a:rPr lang="en-US" i="1" dirty="0" smtClean="0">
                <a:solidFill>
                  <a:srgbClr val="0033CC"/>
                </a:solidFill>
              </a:rPr>
              <a:t>some 	prophets</a:t>
            </a:r>
            <a:r>
              <a:rPr lang="en-US" i="1" dirty="0">
                <a:solidFill>
                  <a:srgbClr val="0033CC"/>
                </a:solidFill>
              </a:rPr>
              <a:t>; </a:t>
            </a:r>
            <a:r>
              <a:rPr lang="en-US" i="1" dirty="0" smtClean="0">
                <a:solidFill>
                  <a:srgbClr val="0033CC"/>
                </a:solidFill>
              </a:rPr>
              <a:t>and some </a:t>
            </a:r>
            <a:r>
              <a:rPr lang="en-US" i="1" dirty="0">
                <a:solidFill>
                  <a:srgbClr val="0033CC"/>
                </a:solidFill>
              </a:rPr>
              <a:t>evangelists; and </a:t>
            </a:r>
            <a:r>
              <a:rPr lang="en-US" i="1" dirty="0" smtClean="0">
                <a:solidFill>
                  <a:srgbClr val="0033CC"/>
                </a:solidFill>
              </a:rPr>
              <a:t>some	pastors </a:t>
            </a:r>
            <a:r>
              <a:rPr lang="en-US" i="1" dirty="0">
                <a:solidFill>
                  <a:srgbClr val="0033CC"/>
                </a:solidFill>
              </a:rPr>
              <a:t>and </a:t>
            </a:r>
            <a:r>
              <a:rPr lang="en-US" i="1" dirty="0" smtClean="0">
                <a:solidFill>
                  <a:srgbClr val="0033CC"/>
                </a:solidFill>
              </a:rPr>
              <a:t>teachers.” </a:t>
            </a:r>
            <a:r>
              <a:rPr lang="en-US" sz="3000" b="1" dirty="0">
                <a:solidFill>
                  <a:srgbClr val="FF0000"/>
                </a:solidFill>
              </a:rPr>
              <a:t>(4:11</a:t>
            </a:r>
            <a:r>
              <a:rPr lang="en-US" sz="3000" b="1" dirty="0" smtClean="0">
                <a:solidFill>
                  <a:srgbClr val="FF0000"/>
                </a:solidFill>
              </a:rPr>
              <a:t>)</a:t>
            </a:r>
            <a:endParaRPr lang="en-US" sz="30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Each believer has a God-designed calling (vocation)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Some believers are set aside for specific kinds of </a:t>
            </a:r>
            <a:r>
              <a:rPr lang="en-US" dirty="0" smtClean="0"/>
              <a:t>	service.  Their </a:t>
            </a:r>
            <a:r>
              <a:rPr lang="en-US" dirty="0"/>
              <a:t>gifts cover </a:t>
            </a:r>
            <a:r>
              <a:rPr lang="en-US" dirty="0" smtClean="0"/>
              <a:t>everything necessary 	for </a:t>
            </a:r>
            <a:r>
              <a:rPr lang="en-US" dirty="0"/>
              <a:t>Christ’s body </a:t>
            </a:r>
            <a:r>
              <a:rPr lang="en-US" dirty="0" smtClean="0"/>
              <a:t>to thrive. 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God is the divine Giver of every good gift!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It is clear that God calls some for special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		service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; set apart by gifting and training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95157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/>
              <a:t>Godʼs</a:t>
            </a:r>
            <a:r>
              <a:rPr lang="en-US" sz="3200" b="1" dirty="0"/>
              <a:t> Work: </a:t>
            </a:r>
            <a:r>
              <a:rPr lang="en-US" sz="3200" b="1" dirty="0">
                <a:solidFill>
                  <a:srgbClr val="FF0000"/>
                </a:solidFill>
              </a:rPr>
              <a:t>How does God </a:t>
            </a:r>
            <a:r>
              <a:rPr lang="en-US" sz="3200" b="1" dirty="0" smtClean="0">
                <a:solidFill>
                  <a:srgbClr val="FF0000"/>
                </a:solidFill>
              </a:rPr>
              <a:t>help </a:t>
            </a:r>
            <a:r>
              <a:rPr lang="en-US" sz="3200" b="1" dirty="0">
                <a:solidFill>
                  <a:srgbClr val="FF0000"/>
                </a:solidFill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</a:rPr>
              <a:t>church?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0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60973"/>
            <a:ext cx="8991599" cy="53344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33CC"/>
                </a:solidFill>
              </a:rPr>
              <a:t>“For the perfecting of the saints, unto the work of ministering, unto the building up of the body of Christ.” </a:t>
            </a:r>
            <a:r>
              <a:rPr lang="en-US" sz="3000" i="1" dirty="0" smtClean="0">
                <a:solidFill>
                  <a:srgbClr val="0033CC"/>
                </a:solidFill>
              </a:rPr>
              <a:t>								</a:t>
            </a:r>
            <a:r>
              <a:rPr lang="en-US" sz="3000" b="1" dirty="0" smtClean="0">
                <a:solidFill>
                  <a:srgbClr val="FF0000"/>
                </a:solidFill>
              </a:rPr>
              <a:t>(4:12)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smtClean="0"/>
              <a:t>Each </a:t>
            </a:r>
            <a:r>
              <a:rPr lang="en-US" dirty="0"/>
              <a:t>believer has a need to be equipped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saints </a:t>
            </a:r>
            <a:r>
              <a:rPr lang="en-US" dirty="0" smtClean="0"/>
              <a:t>are equipped as each one fulfills their 	responsibility to </a:t>
            </a:r>
            <a:r>
              <a:rPr lang="en-US" dirty="0"/>
              <a:t>serve, to minister and to build </a:t>
            </a:r>
            <a:r>
              <a:rPr lang="en-US" dirty="0" smtClean="0"/>
              <a:t>one 	another up. </a:t>
            </a:r>
            <a:endParaRPr lang="en-US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 err="1" smtClean="0"/>
              <a:t>Christʼs</a:t>
            </a:r>
            <a:r>
              <a:rPr lang="en-US" dirty="0" smtClean="0"/>
              <a:t> Spirit living in and through His people brings 	this to pass.  We are to keep in focus that such 	work is first and foremost a privilege.</a:t>
            </a:r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r>
              <a:rPr lang="en-US" dirty="0"/>
              <a:t>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God enables all His people to serve,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		equipping everyone,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but our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effectiveness</a:t>
            </a:r>
            <a:r>
              <a:rPr lang="en-US" b="1" dirty="0" smtClean="0"/>
              <a:t> 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depends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how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we do this together as one body.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95157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/>
              <a:t>Godʼs</a:t>
            </a:r>
            <a:r>
              <a:rPr lang="en-US" sz="3200" b="1" dirty="0"/>
              <a:t> Purpose: </a:t>
            </a:r>
            <a:r>
              <a:rPr lang="en-US" sz="3200" b="1" dirty="0">
                <a:solidFill>
                  <a:srgbClr val="FF0000"/>
                </a:solidFill>
              </a:rPr>
              <a:t>What is </a:t>
            </a:r>
            <a:r>
              <a:rPr lang="en-US" sz="3200" b="1" dirty="0" err="1">
                <a:solidFill>
                  <a:srgbClr val="FF0000"/>
                </a:solidFill>
              </a:rPr>
              <a:t>Godʼs</a:t>
            </a:r>
            <a:r>
              <a:rPr lang="en-US" sz="3200" b="1" dirty="0">
                <a:solidFill>
                  <a:srgbClr val="FF0000"/>
                </a:solidFill>
              </a:rPr>
              <a:t> purpose for this?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7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3518"/>
            <a:ext cx="9144000" cy="5334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33CC"/>
                </a:solidFill>
              </a:rPr>
              <a:t>“Until </a:t>
            </a:r>
            <a:r>
              <a:rPr lang="en-US" i="1" dirty="0">
                <a:solidFill>
                  <a:srgbClr val="0033CC"/>
                </a:solidFill>
              </a:rPr>
              <a:t>we all attain to the unity of the faith, and of the </a:t>
            </a:r>
            <a:r>
              <a:rPr lang="en-US" i="1" dirty="0" smtClean="0">
                <a:solidFill>
                  <a:srgbClr val="0033CC"/>
                </a:solidFill>
              </a:rPr>
              <a:t>  knowledge </a:t>
            </a:r>
            <a:r>
              <a:rPr lang="en-US" i="1" dirty="0">
                <a:solidFill>
                  <a:srgbClr val="0033CC"/>
                </a:solidFill>
              </a:rPr>
              <a:t>of the Son of God, to a mature man, to the measure </a:t>
            </a:r>
            <a:r>
              <a:rPr lang="en-US" i="1" dirty="0" smtClean="0">
                <a:solidFill>
                  <a:srgbClr val="0033CC"/>
                </a:solidFill>
              </a:rPr>
              <a:t>of </a:t>
            </a:r>
            <a:r>
              <a:rPr lang="en-US" i="1" dirty="0">
                <a:solidFill>
                  <a:srgbClr val="0033CC"/>
                </a:solidFill>
              </a:rPr>
              <a:t>the stature which belongs to the fullness of Christ</a:t>
            </a:r>
            <a:r>
              <a:rPr lang="en-US" i="1" dirty="0" smtClean="0">
                <a:solidFill>
                  <a:srgbClr val="0033CC"/>
                </a:solidFill>
              </a:rPr>
              <a:t>.” </a:t>
            </a:r>
            <a:r>
              <a:rPr lang="en-US" dirty="0" smtClean="0">
                <a:solidFill>
                  <a:srgbClr val="FF0000"/>
                </a:solidFill>
              </a:rPr>
              <a:t>(v. 13)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500" dirty="0"/>
              <a:t>Believers collectively live as a community in the world, 	but not of the world, according to </a:t>
            </a:r>
            <a:r>
              <a:rPr lang="en-US" sz="3500" dirty="0" err="1"/>
              <a:t>Godʼs</a:t>
            </a:r>
            <a:r>
              <a:rPr lang="en-US" sz="3500" dirty="0"/>
              <a:t> Word.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500" dirty="0" smtClean="0"/>
              <a:t>The </a:t>
            </a:r>
            <a:r>
              <a:rPr lang="en-US" sz="3500" dirty="0"/>
              <a:t>church </a:t>
            </a:r>
            <a:r>
              <a:rPr lang="en-US" sz="3500" dirty="0" smtClean="0"/>
              <a:t>grows </a:t>
            </a:r>
            <a:r>
              <a:rPr lang="en-US" sz="3500" dirty="0"/>
              <a:t>to attain a unity in the </a:t>
            </a:r>
            <a:r>
              <a:rPr lang="en-US" sz="3500" dirty="0" smtClean="0"/>
              <a:t>faith as we 	embrace the </a:t>
            </a:r>
            <a:r>
              <a:rPr lang="en-US" sz="3500" dirty="0"/>
              <a:t>true knowledge of the Son of </a:t>
            </a:r>
            <a:r>
              <a:rPr lang="en-US" sz="3500" dirty="0" smtClean="0"/>
              <a:t>God.</a:t>
            </a:r>
            <a:endParaRPr lang="en-US" sz="3500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3500" dirty="0" smtClean="0"/>
              <a:t>The </a:t>
            </a:r>
            <a:r>
              <a:rPr lang="en-US" sz="3500" dirty="0"/>
              <a:t>church is </a:t>
            </a:r>
            <a:r>
              <a:rPr lang="en-US" sz="3500" dirty="0" smtClean="0"/>
              <a:t>called </a:t>
            </a:r>
            <a:r>
              <a:rPr lang="en-US" sz="3500" dirty="0"/>
              <a:t>to mature into the fullness of </a:t>
            </a:r>
            <a:r>
              <a:rPr lang="en-US" sz="3500" dirty="0" smtClean="0"/>
              <a:t>	Christ; </a:t>
            </a:r>
            <a:r>
              <a:rPr lang="en-US" sz="3500" dirty="0"/>
              <a:t>to do the will of God, bringing Him glory and 	eternal </a:t>
            </a:r>
            <a:r>
              <a:rPr lang="en-US" sz="3500" dirty="0" smtClean="0"/>
              <a:t>gratitude.</a:t>
            </a:r>
          </a:p>
          <a:p>
            <a:pPr marL="0" lvl="0" indent="0">
              <a:buNone/>
            </a:pPr>
            <a:r>
              <a:rPr lang="en-US" sz="3500" b="1" u="sng" dirty="0" smtClean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r>
              <a:rPr lang="en-US" sz="3500" b="1" dirty="0" smtClean="0"/>
              <a:t>:</a:t>
            </a:r>
            <a:r>
              <a:rPr lang="en-US" sz="3500" dirty="0" smtClean="0"/>
              <a:t> 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</a:rPr>
              <a:t>God desires the whole body to mature as 	we grow in living out the ‘fullness of Christ’.  As we 	do so, God’s divine glory is revealed.</a:t>
            </a:r>
            <a:endParaRPr lang="en-US" sz="35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381000" y="951571"/>
            <a:ext cx="982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/>
              <a:t>Godʼs</a:t>
            </a:r>
            <a:r>
              <a:rPr lang="en-US" sz="2800" b="1" dirty="0" smtClean="0"/>
              <a:t> Expectations: </a:t>
            </a:r>
            <a:r>
              <a:rPr lang="en-US" sz="2800" b="1" dirty="0" smtClean="0">
                <a:solidFill>
                  <a:srgbClr val="FF0000"/>
                </a:solidFill>
              </a:rPr>
              <a:t>What does God expect from the church?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105400"/>
          </a:xfrm>
        </p:spPr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It is clear that God calls some for special service; </a:t>
            </a:r>
            <a:r>
              <a:rPr lang="en-US" dirty="0" smtClean="0"/>
              <a:t>	set </a:t>
            </a:r>
            <a:r>
              <a:rPr lang="en-US" dirty="0"/>
              <a:t>apart by gifting and training.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God </a:t>
            </a:r>
            <a:r>
              <a:rPr lang="en-US" dirty="0" smtClean="0"/>
              <a:t>enables / empowers </a:t>
            </a:r>
            <a:r>
              <a:rPr lang="en-US" dirty="0"/>
              <a:t>all His people to serve, </a:t>
            </a:r>
            <a:r>
              <a:rPr lang="en-US" dirty="0" smtClean="0"/>
              <a:t>	equipping one-another </a:t>
            </a:r>
            <a:r>
              <a:rPr lang="en-US" dirty="0"/>
              <a:t>so that we may mature.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God grows </a:t>
            </a:r>
            <a:r>
              <a:rPr lang="en-US" dirty="0" smtClean="0"/>
              <a:t>/ matures the </a:t>
            </a:r>
            <a:r>
              <a:rPr lang="en-US" dirty="0"/>
              <a:t>body in the ‘fullness of </a:t>
            </a:r>
            <a:r>
              <a:rPr lang="en-US" dirty="0" smtClean="0"/>
              <a:t>	Christ</a:t>
            </a:r>
            <a:r>
              <a:rPr lang="en-US" dirty="0"/>
              <a:t>, </a:t>
            </a:r>
            <a:r>
              <a:rPr lang="en-US" dirty="0" smtClean="0"/>
              <a:t>according </a:t>
            </a:r>
            <a:r>
              <a:rPr lang="en-US" dirty="0"/>
              <a:t>to His will and for His glory.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dirty="0"/>
              <a:t>Every Christian is to be engaged </a:t>
            </a:r>
            <a:r>
              <a:rPr lang="en-US" dirty="0" smtClean="0"/>
              <a:t>to some 	measure in this </a:t>
            </a:r>
            <a:r>
              <a:rPr lang="en-US" dirty="0"/>
              <a:t>great responsibility, </a:t>
            </a:r>
            <a:r>
              <a:rPr lang="en-US" dirty="0" smtClean="0"/>
              <a:t>this divine 	privilege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951571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In Summary</a:t>
            </a:r>
            <a:r>
              <a:rPr lang="en-US" sz="3600" b="1" dirty="0"/>
              <a:t>: </a:t>
            </a:r>
            <a:r>
              <a:rPr lang="en-US" sz="3600" b="1" dirty="0" err="1">
                <a:solidFill>
                  <a:srgbClr val="C00000"/>
                </a:solidFill>
              </a:rPr>
              <a:t>Godʼs</a:t>
            </a:r>
            <a:r>
              <a:rPr lang="en-US" sz="3600" b="1" dirty="0">
                <a:solidFill>
                  <a:srgbClr val="C00000"/>
                </a:solidFill>
              </a:rPr>
              <a:t> Design of the Church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1600"/>
            <a:ext cx="86106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>
                <a:solidFill>
                  <a:srgbClr val="000099"/>
                </a:solidFill>
              </a:rPr>
              <a:t>Discussion Questions</a:t>
            </a:r>
            <a:r>
              <a:rPr lang="en-US" b="1" dirty="0">
                <a:solidFill>
                  <a:srgbClr val="000099"/>
                </a:solidFill>
              </a:rPr>
              <a:t>: </a:t>
            </a:r>
            <a:endParaRPr lang="en-US" dirty="0">
              <a:solidFill>
                <a:srgbClr val="000099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✦  Has </a:t>
            </a:r>
            <a:r>
              <a:rPr lang="en-US" dirty="0"/>
              <a:t>God called you to </a:t>
            </a:r>
            <a:r>
              <a:rPr lang="en-US" dirty="0" smtClean="0"/>
              <a:t>equip others </a:t>
            </a:r>
            <a:r>
              <a:rPr lang="en-US" dirty="0"/>
              <a:t>for service </a:t>
            </a:r>
            <a:r>
              <a:rPr lang="en-US" dirty="0" smtClean="0"/>
              <a:t>	and </a:t>
            </a:r>
            <a:r>
              <a:rPr lang="en-US" dirty="0"/>
              <a:t>are you being faithful </a:t>
            </a:r>
            <a:r>
              <a:rPr lang="en-US" dirty="0" smtClean="0"/>
              <a:t>to </a:t>
            </a:r>
            <a:r>
              <a:rPr lang="en-US" dirty="0"/>
              <a:t>that calling?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✦  </a:t>
            </a:r>
            <a:r>
              <a:rPr lang="en-US" dirty="0" smtClean="0"/>
              <a:t>If so, then where </a:t>
            </a:r>
            <a:r>
              <a:rPr lang="en-US" dirty="0"/>
              <a:t>are you </a:t>
            </a:r>
            <a:r>
              <a:rPr lang="en-US" dirty="0" smtClean="0"/>
              <a:t>currently serving to 	build up </a:t>
            </a:r>
            <a:r>
              <a:rPr lang="en-US" dirty="0"/>
              <a:t>the </a:t>
            </a:r>
            <a:r>
              <a:rPr lang="en-US" dirty="0" smtClean="0"/>
              <a:t>body </a:t>
            </a:r>
            <a:r>
              <a:rPr lang="en-US" dirty="0"/>
              <a:t>in the fullness of Christ?  </a:t>
            </a:r>
            <a:endParaRPr lang="en-US" dirty="0" smtClean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✦ How do </a:t>
            </a:r>
            <a:r>
              <a:rPr lang="en-US" dirty="0"/>
              <a:t>you sense God’s joy as you </a:t>
            </a:r>
            <a:r>
              <a:rPr lang="en-US" dirty="0" smtClean="0"/>
              <a:t>help </a:t>
            </a:r>
            <a:r>
              <a:rPr lang="en-US" dirty="0"/>
              <a:t>others </a:t>
            </a:r>
            <a:r>
              <a:rPr lang="en-US" dirty="0" smtClean="0"/>
              <a:t>	grow and mature </a:t>
            </a:r>
            <a:r>
              <a:rPr lang="en-US" dirty="0"/>
              <a:t>in </a:t>
            </a:r>
            <a:r>
              <a:rPr lang="en-US" dirty="0" smtClean="0"/>
              <a:t>Christ? 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27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3765884" y="3396916"/>
            <a:ext cx="12909884" cy="3541295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0"/>
            <a:ext cx="17730536" cy="3561348"/>
          </a:xfrm>
          <a:prstGeom prst="rect">
            <a:avLst/>
          </a:prstGeom>
          <a:ln w="9525" cap="flat">
            <a:solidFill>
              <a:srgbClr val="11008F"/>
            </a:solidFill>
            <a:prstDash val="solid"/>
            <a:miter lim="400000"/>
          </a:ln>
          <a:effectLst>
            <a:outerShdw blurRad="38100" dist="38100" dir="2700000" rotWithShape="0">
              <a:srgbClr val="000000">
                <a:alpha val="2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2133600" cy="3561348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0"/>
            <a:ext cx="2057400" cy="356134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210</Words>
  <Application>Microsoft Office PowerPoint</Application>
  <PresentationFormat>On-screen Show (4:3)</PresentationFormat>
  <Paragraphs>41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OMF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Ridge Orr</dc:creator>
  <cp:lastModifiedBy>Ridge Orr</cp:lastModifiedBy>
  <cp:revision>49</cp:revision>
  <dcterms:created xsi:type="dcterms:W3CDTF">2016-12-10T04:01:03Z</dcterms:created>
  <dcterms:modified xsi:type="dcterms:W3CDTF">2017-03-12T15:06:32Z</dcterms:modified>
</cp:coreProperties>
</file>