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92" r:id="rId3"/>
    <p:sldId id="276" r:id="rId4"/>
    <p:sldId id="293" r:id="rId5"/>
    <p:sldId id="283" r:id="rId6"/>
    <p:sldId id="294" r:id="rId7"/>
    <p:sldId id="295" r:id="rId8"/>
    <p:sldId id="296" r:id="rId9"/>
    <p:sldId id="297" r:id="rId10"/>
    <p:sldId id="298" r:id="rId11"/>
    <p:sldId id="290" r:id="rId12"/>
    <p:sldId id="29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autoAdjust="0"/>
  </p:normalViewPr>
  <p:slideViewPr>
    <p:cSldViewPr snapToGrid="0">
      <p:cViewPr>
        <p:scale>
          <a:sx n="60" d="100"/>
          <a:sy n="60" d="100"/>
        </p:scale>
        <p:origin x="-912" y="300"/>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5953575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endParaRPr/>
          </a:p>
          <a:p>
            <a:pPr>
              <a:defRPr sz="1400"/>
            </a:pPr>
            <a:endParaR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endParaRPr/>
          </a:p>
          <a:p>
            <a:pPr defTabSz="317500">
              <a:defRPr sz="800">
                <a:latin typeface="+mj-lt"/>
                <a:ea typeface="+mj-ea"/>
                <a:cs typeface="+mj-cs"/>
                <a:sym typeface="Helvetica"/>
              </a:defRPr>
            </a:pPr>
            <a:r>
              <a:t>#1 Theology of the Flow (Eph 4 and 1 John 2:12-14)</a:t>
            </a:r>
          </a:p>
          <a:p>
            <a:pPr defTabSz="317500">
              <a:spcBef>
                <a:spcPts val="300"/>
              </a:spcBef>
              <a:defRPr sz="700" b="1">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sz="700" b="1">
                <a:solidFill>
                  <a:srgbClr val="171857"/>
                </a:solidFill>
                <a:latin typeface="+mj-lt"/>
                <a:ea typeface="+mj-ea"/>
                <a:cs typeface="+mj-cs"/>
                <a:sym typeface="Helvetica"/>
              </a:defRPr>
            </a:pPr>
            <a:r>
              <a:t>Teaching Purpose: Excite people as to what God wants to do in the church through training by showing them the theological basis and nature of The Flow.</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lphaLcPeriod"/>
            </a:pPr>
            <a:r>
              <a:rPr lang="en-US" dirty="0" smtClean="0"/>
              <a:t>Blue</a:t>
            </a:r>
            <a:r>
              <a:rPr lang="en-US" baseline="0" dirty="0" smtClean="0"/>
              <a:t> for blanks- got them covered this time!</a:t>
            </a:r>
            <a:endParaRPr lang="en-US" dirty="0" smtClean="0"/>
          </a:p>
          <a:p>
            <a:pPr marL="457200" indent="-457200">
              <a:buAutoNum type="alphaLcPeriod"/>
            </a:pPr>
            <a:r>
              <a:rPr lang="en-US" dirty="0" smtClean="0"/>
              <a:t>Christianity is not about church and church involvement, service, record of sin, good deeds, % battles won, or comparisons </a:t>
            </a:r>
            <a:r>
              <a:rPr lang="en-US" baseline="0" dirty="0" smtClean="0"/>
              <a:t>to others.</a:t>
            </a:r>
          </a:p>
          <a:p>
            <a:pPr marL="457200" indent="-457200">
              <a:buAutoNum type="alphaLcPeriod"/>
            </a:pPr>
            <a:r>
              <a:rPr lang="en-US" baseline="0" dirty="0" smtClean="0"/>
              <a:t>Paul and Peter; may cause uncertain hope, or distance from God or sapping joy</a:t>
            </a:r>
          </a:p>
          <a:p>
            <a:pPr marL="457200" indent="-457200">
              <a:buAutoNum type="alphaLcPeriod"/>
            </a:pPr>
            <a:endParaRPr lang="en-US" dirty="0"/>
          </a:p>
        </p:txBody>
      </p:sp>
    </p:spTree>
    <p:extLst>
      <p:ext uri="{BB962C8B-B14F-4D97-AF65-F5344CB8AC3E}">
        <p14:creationId xmlns:p14="http://schemas.microsoft.com/office/powerpoint/2010/main" val="69179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What does the transformation</a:t>
            </a:r>
            <a:r>
              <a:rPr lang="en-US" baseline="0" dirty="0" smtClean="0"/>
              <a:t> into a new creation look like? </a:t>
            </a:r>
            <a:r>
              <a:rPr lang="en-US" dirty="0" smtClean="0"/>
              <a:t>“Remind them” reflects the</a:t>
            </a:r>
            <a:r>
              <a:rPr lang="en-US" baseline="0" dirty="0" smtClean="0"/>
              <a:t> certainty of their new identities.</a:t>
            </a:r>
          </a:p>
          <a:p>
            <a:pPr marL="0" indent="0">
              <a:buNone/>
            </a:pPr>
            <a:r>
              <a:rPr lang="en-US" dirty="0" smtClean="0"/>
              <a:t>Do</a:t>
            </a:r>
            <a:r>
              <a:rPr lang="en-US" baseline="0" dirty="0" smtClean="0"/>
              <a:t> you know this grace in your life? Do you want to know this grace?</a:t>
            </a:r>
          </a:p>
          <a:p>
            <a:pPr marL="0" indent="0">
              <a:buNone/>
            </a:pPr>
            <a:r>
              <a:rPr lang="en-US" baseline="0" dirty="0" smtClean="0"/>
              <a:t>No, not really. Missing communion- didn’t know why but it seemed worse. Paul and Peter sinned, so it’s okay.  Connecting perfect salvation, new identity, and begin to see how that helps me not to sin (Romans 6:1-6:2). Transition.</a:t>
            </a:r>
          </a:p>
          <a:p>
            <a:pPr marL="0" indent="0">
              <a:buNone/>
            </a:pPr>
            <a:r>
              <a:rPr lang="en-US" dirty="0" smtClean="0"/>
              <a:t>6 What shall we say then? Are we to continue in sin that grace may abound? </a:t>
            </a:r>
            <a:r>
              <a:rPr lang="en-US" baseline="30000" dirty="0" smtClean="0"/>
              <a:t>2 </a:t>
            </a:r>
            <a:r>
              <a:rPr lang="en-US" dirty="0" smtClean="0"/>
              <a:t>By no means! How can we who died to sin still live in it?</a:t>
            </a:r>
            <a:endParaRPr lang="en-US" dirty="0"/>
          </a:p>
        </p:txBody>
      </p:sp>
    </p:spTree>
    <p:extLst>
      <p:ext uri="{BB962C8B-B14F-4D97-AF65-F5344CB8AC3E}">
        <p14:creationId xmlns:p14="http://schemas.microsoft.com/office/powerpoint/2010/main" val="69179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Jesus’ identity and by</a:t>
            </a:r>
            <a:r>
              <a:rPr lang="en-US" baseline="0" dirty="0" smtClean="0"/>
              <a:t> Jesus’ work</a:t>
            </a:r>
            <a:endParaRPr lang="en-US" dirty="0"/>
          </a:p>
        </p:txBody>
      </p:sp>
    </p:spTree>
    <p:extLst>
      <p:ext uri="{BB962C8B-B14F-4D97-AF65-F5344CB8AC3E}">
        <p14:creationId xmlns:p14="http://schemas.microsoft.com/office/powerpoint/2010/main" val="84539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Examples: Freedom from selfishness</a:t>
            </a:r>
            <a:r>
              <a:rPr lang="en-US" baseline="0" dirty="0" smtClean="0"/>
              <a:t> (selfishness is so destructive!), </a:t>
            </a:r>
            <a:r>
              <a:rPr lang="en-US" dirty="0" smtClean="0"/>
              <a:t>Faith</a:t>
            </a:r>
            <a:r>
              <a:rPr lang="en-US" baseline="0" dirty="0" smtClean="0"/>
              <a:t> during a time of doubt (recent presentation), bigger heart to love Him and others</a:t>
            </a:r>
            <a:endParaRPr lang="en-US" dirty="0" smtClean="0"/>
          </a:p>
          <a:p>
            <a:r>
              <a:rPr lang="en-US" dirty="0" smtClean="0"/>
              <a:t>Step up and serve: grace,</a:t>
            </a:r>
            <a:r>
              <a:rPr lang="en-US" baseline="0" dirty="0" smtClean="0"/>
              <a:t> unity, spiritual gifts (root word for gift is grace, an undeserved blessing. Gifts are given that we can bring God’s grace to others.</a:t>
            </a:r>
            <a:endParaRPr lang="en-US" dirty="0"/>
          </a:p>
        </p:txBody>
      </p:sp>
    </p:spTree>
    <p:extLst>
      <p:ext uri="{BB962C8B-B14F-4D97-AF65-F5344CB8AC3E}">
        <p14:creationId xmlns:p14="http://schemas.microsoft.com/office/powerpoint/2010/main" val="394902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Wonderful example from Paul in prison</a:t>
            </a:r>
            <a:endParaRPr lang="en-US" dirty="0"/>
          </a:p>
        </p:txBody>
      </p:sp>
    </p:spTree>
    <p:extLst>
      <p:ext uri="{BB962C8B-B14F-4D97-AF65-F5344CB8AC3E}">
        <p14:creationId xmlns:p14="http://schemas.microsoft.com/office/powerpoint/2010/main" val="359245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dirty="0" smtClean="0"/>
              <a:t>Due to length of verses, left a space for</a:t>
            </a:r>
            <a:r>
              <a:rPr lang="en-US" baseline="0" dirty="0" smtClean="0"/>
              <a:t> you to write a note or two instead of putting the verse in</a:t>
            </a:r>
            <a:endParaRPr lang="en-US" dirty="0" smtClean="0"/>
          </a:p>
          <a:p>
            <a:endParaRPr lang="en-US" dirty="0"/>
          </a:p>
        </p:txBody>
      </p:sp>
    </p:spTree>
    <p:extLst>
      <p:ext uri="{BB962C8B-B14F-4D97-AF65-F5344CB8AC3E}">
        <p14:creationId xmlns:p14="http://schemas.microsoft.com/office/powerpoint/2010/main" val="406223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a mature believer</a:t>
            </a:r>
            <a:endParaRPr lang="en-US" dirty="0"/>
          </a:p>
        </p:txBody>
      </p:sp>
    </p:spTree>
    <p:extLst>
      <p:ext uri="{BB962C8B-B14F-4D97-AF65-F5344CB8AC3E}">
        <p14:creationId xmlns:p14="http://schemas.microsoft.com/office/powerpoint/2010/main" val="279440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390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65" name="Shape 65"/>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66" name="Shape 66"/>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12701" y="9086492"/>
            <a:ext cx="12979398" cy="56425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3000" b="1" spc="239" dirty="0" smtClean="0"/>
              <a:t>Michael Lim</a:t>
            </a:r>
            <a:endParaRPr sz="3000" b="1" spc="239" dirty="0"/>
          </a:p>
        </p:txBody>
      </p:sp>
      <p:sp>
        <p:nvSpPr>
          <p:cNvPr id="69" name="Shape 69"/>
          <p:cNvSpPr/>
          <p:nvPr/>
        </p:nvSpPr>
        <p:spPr>
          <a:xfrm>
            <a:off x="3557931" y="5837164"/>
            <a:ext cx="5888937" cy="1016001"/>
          </a:xfrm>
          <a:prstGeom prst="roundRect">
            <a:avLst>
              <a:gd name="adj" fmla="val 16924"/>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70" name="Shape 70"/>
          <p:cNvSpPr/>
          <p:nvPr/>
        </p:nvSpPr>
        <p:spPr>
          <a:xfrm>
            <a:off x="3996974" y="5832204"/>
            <a:ext cx="4998164" cy="1025922"/>
          </a:xfrm>
          <a:prstGeom prst="rect">
            <a:avLst/>
          </a:prstGeom>
          <a:ln w="12700">
            <a:miter lim="400000"/>
          </a:ln>
          <a:effectLst>
            <a:outerShdw blurRad="165100" dist="101600" dir="2700000" rotWithShape="0">
              <a:srgbClr val="000000">
                <a:alpha val="8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b="1" spc="250">
                <a:solidFill>
                  <a:srgbClr val="FFFFFF"/>
                </a:solidFill>
                <a:effectLst>
                  <a:outerShdw blurRad="25400" dist="25400" dir="2060505" rotWithShape="0">
                    <a:srgbClr val="000000"/>
                  </a:outerShdw>
                </a:effectLst>
                <a:latin typeface="+mn-lt"/>
                <a:ea typeface="+mn-ea"/>
                <a:cs typeface="+mn-cs"/>
                <a:sym typeface="Arial"/>
              </a:defRPr>
            </a:lvl1pPr>
          </a:lstStyle>
          <a:p>
            <a:r>
              <a:rPr lang="en-US" dirty="0" smtClean="0"/>
              <a:t>1 John 2:12-14</a:t>
            </a:r>
            <a:endParaRPr dirty="0"/>
          </a:p>
        </p:txBody>
      </p:sp>
      <p:sp>
        <p:nvSpPr>
          <p:cNvPr id="71" name="Shape 71"/>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12</a:t>
            </a:r>
            <a:endParaRPr dirty="0"/>
          </a:p>
        </p:txBody>
      </p:sp>
      <p:sp>
        <p:nvSpPr>
          <p:cNvPr id="72" name="Shape 72"/>
          <p:cNvSpPr/>
          <p:nvPr/>
        </p:nvSpPr>
        <p:spPr>
          <a:xfrm>
            <a:off x="176470" y="2950284"/>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sz="7000" dirty="0" smtClean="0"/>
              <a:t>Growing in God’s Grace</a:t>
            </a:r>
            <a:endParaRPr sz="7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fade">
                                      <p:cBhvr>
                                        <p:cTn id="7"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5405"/>
            <a:ext cx="11912601" cy="990600"/>
          </a:xfrm>
        </p:spPr>
        <p:txBody>
          <a:bodyPr/>
          <a:lstStyle/>
          <a:p>
            <a:r>
              <a:rPr lang="en-US" sz="3600" dirty="0" smtClean="0"/>
              <a:t>C. Mature Believers- Graceful Ambassadors of Christ</a:t>
            </a:r>
            <a:endParaRPr lang="en-US" sz="3600" dirty="0"/>
          </a:p>
        </p:txBody>
      </p:sp>
      <p:sp>
        <p:nvSpPr>
          <p:cNvPr id="4" name="TextBox 3"/>
          <p:cNvSpPr txBox="1"/>
          <p:nvPr/>
        </p:nvSpPr>
        <p:spPr>
          <a:xfrm>
            <a:off x="434289" y="2044500"/>
            <a:ext cx="11950263"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000" dirty="0" smtClean="0">
                <a:solidFill>
                  <a:schemeClr val="tx1"/>
                </a:solidFill>
              </a:rPr>
              <a:t>The mature believer stage brings together all previous experiences of the manifestation of God’s grace in their lives, from their confidence in God’s saving grace to their assurance of both their constant need for God’s grace and His abundant provision to sustain them.</a:t>
            </a:r>
            <a:endParaRPr lang="en-US" sz="30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42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p:cNvSpPr txBox="1"/>
          <p:nvPr/>
        </p:nvSpPr>
        <p:spPr>
          <a:xfrm>
            <a:off x="273062" y="4388731"/>
            <a:ext cx="12272716"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4. Grace is foundational in the lives of a mature believer</a:t>
            </a:r>
          </a:p>
        </p:txBody>
      </p:sp>
      <p:sp>
        <p:nvSpPr>
          <p:cNvPr id="3" name="TextBox 2"/>
          <p:cNvSpPr txBox="1"/>
          <p:nvPr/>
        </p:nvSpPr>
        <p:spPr>
          <a:xfrm>
            <a:off x="560412" y="5069608"/>
            <a:ext cx="10941269"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sym typeface="Gill Sans"/>
              </a:rPr>
              <a:t>a. Reassuring thoughts of God’s grace flow freely to them</a:t>
            </a:r>
          </a:p>
          <a:p>
            <a:pPr marL="514350" marR="0" indent="-514350" algn="l" defTabSz="584200" rtl="0" fontAlgn="auto" latinLnBrk="0" hangingPunct="0">
              <a:lnSpc>
                <a:spcPct val="100000"/>
              </a:lnSpc>
              <a:spcBef>
                <a:spcPts val="0"/>
              </a:spcBef>
              <a:spcAft>
                <a:spcPts val="0"/>
              </a:spcAft>
              <a:buClrTx/>
              <a:buSzTx/>
              <a:buAutoNum type="alphaLcPeriod"/>
              <a:tabLst/>
            </a:pPr>
            <a:endParaRPr kumimoji="0" lang="en-US" sz="1200" b="0" i="0" u="none" strike="noStrike" cap="none" spc="0" normalizeH="0" baseline="0" dirty="0" smtClean="0">
              <a:ln>
                <a:noFill/>
              </a:ln>
              <a:solidFill>
                <a:srgbClr val="000000"/>
              </a:solidFill>
              <a:effectLst/>
              <a:uFillTx/>
              <a:sym typeface="Gill Sans"/>
            </a:endParaRPr>
          </a:p>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sym typeface="Gill Sans"/>
              </a:rPr>
              <a:t>b. Thankfulness abounds for the love and mercy of God.</a:t>
            </a:r>
          </a:p>
          <a:p>
            <a:pPr marR="0" algn="l" defTabSz="584200" rtl="0" fontAlgn="auto" latinLnBrk="0" hangingPunct="0">
              <a:lnSpc>
                <a:spcPct val="100000"/>
              </a:lnSpc>
              <a:spcBef>
                <a:spcPts val="0"/>
              </a:spcBef>
              <a:spcAft>
                <a:spcPts val="0"/>
              </a:spcAft>
              <a:buClrTx/>
              <a:buSzTx/>
              <a:tabLst/>
            </a:pPr>
            <a:endParaRPr kumimoji="0" lang="en-US" sz="1200" b="0" i="0" u="none" strike="noStrike" cap="none" spc="0" normalizeH="0" baseline="0" dirty="0" smtClean="0">
              <a:ln>
                <a:noFill/>
              </a:ln>
              <a:solidFill>
                <a:srgbClr val="000000"/>
              </a:solidFill>
              <a:effectLst/>
              <a:uFillTx/>
              <a:sym typeface="Gill Sans"/>
            </a:endParaRPr>
          </a:p>
          <a:p>
            <a:pPr algn="l"/>
            <a:r>
              <a:rPr lang="en-US" sz="2600" dirty="0" smtClean="0"/>
              <a:t>c</a:t>
            </a:r>
            <a:r>
              <a:rPr lang="en-US" sz="2600" dirty="0"/>
              <a:t>. Grace pours out from them to put away reluctance to forgive, and to forgive </a:t>
            </a:r>
            <a:r>
              <a:rPr lang="en-US" sz="2600" dirty="0" smtClean="0"/>
              <a:t>cheerfully</a:t>
            </a:r>
          </a:p>
          <a:p>
            <a:pPr algn="l"/>
            <a:endParaRPr lang="en-US" sz="1200" dirty="0"/>
          </a:p>
          <a:p>
            <a:pPr algn="l"/>
            <a:r>
              <a:rPr lang="en-US" sz="2600" dirty="0" smtClean="0"/>
              <a:t>d</a:t>
            </a:r>
            <a:r>
              <a:rPr lang="en-US" sz="2600" dirty="0"/>
              <a:t>. Grace pours out from them to love all- God, family, friends, brothers and sisters, and enemies </a:t>
            </a:r>
            <a:endParaRPr kumimoji="0" lang="en-US" sz="26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42009132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pic>
        <p:nvPicPr>
          <p:cNvPr id="4" name="officeArt object"/>
          <p:cNvPicPr/>
          <p:nvPr/>
        </p:nvPicPr>
        <p:blipFill>
          <a:blip r:embed="rId3">
            <a:extLst/>
          </a:blip>
          <a:stretch>
            <a:fillRect/>
          </a:stretch>
        </p:blipFill>
        <p:spPr>
          <a:xfrm>
            <a:off x="2097554" y="6207627"/>
            <a:ext cx="8055440" cy="1601975"/>
          </a:xfrm>
          <a:prstGeom prst="rect">
            <a:avLst/>
          </a:prstGeom>
          <a:ln w="12700" cap="flat">
            <a:noFill/>
            <a:miter lim="400000"/>
          </a:ln>
          <a:effectLst/>
        </p:spPr>
      </p:pic>
      <p:pic>
        <p:nvPicPr>
          <p:cNvPr id="5" name="officeArt object"/>
          <p:cNvPicPr/>
          <p:nvPr/>
        </p:nvPicPr>
        <p:blipFill>
          <a:blip r:embed="rId4">
            <a:extLst/>
          </a:blip>
          <a:srcRect t="29871"/>
          <a:stretch>
            <a:fillRect/>
          </a:stretch>
        </p:blipFill>
        <p:spPr>
          <a:xfrm>
            <a:off x="1624986" y="2003161"/>
            <a:ext cx="8796020" cy="4261003"/>
          </a:xfrm>
          <a:prstGeom prst="rect">
            <a:avLst/>
          </a:prstGeom>
          <a:ln w="12700" cap="flat">
            <a:noFill/>
            <a:miter lim="400000"/>
          </a:ln>
          <a:effectLst/>
        </p:spPr>
      </p:pic>
      <p:sp>
        <p:nvSpPr>
          <p:cNvPr id="6" name="TextBox 5"/>
          <p:cNvSpPr txBox="1"/>
          <p:nvPr/>
        </p:nvSpPr>
        <p:spPr>
          <a:xfrm>
            <a:off x="220718" y="7804348"/>
            <a:ext cx="12218276"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3000" dirty="0" smtClean="0"/>
              <a:t>Keep in perspective from where God has brought you, where you are now, and where God is bringing you in your spiritual growth. If you are a believer, no matter where you are now, be assured of where you are headed and </a:t>
            </a:r>
            <a:r>
              <a:rPr lang="en-US" sz="3000" dirty="0" smtClean="0">
                <a:solidFill>
                  <a:srgbClr val="FF0000"/>
                </a:solidFill>
              </a:rPr>
              <a:t>remember the grace of God that will take you there!</a:t>
            </a:r>
            <a:endParaRPr kumimoji="0" lang="en-US" sz="3000" b="0" i="0" u="none" strike="noStrike" cap="none" spc="0" normalizeH="0" baseline="0" dirty="0">
              <a:ln>
                <a:noFill/>
              </a:ln>
              <a:solidFill>
                <a:srgbClr val="FF0000"/>
              </a:solidFill>
              <a:effectLst/>
              <a:uFillTx/>
              <a:sym typeface="Gill Sans"/>
            </a:endParaRPr>
          </a:p>
        </p:txBody>
      </p:sp>
    </p:spTree>
    <p:extLst>
      <p:ext uri="{BB962C8B-B14F-4D97-AF65-F5344CB8AC3E}">
        <p14:creationId xmlns:p14="http://schemas.microsoft.com/office/powerpoint/2010/main" val="10562810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Discussion</a:t>
            </a:r>
            <a:endParaRPr lang="en-US" u="sng" dirty="0"/>
          </a:p>
        </p:txBody>
      </p:sp>
      <p:sp>
        <p:nvSpPr>
          <p:cNvPr id="3" name="TextBox 2"/>
          <p:cNvSpPr txBox="1"/>
          <p:nvPr/>
        </p:nvSpPr>
        <p:spPr>
          <a:xfrm>
            <a:off x="-3" y="2308576"/>
            <a:ext cx="12818853" cy="3872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lgn="l">
              <a:buAutoNum type="arabicPeriod"/>
            </a:pPr>
            <a:r>
              <a:rPr lang="en-US" sz="3500" dirty="0" smtClean="0"/>
              <a:t>Choose one aspect of saving grace- free gift, perfect forgiveness, or new identity- and discuss how it changed your perspective of your faith.</a:t>
            </a:r>
          </a:p>
          <a:p>
            <a:pPr marL="514350" indent="-514350" algn="l">
              <a:buAutoNum type="arabicPeriod"/>
            </a:pPr>
            <a:endParaRPr lang="en-US" sz="3500" dirty="0">
              <a:solidFill>
                <a:srgbClr val="FF0000"/>
              </a:solidFill>
            </a:endParaRPr>
          </a:p>
          <a:p>
            <a:pPr marL="514350" indent="-514350" algn="l">
              <a:buAutoNum type="arabicPeriod"/>
            </a:pPr>
            <a:r>
              <a:rPr lang="en-US" sz="3500" dirty="0" smtClean="0">
                <a:solidFill>
                  <a:schemeClr val="tx1"/>
                </a:solidFill>
              </a:rPr>
              <a:t>Choose a trying time, or a wonderful time, in your life and share how confidence in God’s grace transformed how you felt at that time or how you reflect back on that time now.</a:t>
            </a:r>
          </a:p>
        </p:txBody>
      </p:sp>
    </p:spTree>
    <p:extLst>
      <p:ext uri="{BB962C8B-B14F-4D97-AF65-F5344CB8AC3E}">
        <p14:creationId xmlns:p14="http://schemas.microsoft.com/office/powerpoint/2010/main" val="18268747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Box 2"/>
          <p:cNvSpPr txBox="1"/>
          <p:nvPr/>
        </p:nvSpPr>
        <p:spPr>
          <a:xfrm>
            <a:off x="520262" y="2013106"/>
            <a:ext cx="12029090" cy="5827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dirty="0"/>
              <a:t>Grace separates Christianity from all other religions, so much so that </a:t>
            </a:r>
            <a:r>
              <a:rPr lang="en-US" sz="2800" dirty="0">
                <a:solidFill>
                  <a:srgbClr val="FF0000"/>
                </a:solidFill>
              </a:rPr>
              <a:t>failing to grasp what grace means for believers is to completely miss the heart of what God wants for your life</a:t>
            </a:r>
            <a:r>
              <a:rPr lang="en-US" sz="2800" dirty="0"/>
              <a:t>. On the other hand, the more you receive grace into your life, the more doors open, allowing you to step into the freedom that was purchased on the </a:t>
            </a:r>
            <a:r>
              <a:rPr lang="en-US" sz="2800" dirty="0" smtClean="0"/>
              <a:t>cross.</a:t>
            </a:r>
          </a:p>
          <a:p>
            <a:pPr algn="l"/>
            <a:endParaRPr lang="en-US" sz="3600" dirty="0" smtClean="0"/>
          </a:p>
          <a:p>
            <a:pPr algn="l"/>
            <a:r>
              <a:rPr lang="en-US" sz="2800" dirty="0" smtClean="0"/>
              <a:t>Grace  </a:t>
            </a:r>
            <a:r>
              <a:rPr lang="en-US" sz="2800" dirty="0"/>
              <a:t>is a like life-force that flows from God into His beloved children throughout our lives. It touches us first at our salvation (saving grace) and then continues to pour into us as we learn (sanctifying grace) to understand all implications of salvation for our lives as we grow. As we embrace God’s grace in greater and greater ways, we are increasingly transformed in how we perceive ourselves, those around us, and our gracious God.</a:t>
            </a:r>
            <a:endParaRPr lang="en-US" sz="2800" b="1" dirty="0"/>
          </a:p>
          <a:p>
            <a:pPr marL="0" marR="0" indent="0" algn="l" defTabSz="584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24197229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Believers- Saving Grace</a:t>
            </a:r>
            <a:endParaRPr lang="en-US" dirty="0"/>
          </a:p>
        </p:txBody>
      </p:sp>
      <p:sp>
        <p:nvSpPr>
          <p:cNvPr id="3" name="TextBox 2"/>
          <p:cNvSpPr txBox="1"/>
          <p:nvPr/>
        </p:nvSpPr>
        <p:spPr>
          <a:xfrm>
            <a:off x="-1" y="3200326"/>
            <a:ext cx="12818853"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000" dirty="0" smtClean="0"/>
              <a:t>1. Understanding Saving Grace</a:t>
            </a:r>
            <a:endParaRPr kumimoji="0" lang="en-US" sz="3000" b="0" i="0" u="none" strike="noStrike" cap="none" spc="0" normalizeH="0" baseline="0" dirty="0">
              <a:ln>
                <a:noFill/>
              </a:ln>
              <a:solidFill>
                <a:srgbClr val="000000"/>
              </a:solidFill>
              <a:effectLst/>
              <a:uFillTx/>
              <a:sym typeface="Gill Sans"/>
            </a:endParaRPr>
          </a:p>
        </p:txBody>
      </p:sp>
      <p:sp>
        <p:nvSpPr>
          <p:cNvPr id="4" name="TextBox 3"/>
          <p:cNvSpPr txBox="1"/>
          <p:nvPr/>
        </p:nvSpPr>
        <p:spPr>
          <a:xfrm>
            <a:off x="504497" y="1850217"/>
            <a:ext cx="1149306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3600" dirty="0" smtClean="0"/>
              <a:t>God desires new believers to realize and embrace His </a:t>
            </a:r>
            <a:r>
              <a:rPr lang="en-US" sz="3600" u="sng" dirty="0" smtClean="0">
                <a:solidFill>
                  <a:srgbClr val="00B0F0"/>
                </a:solidFill>
              </a:rPr>
              <a:t>saving grace</a:t>
            </a:r>
            <a:r>
              <a:rPr lang="en-US" sz="3600" dirty="0" smtClean="0">
                <a:solidFill>
                  <a:schemeClr val="tx1"/>
                </a:solidFill>
              </a:rPr>
              <a:t>.</a:t>
            </a:r>
            <a:endParaRPr kumimoji="0" lang="en-US" sz="3600" b="0" i="0" strike="noStrike" cap="none" spc="0" normalizeH="0" baseline="0" dirty="0">
              <a:ln>
                <a:noFill/>
              </a:ln>
              <a:solidFill>
                <a:schemeClr val="tx1"/>
              </a:solidFill>
              <a:effectLst/>
              <a:uFillTx/>
              <a:sym typeface="Gill Sans"/>
            </a:endParaRPr>
          </a:p>
        </p:txBody>
      </p:sp>
      <p:sp>
        <p:nvSpPr>
          <p:cNvPr id="5" name="TextBox 4"/>
          <p:cNvSpPr txBox="1"/>
          <p:nvPr/>
        </p:nvSpPr>
        <p:spPr>
          <a:xfrm>
            <a:off x="504497" y="3971278"/>
            <a:ext cx="12014812" cy="4657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en-US" sz="2600" dirty="0" smtClean="0"/>
              <a:t>a. Saving grace is free, based on neither work nor ranking, nor score</a:t>
            </a:r>
          </a:p>
          <a:p>
            <a:pPr marL="514350" marR="0" indent="-514350" algn="l" defTabSz="584200" rtl="0" fontAlgn="auto" latinLnBrk="0" hangingPunct="0">
              <a:lnSpc>
                <a:spcPct val="100000"/>
              </a:lnSpc>
              <a:spcBef>
                <a:spcPts val="0"/>
              </a:spcBef>
              <a:spcAft>
                <a:spcPts val="0"/>
              </a:spcAft>
              <a:buClrTx/>
              <a:buSzTx/>
              <a:buFontTx/>
              <a:buAutoNum type="alphaLcPeriod"/>
              <a:tabLst/>
            </a:pPr>
            <a:endParaRPr lang="en-US" sz="1200" dirty="0" smtClean="0"/>
          </a:p>
          <a:p>
            <a:r>
              <a:rPr lang="en-US" sz="2600" dirty="0"/>
              <a:t> “But the </a:t>
            </a:r>
            <a:r>
              <a:rPr lang="en-US" sz="2600" dirty="0">
                <a:solidFill>
                  <a:schemeClr val="accent4"/>
                </a:solidFill>
              </a:rPr>
              <a:t>free gift </a:t>
            </a:r>
            <a:r>
              <a:rPr lang="en-US" sz="2600" dirty="0"/>
              <a:t>is not like the trespass. For if many died through one man’s trespass, much more have the grace of God and the </a:t>
            </a:r>
            <a:r>
              <a:rPr lang="en-US" sz="2600" dirty="0">
                <a:solidFill>
                  <a:schemeClr val="accent4"/>
                </a:solidFill>
              </a:rPr>
              <a:t>free gift of grace</a:t>
            </a:r>
            <a:r>
              <a:rPr lang="en-US" sz="2600" dirty="0"/>
              <a:t> of that one man Jesus Christ abounded for many.” (Romans 5:15</a:t>
            </a:r>
            <a:r>
              <a:rPr lang="en-US" sz="2600" dirty="0" smtClean="0"/>
              <a:t>)</a:t>
            </a:r>
          </a:p>
          <a:p>
            <a:endParaRPr lang="en-US" sz="1200" dirty="0"/>
          </a:p>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sym typeface="Gill Sans"/>
              </a:rPr>
              <a:t>b. Saving grace is perfect- no sin precludes you from forgiveness, God, or heaven</a:t>
            </a:r>
          </a:p>
          <a:p>
            <a:pPr marR="0" algn="l" defTabSz="584200" rtl="0" fontAlgn="auto" latinLnBrk="0" hangingPunct="0">
              <a:lnSpc>
                <a:spcPct val="100000"/>
              </a:lnSpc>
              <a:spcBef>
                <a:spcPts val="0"/>
              </a:spcBef>
              <a:spcAft>
                <a:spcPts val="0"/>
              </a:spcAft>
              <a:buClrTx/>
              <a:buSzTx/>
              <a:tabLst/>
            </a:pPr>
            <a:endParaRPr kumimoji="0" lang="en-US" sz="1200" b="0" i="0" u="none" strike="noStrike" cap="none" spc="0" normalizeH="0" baseline="0" dirty="0" smtClean="0">
              <a:ln>
                <a:noFill/>
              </a:ln>
              <a:solidFill>
                <a:srgbClr val="000000"/>
              </a:solidFill>
              <a:effectLst/>
              <a:uFillTx/>
              <a:sym typeface="Gill Sans"/>
            </a:endParaRPr>
          </a:p>
          <a:p>
            <a:r>
              <a:rPr lang="en-US" sz="2600" dirty="0" smtClean="0"/>
              <a:t>“For </a:t>
            </a:r>
            <a:r>
              <a:rPr lang="en-US" sz="2600" dirty="0"/>
              <a:t>if by the transgression of the one, death reigned through the one, </a:t>
            </a:r>
            <a:r>
              <a:rPr lang="en-US" sz="2600" dirty="0">
                <a:solidFill>
                  <a:srgbClr val="FF0000"/>
                </a:solidFill>
              </a:rPr>
              <a:t>much more those who receive the abundance of grace and of the gift of righteousness will reign in life through the One, Jesus Christ</a:t>
            </a:r>
            <a:r>
              <a:rPr lang="en-US" sz="2600" dirty="0"/>
              <a:t>.” (Romans 5:17)</a:t>
            </a:r>
          </a:p>
          <a:p>
            <a:pPr marR="0" algn="l" defTabSz="584200" rtl="0" fontAlgn="auto" latinLnBrk="0" hangingPunct="0">
              <a:lnSpc>
                <a:spcPct val="100000"/>
              </a:lnSpc>
              <a:spcBef>
                <a:spcPts val="0"/>
              </a:spcBef>
              <a:spcAft>
                <a:spcPts val="0"/>
              </a:spcAft>
              <a:buClrTx/>
              <a:buSzTx/>
              <a:tabLst/>
            </a:pPr>
            <a:endParaRPr kumimoji="0" lang="en-US" sz="26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247582805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Believers- Saving Grace</a:t>
            </a:r>
            <a:endParaRPr lang="en-US" dirty="0"/>
          </a:p>
        </p:txBody>
      </p:sp>
      <p:sp>
        <p:nvSpPr>
          <p:cNvPr id="3" name="TextBox 2"/>
          <p:cNvSpPr txBox="1"/>
          <p:nvPr/>
        </p:nvSpPr>
        <p:spPr>
          <a:xfrm>
            <a:off x="-1" y="3200326"/>
            <a:ext cx="12818853"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000" dirty="0"/>
              <a:t>2</a:t>
            </a:r>
            <a:r>
              <a:rPr lang="en-US" sz="3000" dirty="0" smtClean="0"/>
              <a:t>. Embracing Saving Grace</a:t>
            </a:r>
            <a:endParaRPr kumimoji="0" lang="en-US" sz="3000" b="0" i="0" u="none" strike="noStrike" cap="none" spc="0" normalizeH="0" baseline="0" dirty="0">
              <a:ln>
                <a:noFill/>
              </a:ln>
              <a:solidFill>
                <a:srgbClr val="000000"/>
              </a:solidFill>
              <a:effectLst/>
              <a:uFillTx/>
              <a:sym typeface="Gill Sans"/>
            </a:endParaRPr>
          </a:p>
        </p:txBody>
      </p:sp>
      <p:sp>
        <p:nvSpPr>
          <p:cNvPr id="4" name="TextBox 3"/>
          <p:cNvSpPr txBox="1"/>
          <p:nvPr/>
        </p:nvSpPr>
        <p:spPr>
          <a:xfrm>
            <a:off x="504497" y="1850217"/>
            <a:ext cx="1149306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3600" dirty="0" smtClean="0"/>
              <a:t>God desires new believers to realize and embrace His </a:t>
            </a:r>
            <a:r>
              <a:rPr lang="en-US" sz="3600" dirty="0" smtClean="0">
                <a:solidFill>
                  <a:schemeClr val="tx1"/>
                </a:solidFill>
              </a:rPr>
              <a:t>saving grace.</a:t>
            </a:r>
            <a:endParaRPr kumimoji="0" lang="en-US" sz="3600" b="0" i="0" strike="noStrike" cap="none" spc="0" normalizeH="0" baseline="0" dirty="0">
              <a:ln>
                <a:noFill/>
              </a:ln>
              <a:solidFill>
                <a:schemeClr val="tx1"/>
              </a:solidFill>
              <a:effectLst/>
              <a:uFillTx/>
              <a:sym typeface="Gill Sans"/>
            </a:endParaRPr>
          </a:p>
        </p:txBody>
      </p:sp>
      <p:sp>
        <p:nvSpPr>
          <p:cNvPr id="5" name="TextBox 4"/>
          <p:cNvSpPr txBox="1"/>
          <p:nvPr/>
        </p:nvSpPr>
        <p:spPr>
          <a:xfrm>
            <a:off x="614856" y="3855801"/>
            <a:ext cx="12014812"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en-US" sz="2600" dirty="0" smtClean="0"/>
              <a:t>- Saving grace implies that you have </a:t>
            </a:r>
            <a:r>
              <a:rPr lang="en-US" sz="2600" u="sng" dirty="0" smtClean="0">
                <a:solidFill>
                  <a:schemeClr val="accent1">
                    <a:lumMod val="60000"/>
                    <a:lumOff val="40000"/>
                  </a:schemeClr>
                </a:solidFill>
              </a:rPr>
              <a:t>a new identity.</a:t>
            </a:r>
            <a:endParaRPr lang="en-US" sz="2600" dirty="0" smtClean="0"/>
          </a:p>
          <a:p>
            <a:pPr marL="514350" marR="0" indent="-514350" algn="l" defTabSz="584200" rtl="0" fontAlgn="auto" latinLnBrk="0" hangingPunct="0">
              <a:lnSpc>
                <a:spcPct val="100000"/>
              </a:lnSpc>
              <a:spcBef>
                <a:spcPts val="0"/>
              </a:spcBef>
              <a:spcAft>
                <a:spcPts val="0"/>
              </a:spcAft>
              <a:buClrTx/>
              <a:buSzTx/>
              <a:buFontTx/>
              <a:buAutoNum type="alphaLcPeriod"/>
              <a:tabLst/>
            </a:pPr>
            <a:endParaRPr lang="en-US" sz="1200" dirty="0" smtClean="0"/>
          </a:p>
          <a:p>
            <a:r>
              <a:rPr lang="en-US" sz="2600" dirty="0"/>
              <a:t>“Therefore, if anyone is in Christ, he is a </a:t>
            </a:r>
            <a:r>
              <a:rPr lang="en-US" sz="2600" dirty="0">
                <a:solidFill>
                  <a:srgbClr val="FF0000"/>
                </a:solidFill>
              </a:rPr>
              <a:t>new creation</a:t>
            </a:r>
            <a:r>
              <a:rPr lang="en-US" sz="2600" dirty="0"/>
              <a:t>. The old has passed away; behold, the new has come.” (2 </a:t>
            </a:r>
            <a:r>
              <a:rPr lang="en-US" sz="2600" dirty="0" err="1"/>
              <a:t>Cor</a:t>
            </a:r>
            <a:r>
              <a:rPr lang="en-US" sz="2600" dirty="0"/>
              <a:t> 5:17</a:t>
            </a:r>
            <a:r>
              <a:rPr lang="en-US" sz="2600" dirty="0" smtClean="0"/>
              <a:t>)</a:t>
            </a:r>
          </a:p>
          <a:p>
            <a:endParaRPr lang="en-US" sz="1200" dirty="0"/>
          </a:p>
          <a:p>
            <a:r>
              <a:rPr lang="en-US" sz="2600" dirty="0"/>
              <a:t> “For we ourselves </a:t>
            </a:r>
            <a:r>
              <a:rPr lang="en-US" sz="2600" dirty="0">
                <a:solidFill>
                  <a:srgbClr val="FF0000"/>
                </a:solidFill>
              </a:rPr>
              <a:t>were </a:t>
            </a:r>
            <a:r>
              <a:rPr lang="en-US" sz="2600" dirty="0" smtClean="0">
                <a:solidFill>
                  <a:srgbClr val="FF0000"/>
                </a:solidFill>
              </a:rPr>
              <a:t>once</a:t>
            </a:r>
            <a:r>
              <a:rPr lang="en-US" sz="2600" dirty="0" smtClean="0"/>
              <a:t> </a:t>
            </a:r>
            <a:r>
              <a:rPr lang="en-US" sz="2600" dirty="0"/>
              <a:t>foolish, disobedient, led astray, slaves to various passions and pleasures, passing our days in malice and envy, hated by others and hating one another.” (Titus 3:3</a:t>
            </a:r>
            <a:r>
              <a:rPr lang="en-US" sz="2600" dirty="0" smtClean="0"/>
              <a:t>)</a:t>
            </a:r>
          </a:p>
          <a:p>
            <a:endParaRPr lang="en-US" sz="1200" dirty="0"/>
          </a:p>
          <a:p>
            <a:r>
              <a:rPr lang="en-US" sz="2600" dirty="0" smtClean="0"/>
              <a:t>“1 </a:t>
            </a:r>
            <a:r>
              <a:rPr lang="en-US" sz="2600" dirty="0" smtClean="0">
                <a:solidFill>
                  <a:srgbClr val="FF0000"/>
                </a:solidFill>
              </a:rPr>
              <a:t>Remind </a:t>
            </a:r>
            <a:r>
              <a:rPr lang="en-US" sz="2600" dirty="0">
                <a:solidFill>
                  <a:srgbClr val="FF0000"/>
                </a:solidFill>
              </a:rPr>
              <a:t>them </a:t>
            </a:r>
            <a:r>
              <a:rPr lang="en-US" sz="2600" dirty="0"/>
              <a:t>to be submissive to rulers and authorities, to be obedient, to be ready for every good work, 2 to speak evil of no one, to avoid quarreling, to be gentle, and to show perfect courtesy toward all people.” (Titus 3:1-2</a:t>
            </a:r>
            <a:r>
              <a:rPr lang="en-US" sz="2600" dirty="0" smtClean="0"/>
              <a:t>)</a:t>
            </a:r>
          </a:p>
          <a:p>
            <a:endParaRPr lang="en-US" sz="2600" dirty="0"/>
          </a:p>
          <a:p>
            <a:r>
              <a:rPr lang="en-US" sz="2600" baseline="30000" dirty="0"/>
              <a:t> </a:t>
            </a:r>
            <a:r>
              <a:rPr lang="en-US" sz="2600" dirty="0" smtClean="0"/>
              <a:t>“But </a:t>
            </a:r>
            <a:r>
              <a:rPr lang="en-US" sz="2600" dirty="0"/>
              <a:t>now that you have been </a:t>
            </a:r>
            <a:r>
              <a:rPr lang="en-US" sz="2600" dirty="0">
                <a:solidFill>
                  <a:srgbClr val="FF0000"/>
                </a:solidFill>
              </a:rPr>
              <a:t>set free </a:t>
            </a:r>
            <a:r>
              <a:rPr lang="en-US" sz="2600" dirty="0"/>
              <a:t>from sin and have become slaves of God, the fruit you get leads to sanctification and its end, eternal life</a:t>
            </a:r>
            <a:r>
              <a:rPr lang="en-US" sz="2600" dirty="0" smtClean="0"/>
              <a:t>.” (Rom 6:22)</a:t>
            </a:r>
          </a:p>
        </p:txBody>
      </p:sp>
    </p:spTree>
    <p:extLst>
      <p:ext uri="{BB962C8B-B14F-4D97-AF65-F5344CB8AC3E}">
        <p14:creationId xmlns:p14="http://schemas.microsoft.com/office/powerpoint/2010/main" val="148216802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Young Believers- Grace for All Times</a:t>
            </a:r>
            <a:endParaRPr lang="en-US" dirty="0"/>
          </a:p>
        </p:txBody>
      </p:sp>
      <p:sp>
        <p:nvSpPr>
          <p:cNvPr id="3" name="TextBox 2"/>
          <p:cNvSpPr txBox="1"/>
          <p:nvPr/>
        </p:nvSpPr>
        <p:spPr>
          <a:xfrm>
            <a:off x="0" y="4646726"/>
            <a:ext cx="12818853" cy="2287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indent="0" algn="l"/>
            <a:r>
              <a:rPr lang="en-US" sz="2600" dirty="0" smtClean="0"/>
              <a:t>1. Young believers are strong because they realize that their </a:t>
            </a:r>
            <a:r>
              <a:rPr lang="en-US" sz="2600" u="sng" dirty="0" smtClean="0">
                <a:solidFill>
                  <a:srgbClr val="00B0F0"/>
                </a:solidFill>
              </a:rPr>
              <a:t>identity is secure</a:t>
            </a:r>
            <a:r>
              <a:rPr lang="en-US" sz="2600" dirty="0" smtClean="0">
                <a:solidFill>
                  <a:schemeClr val="tx1"/>
                </a:solidFill>
              </a:rPr>
              <a:t> both in Jesus and by Jesus- His perfect work on the cross means perfect grace is upon them.</a:t>
            </a:r>
          </a:p>
          <a:p>
            <a:pPr marL="514350" lvl="8" indent="-514350" algn="l">
              <a:buAutoNum type="arabicPeriod"/>
            </a:pPr>
            <a:endParaRPr lang="en-US" sz="1200" dirty="0" smtClean="0"/>
          </a:p>
          <a:p>
            <a:r>
              <a:rPr lang="en-US" sz="2600" dirty="0"/>
              <a:t>“You then, </a:t>
            </a:r>
            <a:r>
              <a:rPr lang="en-US" sz="2600" dirty="0">
                <a:solidFill>
                  <a:srgbClr val="FF0000"/>
                </a:solidFill>
              </a:rPr>
              <a:t>my child, be strengthened by the grace </a:t>
            </a:r>
            <a:r>
              <a:rPr lang="en-US" sz="2600" dirty="0"/>
              <a:t>that is in Christ Jesus” (2 Tim 2:1</a:t>
            </a:r>
            <a:r>
              <a:rPr lang="en-US" sz="2600" dirty="0" smtClean="0"/>
              <a:t>)</a:t>
            </a:r>
          </a:p>
          <a:p>
            <a:pPr lvl="8" indent="0"/>
            <a:endParaRPr lang="en-US" sz="2600" dirty="0" smtClean="0"/>
          </a:p>
          <a:p>
            <a:pPr lvl="8" indent="0" algn="l"/>
            <a:r>
              <a:rPr lang="en-US" sz="2600" dirty="0" smtClean="0"/>
              <a:t>2. Young believers learn </a:t>
            </a:r>
            <a:r>
              <a:rPr lang="en-US" sz="2600" u="sng" dirty="0" smtClean="0">
                <a:solidFill>
                  <a:srgbClr val="00B0F0"/>
                </a:solidFill>
              </a:rPr>
              <a:t>to apply</a:t>
            </a:r>
            <a:r>
              <a:rPr lang="en-US" sz="2600" dirty="0" smtClean="0">
                <a:solidFill>
                  <a:schemeClr val="tx1"/>
                </a:solidFill>
              </a:rPr>
              <a:t> the truth of grace more and more in their lives.</a:t>
            </a:r>
          </a:p>
        </p:txBody>
      </p:sp>
      <p:sp>
        <p:nvSpPr>
          <p:cNvPr id="4" name="TextBox 3"/>
          <p:cNvSpPr txBox="1"/>
          <p:nvPr/>
        </p:nvSpPr>
        <p:spPr>
          <a:xfrm>
            <a:off x="434291" y="1862847"/>
            <a:ext cx="11950263"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t>Once believers realize saving grace, God takes them on </a:t>
            </a:r>
            <a:r>
              <a:rPr lang="en-US" sz="3200" dirty="0">
                <a:solidFill>
                  <a:srgbClr val="FF0000"/>
                </a:solidFill>
              </a:rPr>
              <a:t>deeper journeys</a:t>
            </a:r>
            <a:r>
              <a:rPr lang="en-US" sz="3200" dirty="0"/>
              <a:t> into areas of their lives in which God wants us to see positive changes. He does so by </a:t>
            </a:r>
            <a:r>
              <a:rPr lang="en-US" sz="3200" dirty="0">
                <a:solidFill>
                  <a:srgbClr val="FF0000"/>
                </a:solidFill>
              </a:rPr>
              <a:t>bringing grace powerfully into believers’ lives</a:t>
            </a:r>
            <a:r>
              <a:rPr lang="en-US" sz="3200" dirty="0"/>
              <a:t> so that they can learn how to walk through any situation reliant on His grace.</a:t>
            </a:r>
          </a:p>
          <a:p>
            <a:pPr marL="0" marR="0" indent="0" algn="ctr" defTabSz="584200" rtl="0" fontAlgn="auto" latinLnBrk="0" hangingPunct="0">
              <a:lnSpc>
                <a:spcPct val="100000"/>
              </a:lnSpc>
              <a:spcBef>
                <a:spcPts val="0"/>
              </a:spcBef>
              <a:spcAft>
                <a:spcPts val="0"/>
              </a:spcAft>
              <a:buClrTx/>
              <a:buSzTx/>
              <a:buFontTx/>
              <a:buNone/>
              <a:tabLst/>
            </a:pPr>
            <a:endParaRPr kumimoji="0" lang="en-US" sz="42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p:cNvSpPr txBox="1"/>
          <p:nvPr/>
        </p:nvSpPr>
        <p:spPr>
          <a:xfrm>
            <a:off x="434291" y="7111144"/>
            <a:ext cx="12272716"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a. In times of battle, grace</a:t>
            </a:r>
            <a:r>
              <a:rPr kumimoji="0" lang="en-US" sz="2600" b="0" i="0" u="none" strike="noStrike" cap="none" spc="0" normalizeH="0" dirty="0" smtClean="0">
                <a:ln>
                  <a:noFill/>
                </a:ln>
                <a:solidFill>
                  <a:srgbClr val="000000"/>
                </a:solidFill>
                <a:effectLst/>
                <a:uFillTx/>
                <a:latin typeface="Gill Sans"/>
                <a:ea typeface="Gill Sans"/>
                <a:cs typeface="Gill Sans"/>
                <a:sym typeface="Gill Sans"/>
              </a:rPr>
              <a:t> fully provides!</a:t>
            </a:r>
            <a:endParaRPr kumimoji="0" lang="en-US" sz="26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2266774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Young Believers- Grace for All Times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61919449"/>
              </p:ext>
            </p:extLst>
          </p:nvPr>
        </p:nvGraphicFramePr>
        <p:xfrm>
          <a:off x="220716" y="1970691"/>
          <a:ext cx="12517821" cy="6182212"/>
        </p:xfrm>
        <a:graphic>
          <a:graphicData uri="http://schemas.openxmlformats.org/drawingml/2006/table">
            <a:tbl>
              <a:tblPr firstRow="1" firstCol="1" bandRow="1">
                <a:tableStyleId>{5940675A-B579-460E-94D1-54222C63F5DA}</a:tableStyleId>
              </a:tblPr>
              <a:tblGrid>
                <a:gridCol w="12517821"/>
              </a:tblGrid>
              <a:tr h="627072">
                <a:tc>
                  <a:txBody>
                    <a:bodyPr/>
                    <a:lstStyle/>
                    <a:p>
                      <a:pPr marL="0" marR="0" algn="ctr">
                        <a:lnSpc>
                          <a:spcPct val="110000"/>
                        </a:lnSpc>
                        <a:spcBef>
                          <a:spcPts val="400"/>
                        </a:spcBef>
                        <a:spcAft>
                          <a:spcPts val="500"/>
                        </a:spcAft>
                      </a:pPr>
                      <a:endParaRPr lang="en-US" sz="600" dirty="0" smtClean="0">
                        <a:effectLst/>
                      </a:endParaRPr>
                    </a:p>
                    <a:p>
                      <a:pPr marL="0" marR="0" algn="ctr">
                        <a:lnSpc>
                          <a:spcPct val="110000"/>
                        </a:lnSpc>
                        <a:spcBef>
                          <a:spcPts val="400"/>
                        </a:spcBef>
                        <a:spcAft>
                          <a:spcPts val="500"/>
                        </a:spcAft>
                      </a:pPr>
                      <a:r>
                        <a:rPr lang="en-US" sz="3600" dirty="0" smtClean="0">
                          <a:effectLst/>
                        </a:rPr>
                        <a:t>Refining </a:t>
                      </a:r>
                      <a:r>
                        <a:rPr lang="en-US" sz="3600" dirty="0">
                          <a:effectLst/>
                        </a:rPr>
                        <a:t>Our Confidence in Grace through </a:t>
                      </a:r>
                      <a:r>
                        <a:rPr lang="en-US" sz="3600" dirty="0" smtClean="0">
                          <a:effectLst/>
                        </a:rPr>
                        <a:t>Trials</a:t>
                      </a:r>
                    </a:p>
                  </a:txBody>
                  <a:tcPr marL="68580" marR="68580" marT="0" marB="0"/>
                </a:tc>
              </a:tr>
              <a:tr h="5363824">
                <a:tc>
                  <a:txBody>
                    <a:bodyPr/>
                    <a:lstStyle/>
                    <a:p>
                      <a:pPr marL="0" marR="0" algn="l">
                        <a:lnSpc>
                          <a:spcPct val="110000"/>
                        </a:lnSpc>
                        <a:spcBef>
                          <a:spcPts val="400"/>
                        </a:spcBef>
                        <a:spcAft>
                          <a:spcPts val="500"/>
                        </a:spcAft>
                      </a:pPr>
                      <a:endParaRPr lang="en-US" sz="600" dirty="0" smtClean="0">
                        <a:effectLst/>
                      </a:endParaRPr>
                    </a:p>
                    <a:p>
                      <a:pPr marL="0" marR="0" algn="l">
                        <a:lnSpc>
                          <a:spcPct val="110000"/>
                        </a:lnSpc>
                        <a:spcBef>
                          <a:spcPts val="400"/>
                        </a:spcBef>
                        <a:spcAft>
                          <a:spcPts val="500"/>
                        </a:spcAft>
                      </a:pPr>
                      <a:r>
                        <a:rPr lang="en-US" sz="3000" dirty="0" smtClean="0">
                          <a:effectLst/>
                        </a:rPr>
                        <a:t>Will </a:t>
                      </a:r>
                      <a:r>
                        <a:rPr lang="en-US" sz="3000" dirty="0">
                          <a:effectLst/>
                        </a:rPr>
                        <a:t>God give me peace when mourning for a family member</a:t>
                      </a:r>
                      <a:r>
                        <a:rPr lang="en-US" sz="3000" dirty="0" smtClean="0">
                          <a:effectLst/>
                        </a:rPr>
                        <a:t>?</a:t>
                      </a:r>
                      <a:endParaRPr lang="en-US" sz="600" dirty="0">
                        <a:effectLst/>
                      </a:endParaRPr>
                    </a:p>
                    <a:p>
                      <a:pPr marL="0" marR="0" algn="l">
                        <a:lnSpc>
                          <a:spcPct val="110000"/>
                        </a:lnSpc>
                        <a:spcBef>
                          <a:spcPts val="400"/>
                        </a:spcBef>
                        <a:spcAft>
                          <a:spcPts val="500"/>
                        </a:spcAft>
                      </a:pPr>
                      <a:r>
                        <a:rPr lang="en-US" sz="3000" dirty="0">
                          <a:effectLst/>
                        </a:rPr>
                        <a:t>Will God give me strength through a tough working environment</a:t>
                      </a:r>
                      <a:r>
                        <a:rPr lang="en-US" sz="3000" dirty="0" smtClean="0">
                          <a:effectLst/>
                        </a:rPr>
                        <a:t>?</a:t>
                      </a:r>
                      <a:endParaRPr lang="en-US" sz="100" dirty="0" smtClean="0">
                        <a:effectLst/>
                      </a:endParaRPr>
                    </a:p>
                    <a:p>
                      <a:pPr marL="0" marR="0" algn="l">
                        <a:lnSpc>
                          <a:spcPct val="110000"/>
                        </a:lnSpc>
                        <a:spcBef>
                          <a:spcPts val="400"/>
                        </a:spcBef>
                        <a:spcAft>
                          <a:spcPts val="500"/>
                        </a:spcAft>
                      </a:pPr>
                      <a:r>
                        <a:rPr lang="en-US" sz="3000" dirty="0" smtClean="0">
                          <a:effectLst/>
                        </a:rPr>
                        <a:t>Will </a:t>
                      </a:r>
                      <a:r>
                        <a:rPr lang="en-US" sz="3000" dirty="0">
                          <a:effectLst/>
                        </a:rPr>
                        <a:t>God give me freedom from selfishness in my relationship</a:t>
                      </a:r>
                      <a:r>
                        <a:rPr lang="en-US" sz="3000" dirty="0" smtClean="0">
                          <a:effectLst/>
                        </a:rPr>
                        <a:t>?</a:t>
                      </a:r>
                      <a:endParaRPr lang="en-US" sz="100" dirty="0" smtClean="0">
                        <a:effectLst/>
                      </a:endParaRPr>
                    </a:p>
                    <a:p>
                      <a:pPr marL="0" marR="0" algn="l">
                        <a:lnSpc>
                          <a:spcPct val="110000"/>
                        </a:lnSpc>
                        <a:spcBef>
                          <a:spcPts val="400"/>
                        </a:spcBef>
                        <a:spcAft>
                          <a:spcPts val="500"/>
                        </a:spcAft>
                      </a:pPr>
                      <a:r>
                        <a:rPr lang="en-US" sz="3000" dirty="0" smtClean="0">
                          <a:effectLst/>
                        </a:rPr>
                        <a:t>Will </a:t>
                      </a:r>
                      <a:r>
                        <a:rPr lang="en-US" sz="3000" dirty="0">
                          <a:effectLst/>
                        </a:rPr>
                        <a:t>God give me faith during a time of doubt?</a:t>
                      </a:r>
                    </a:p>
                    <a:p>
                      <a:pPr marL="0" marR="0" algn="l">
                        <a:lnSpc>
                          <a:spcPct val="110000"/>
                        </a:lnSpc>
                        <a:spcBef>
                          <a:spcPts val="400"/>
                        </a:spcBef>
                        <a:spcAft>
                          <a:spcPts val="500"/>
                        </a:spcAft>
                      </a:pPr>
                      <a:r>
                        <a:rPr lang="en-US" sz="3000" dirty="0">
                          <a:effectLst/>
                        </a:rPr>
                        <a:t>Will God give me wisdom to make a decision?</a:t>
                      </a:r>
                    </a:p>
                    <a:p>
                      <a:pPr marL="0" marR="0" algn="l">
                        <a:lnSpc>
                          <a:spcPct val="110000"/>
                        </a:lnSpc>
                        <a:spcBef>
                          <a:spcPts val="400"/>
                        </a:spcBef>
                        <a:spcAft>
                          <a:spcPts val="500"/>
                        </a:spcAft>
                      </a:pPr>
                      <a:r>
                        <a:rPr lang="en-US" sz="3000" dirty="0">
                          <a:effectLst/>
                        </a:rPr>
                        <a:t>Will God give me a bigger heart to love Him and others?</a:t>
                      </a:r>
                    </a:p>
                    <a:p>
                      <a:pPr marL="0" marR="0" algn="l">
                        <a:lnSpc>
                          <a:spcPct val="110000"/>
                        </a:lnSpc>
                        <a:spcBef>
                          <a:spcPts val="400"/>
                        </a:spcBef>
                        <a:spcAft>
                          <a:spcPts val="500"/>
                        </a:spcAft>
                      </a:pPr>
                      <a:r>
                        <a:rPr lang="en-US" sz="3000" dirty="0">
                          <a:effectLst/>
                        </a:rPr>
                        <a:t>Will God give me boldness to share the gospel?</a:t>
                      </a:r>
                    </a:p>
                    <a:p>
                      <a:pPr marL="0" marR="0" algn="l">
                        <a:lnSpc>
                          <a:spcPct val="110000"/>
                        </a:lnSpc>
                        <a:spcBef>
                          <a:spcPts val="400"/>
                        </a:spcBef>
                        <a:spcAft>
                          <a:spcPts val="500"/>
                        </a:spcAft>
                      </a:pPr>
                      <a:r>
                        <a:rPr lang="en-US" sz="3000" dirty="0">
                          <a:effectLst/>
                        </a:rPr>
                        <a:t>Will God give me courage to step up and serve</a:t>
                      </a:r>
                      <a:r>
                        <a:rPr lang="en-US" sz="3000" dirty="0" smtClean="0">
                          <a:effectLst/>
                        </a:rPr>
                        <a:t>?</a:t>
                      </a:r>
                      <a:endParaRPr lang="en-US" sz="3000" dirty="0">
                        <a:solidFill>
                          <a:srgbClr val="000000"/>
                        </a:solidFill>
                        <a:effectLst/>
                        <a:latin typeface="Garamond Premier Pro"/>
                        <a:ea typeface="Arial Unicode MS"/>
                        <a:cs typeface="Arial Unicode MS"/>
                      </a:endParaRPr>
                    </a:p>
                  </a:txBody>
                  <a:tcPr marL="68580" marR="68580" marT="0" marB="0"/>
                </a:tc>
              </a:tr>
            </a:tbl>
          </a:graphicData>
        </a:graphic>
      </p:graphicFrame>
      <p:sp>
        <p:nvSpPr>
          <p:cNvPr id="7" name="TextBox 6"/>
          <p:cNvSpPr txBox="1"/>
          <p:nvPr/>
        </p:nvSpPr>
        <p:spPr>
          <a:xfrm>
            <a:off x="378372" y="8263939"/>
            <a:ext cx="12092152"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b. Through trials,</a:t>
            </a:r>
            <a:r>
              <a:rPr kumimoji="0" lang="en-US" sz="2600" b="0" i="0" u="none" strike="noStrike" cap="none" spc="0" normalizeH="0" dirty="0" smtClean="0">
                <a:ln>
                  <a:noFill/>
                </a:ln>
                <a:solidFill>
                  <a:srgbClr val="000000"/>
                </a:solidFill>
                <a:effectLst/>
                <a:uFillTx/>
                <a:latin typeface="Gill Sans"/>
                <a:ea typeface="Gill Sans"/>
                <a:cs typeface="Gill Sans"/>
                <a:sym typeface="Gill Sans"/>
              </a:rPr>
              <a:t> young believers refine their </a:t>
            </a:r>
            <a:r>
              <a:rPr kumimoji="0" lang="en-US" sz="2600" b="0" i="0" u="sng" strike="noStrike" cap="none" spc="0" normalizeH="0" dirty="0" smtClean="0">
                <a:ln>
                  <a:noFill/>
                </a:ln>
                <a:solidFill>
                  <a:srgbClr val="00B0F0"/>
                </a:solidFill>
                <a:effectLst/>
                <a:uFillTx/>
                <a:latin typeface="Gill Sans"/>
                <a:ea typeface="Gill Sans"/>
                <a:cs typeface="Gill Sans"/>
                <a:sym typeface="Gill Sans"/>
              </a:rPr>
              <a:t>unseasoned faith</a:t>
            </a:r>
            <a:r>
              <a:rPr lang="en-US" sz="2600" dirty="0" smtClean="0">
                <a:solidFill>
                  <a:schemeClr val="tx1"/>
                </a:solidFill>
              </a:rPr>
              <a:t>: by learning to rely confidently on God’s sanctifying grace to provide, they begin to mature into </a:t>
            </a:r>
            <a:r>
              <a:rPr lang="en-US" sz="2600" u="sng" dirty="0" smtClean="0">
                <a:solidFill>
                  <a:srgbClr val="00B0F0"/>
                </a:solidFill>
              </a:rPr>
              <a:t>veterans of </a:t>
            </a:r>
            <a:r>
              <a:rPr lang="en-US" sz="2600" u="sng" smtClean="0">
                <a:solidFill>
                  <a:srgbClr val="00B0F0"/>
                </a:solidFill>
              </a:rPr>
              <a:t>spiritual </a:t>
            </a:r>
            <a:r>
              <a:rPr lang="en-US" sz="2600" u="sng" smtClean="0">
                <a:solidFill>
                  <a:srgbClr val="00B0F0"/>
                </a:solidFill>
              </a:rPr>
              <a:t>battle</a:t>
            </a:r>
            <a:r>
              <a:rPr lang="en-US" sz="2600" smtClean="0">
                <a:solidFill>
                  <a:schemeClr val="tx1"/>
                </a:solidFill>
              </a:rPr>
              <a:t>.</a:t>
            </a:r>
            <a:endParaRPr kumimoji="0" lang="en-US" sz="26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8189312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Young Believers- Grace for All Times</a:t>
            </a:r>
            <a:endParaRPr lang="en-US" dirty="0"/>
          </a:p>
        </p:txBody>
      </p:sp>
      <p:sp>
        <p:nvSpPr>
          <p:cNvPr id="4" name="TextBox 3"/>
          <p:cNvSpPr txBox="1"/>
          <p:nvPr/>
        </p:nvSpPr>
        <p:spPr>
          <a:xfrm>
            <a:off x="434291" y="1862847"/>
            <a:ext cx="11950263"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chemeClr val="tx1"/>
                </a:solidFill>
              </a:rPr>
              <a:t>Once believers realize saving grace, God takes them on deeper journeys into areas of their lives in which God wants us to see positive changes. He does so by bringing grace powerfully into believers’ lives so that they can learn how to walk through any situation reliant on His grace.</a:t>
            </a:r>
          </a:p>
          <a:p>
            <a:pPr marL="0" marR="0" indent="0" algn="ctr" defTabSz="584200" rtl="0" fontAlgn="auto" latinLnBrk="0" hangingPunct="0">
              <a:lnSpc>
                <a:spcPct val="100000"/>
              </a:lnSpc>
              <a:spcBef>
                <a:spcPts val="0"/>
              </a:spcBef>
              <a:spcAft>
                <a:spcPts val="0"/>
              </a:spcAft>
              <a:buClrTx/>
              <a:buSzTx/>
              <a:buFontTx/>
              <a:buNone/>
              <a:tabLst/>
            </a:pPr>
            <a:endParaRPr kumimoji="0" lang="en-US" sz="42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p:cNvSpPr txBox="1"/>
          <p:nvPr/>
        </p:nvSpPr>
        <p:spPr>
          <a:xfrm>
            <a:off x="273064" y="4787246"/>
            <a:ext cx="12272716" cy="2749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c. Young</a:t>
            </a:r>
            <a:r>
              <a:rPr kumimoji="0" lang="en-US" sz="2600" b="0" i="0" u="none" strike="noStrike" cap="none" spc="0" normalizeH="0" dirty="0" smtClean="0">
                <a:ln>
                  <a:noFill/>
                </a:ln>
                <a:solidFill>
                  <a:srgbClr val="000000"/>
                </a:solidFill>
                <a:effectLst/>
                <a:uFillTx/>
                <a:latin typeface="Gill Sans"/>
                <a:ea typeface="Gill Sans"/>
                <a:cs typeface="Gill Sans"/>
                <a:sym typeface="Gill Sans"/>
              </a:rPr>
              <a:t> believers also learn to see God’s grace in wonderful moments, times of celebration, relaxation, and good health, so that in </a:t>
            </a:r>
            <a:r>
              <a:rPr kumimoji="0" lang="en-US" sz="2600" b="0" i="0" u="sng" strike="noStrike" cap="none" spc="0" normalizeH="0" dirty="0" smtClean="0">
                <a:ln>
                  <a:noFill/>
                </a:ln>
                <a:solidFill>
                  <a:srgbClr val="00B0F0"/>
                </a:solidFill>
                <a:effectLst/>
                <a:uFillTx/>
                <a:latin typeface="Gill Sans"/>
                <a:ea typeface="Gill Sans"/>
                <a:cs typeface="Gill Sans"/>
                <a:sym typeface="Gill Sans"/>
              </a:rPr>
              <a:t>every way</a:t>
            </a:r>
            <a:r>
              <a:rPr kumimoji="0" lang="en-US" sz="2600" b="0" i="0" u="none" strike="noStrike" cap="none" spc="0" normalizeH="0" dirty="0" smtClean="0">
                <a:ln>
                  <a:noFill/>
                </a:ln>
                <a:solidFill>
                  <a:srgbClr val="000000"/>
                </a:solidFill>
                <a:effectLst/>
                <a:uFillTx/>
                <a:latin typeface="Gill Sans"/>
                <a:ea typeface="Gill Sans"/>
                <a:cs typeface="Gill Sans"/>
                <a:sym typeface="Gill Sans"/>
              </a:rPr>
              <a:t>, the grace of God begins to shine.</a:t>
            </a:r>
          </a:p>
          <a:p>
            <a:pPr marR="0" algn="l" defTabSz="584200" rtl="0" fontAlgn="auto" latinLnBrk="0" hangingPunct="0">
              <a:lnSpc>
                <a:spcPct val="100000"/>
              </a:lnSpc>
              <a:spcBef>
                <a:spcPts val="0"/>
              </a:spcBef>
              <a:spcAft>
                <a:spcPts val="0"/>
              </a:spcAft>
              <a:buClrTx/>
              <a:buSzTx/>
              <a:tabLst/>
            </a:pPr>
            <a:endParaRPr kumimoji="0" lang="en-US" sz="1200" b="0" i="0" u="none" strike="noStrike" cap="none" spc="0" normalizeH="0" baseline="0" dirty="0" smtClean="0">
              <a:ln>
                <a:noFill/>
              </a:ln>
              <a:solidFill>
                <a:srgbClr val="000000"/>
              </a:solidFill>
              <a:effectLst/>
              <a:uFillTx/>
              <a:latin typeface="Gill Sans"/>
              <a:ea typeface="Gill Sans"/>
              <a:cs typeface="Gill Sans"/>
              <a:sym typeface="Gill Sans"/>
            </a:endParaRPr>
          </a:p>
          <a:p>
            <a:r>
              <a:rPr lang="en-US" sz="2600" dirty="0"/>
              <a:t>“For it is all for your sake, so that </a:t>
            </a:r>
            <a:r>
              <a:rPr lang="en-US" sz="2600" dirty="0">
                <a:solidFill>
                  <a:schemeClr val="accent4"/>
                </a:solidFill>
              </a:rPr>
              <a:t>as grace extends </a:t>
            </a:r>
            <a:r>
              <a:rPr lang="en-US" sz="2600" dirty="0"/>
              <a:t>to more and more people it may increase thanksgiving, to the glory of God.” (2 </a:t>
            </a:r>
            <a:r>
              <a:rPr lang="en-US" sz="2600" dirty="0" err="1"/>
              <a:t>Cor</a:t>
            </a:r>
            <a:r>
              <a:rPr lang="en-US" sz="2600" dirty="0"/>
              <a:t> 4:15)</a:t>
            </a:r>
          </a:p>
          <a:p>
            <a:pPr marR="0" algn="l" defTabSz="584200" rtl="0" fontAlgn="auto" latinLnBrk="0" hangingPunct="0">
              <a:lnSpc>
                <a:spcPct val="100000"/>
              </a:lnSpc>
              <a:spcBef>
                <a:spcPts val="0"/>
              </a:spcBef>
              <a:spcAft>
                <a:spcPts val="0"/>
              </a:spcAft>
              <a:buClrTx/>
              <a:buSzTx/>
              <a:tabLst/>
            </a:pPr>
            <a:endParaRPr kumimoji="0" lang="en-US" sz="26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22039671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5405"/>
            <a:ext cx="11912601" cy="990600"/>
          </a:xfrm>
        </p:spPr>
        <p:txBody>
          <a:bodyPr/>
          <a:lstStyle/>
          <a:p>
            <a:r>
              <a:rPr lang="en-US" sz="3600" dirty="0" smtClean="0"/>
              <a:t>C. Mature Believers- Graceful Ambassadors of Christ</a:t>
            </a:r>
            <a:endParaRPr lang="en-US" sz="3600" dirty="0"/>
          </a:p>
        </p:txBody>
      </p:sp>
      <p:sp>
        <p:nvSpPr>
          <p:cNvPr id="4" name="TextBox 3"/>
          <p:cNvSpPr txBox="1"/>
          <p:nvPr/>
        </p:nvSpPr>
        <p:spPr>
          <a:xfrm>
            <a:off x="434289" y="2044500"/>
            <a:ext cx="11950263"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000" dirty="0" smtClean="0">
                <a:solidFill>
                  <a:schemeClr val="tx1"/>
                </a:solidFill>
              </a:rPr>
              <a:t>The mature believer stage </a:t>
            </a:r>
            <a:r>
              <a:rPr lang="en-US" sz="3000" dirty="0" smtClean="0">
                <a:solidFill>
                  <a:schemeClr val="accent4"/>
                </a:solidFill>
              </a:rPr>
              <a:t>brings together all previous experiences of the manifestation of God’s grace in their lives</a:t>
            </a:r>
            <a:r>
              <a:rPr lang="en-US" sz="3000" dirty="0" smtClean="0">
                <a:solidFill>
                  <a:schemeClr val="tx1"/>
                </a:solidFill>
              </a:rPr>
              <a:t>, from their confidence in God’s saving grace to their assurance of both their constant need for God’s grace and His abundant provision to sustain them.</a:t>
            </a:r>
            <a:endParaRPr lang="en-US" sz="30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42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p:cNvSpPr txBox="1"/>
          <p:nvPr/>
        </p:nvSpPr>
        <p:spPr>
          <a:xfrm>
            <a:off x="273062" y="4362010"/>
            <a:ext cx="12272716"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1. Mature believers know that they can </a:t>
            </a:r>
            <a:r>
              <a:rPr kumimoji="0" lang="en-US" sz="2600" b="0" i="0" u="sng" strike="noStrike" cap="none" spc="0" normalizeH="0" baseline="0" dirty="0" smtClean="0">
                <a:ln>
                  <a:noFill/>
                </a:ln>
                <a:solidFill>
                  <a:srgbClr val="00B0F0"/>
                </a:solidFill>
                <a:effectLst/>
                <a:uFillTx/>
                <a:latin typeface="Gill Sans"/>
                <a:ea typeface="Gill Sans"/>
                <a:cs typeface="Gill Sans"/>
                <a:sym typeface="Gill Sans"/>
              </a:rPr>
              <a:t>rely on</a:t>
            </a:r>
            <a:r>
              <a:rPr kumimoji="0" lang="en-US" sz="2600" b="0" i="0" strike="noStrike" cap="none" spc="0" normalizeH="0" baseline="0" dirty="0" smtClean="0">
                <a:ln>
                  <a:noFill/>
                </a:ln>
                <a:solidFill>
                  <a:srgbClr val="00B0F0"/>
                </a:solidFill>
                <a:effectLst/>
                <a:uFillTx/>
                <a:latin typeface="Gill Sans"/>
                <a:ea typeface="Gill Sans"/>
                <a:cs typeface="Gill Sans"/>
                <a:sym typeface="Gill Sans"/>
              </a:rPr>
              <a:t> </a:t>
            </a:r>
            <a:r>
              <a:rPr kumimoji="0" lang="en-US" sz="2600" b="0" i="0" strike="noStrike" cap="none" spc="0" normalizeH="0" baseline="0" dirty="0" smtClean="0">
                <a:ln>
                  <a:noFill/>
                </a:ln>
                <a:solidFill>
                  <a:srgbClr val="000000"/>
                </a:solidFill>
                <a:effectLst/>
                <a:uFillTx/>
                <a:latin typeface="Gill Sans"/>
                <a:ea typeface="Gill Sans"/>
                <a:cs typeface="Gill Sans"/>
                <a:sym typeface="Gill Sans"/>
              </a:rPr>
              <a:t>God’s provision of grace at all times.</a:t>
            </a:r>
            <a:endParaRPr kumimoji="0" lang="en-US" sz="2600" b="0" i="0" u="none" strike="noStrike" cap="none" spc="0" normalizeH="0" dirty="0" smtClean="0">
              <a:ln>
                <a:noFill/>
              </a:ln>
              <a:solidFill>
                <a:srgbClr val="000000"/>
              </a:solidFill>
              <a:effectLst/>
              <a:uFillTx/>
              <a:latin typeface="Gill Sans"/>
              <a:ea typeface="Gill Sans"/>
              <a:cs typeface="Gill Sans"/>
              <a:sym typeface="Gill Sans"/>
            </a:endParaRPr>
          </a:p>
          <a:p>
            <a:pPr marR="0" algn="l" defTabSz="584200" rtl="0" fontAlgn="auto" latinLnBrk="0" hangingPunct="0">
              <a:lnSpc>
                <a:spcPct val="100000"/>
              </a:lnSpc>
              <a:spcBef>
                <a:spcPts val="0"/>
              </a:spcBef>
              <a:spcAft>
                <a:spcPts val="0"/>
              </a:spcAft>
              <a:buClrTx/>
              <a:buSzTx/>
              <a:tabLst/>
            </a:pPr>
            <a:endParaRPr kumimoji="0" lang="en-US" sz="1200" b="0" i="0" u="none" strike="noStrike" cap="none" spc="0" normalizeH="0" baseline="0" dirty="0" smtClean="0">
              <a:ln>
                <a:noFill/>
              </a:ln>
              <a:solidFill>
                <a:srgbClr val="000000"/>
              </a:solidFill>
              <a:effectLst/>
              <a:uFillTx/>
              <a:latin typeface="Gill Sans"/>
              <a:ea typeface="Gill Sans"/>
              <a:cs typeface="Gill Sans"/>
              <a:sym typeface="Gill Sans"/>
            </a:endParaRPr>
          </a:p>
          <a:p>
            <a:r>
              <a:rPr lang="en-US" sz="2600" dirty="0"/>
              <a:t>“And </a:t>
            </a:r>
            <a:r>
              <a:rPr lang="en-US" sz="2600" dirty="0">
                <a:solidFill>
                  <a:srgbClr val="FF0000"/>
                </a:solidFill>
              </a:rPr>
              <a:t>God is able to make all grace abound to you</a:t>
            </a:r>
            <a:r>
              <a:rPr lang="en-US" sz="2600" dirty="0"/>
              <a:t>, so that having all sufficiency in all things at all times, you may abound in every good work.” (2 </a:t>
            </a:r>
            <a:r>
              <a:rPr lang="en-US" sz="2600" dirty="0" err="1"/>
              <a:t>Cor</a:t>
            </a:r>
            <a:r>
              <a:rPr lang="en-US" sz="2600" dirty="0"/>
              <a:t> 9:8</a:t>
            </a:r>
            <a:r>
              <a:rPr lang="en-US" sz="2600" dirty="0" smtClean="0"/>
              <a:t>)</a:t>
            </a:r>
          </a:p>
          <a:p>
            <a:endParaRPr kumimoji="0" lang="en-US" sz="1200" b="0" i="0" u="none" strike="noStrike" cap="none" spc="0" normalizeH="0" baseline="0" dirty="0">
              <a:ln>
                <a:noFill/>
              </a:ln>
              <a:solidFill>
                <a:srgbClr val="000000"/>
              </a:solidFill>
              <a:effectLst/>
              <a:uFillTx/>
              <a:sym typeface="Gill Sans"/>
            </a:endParaRPr>
          </a:p>
          <a:p>
            <a:r>
              <a:rPr lang="en-US" sz="2600" dirty="0" smtClean="0"/>
              <a:t>“11 Not </a:t>
            </a:r>
            <a:r>
              <a:rPr lang="en-US" sz="2600" dirty="0"/>
              <a:t>that I am speaking of being in need, for I have learned in whatever situation I am to be </a:t>
            </a:r>
            <a:r>
              <a:rPr lang="en-US" sz="2600" dirty="0" smtClean="0"/>
              <a:t>content. 12 I </a:t>
            </a:r>
            <a:r>
              <a:rPr lang="en-US" sz="2600" dirty="0"/>
              <a:t>know how to be brought low, and I know how to abound. In any and every circumstance, I </a:t>
            </a:r>
            <a:r>
              <a:rPr lang="en-US" sz="2600" dirty="0">
                <a:solidFill>
                  <a:srgbClr val="FF0000"/>
                </a:solidFill>
              </a:rPr>
              <a:t>have learned the secret of facing plenty and hunger, abundance and </a:t>
            </a:r>
            <a:r>
              <a:rPr lang="en-US" sz="2600" dirty="0" smtClean="0">
                <a:solidFill>
                  <a:srgbClr val="FF0000"/>
                </a:solidFill>
              </a:rPr>
              <a:t>need</a:t>
            </a:r>
            <a:r>
              <a:rPr lang="en-US" sz="2600" dirty="0" smtClean="0">
                <a:solidFill>
                  <a:schemeClr val="tx1"/>
                </a:solidFill>
              </a:rPr>
              <a:t>.</a:t>
            </a:r>
            <a:r>
              <a:rPr lang="en-US" sz="2600" dirty="0" smtClean="0"/>
              <a:t> 13 I </a:t>
            </a:r>
            <a:r>
              <a:rPr lang="en-US" sz="2600" dirty="0"/>
              <a:t>can do all things through him who strengthens me</a:t>
            </a:r>
            <a:r>
              <a:rPr lang="en-US" sz="2600" dirty="0" smtClean="0"/>
              <a:t>.” (Phil 4:11-13)</a:t>
            </a:r>
            <a:endParaRPr lang="en-US" sz="2600" dirty="0"/>
          </a:p>
          <a:p>
            <a:endParaRPr kumimoji="0" lang="en-US" sz="26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11289029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5405"/>
            <a:ext cx="11912601" cy="990600"/>
          </a:xfrm>
        </p:spPr>
        <p:txBody>
          <a:bodyPr/>
          <a:lstStyle/>
          <a:p>
            <a:r>
              <a:rPr lang="en-US" sz="3600" dirty="0" smtClean="0"/>
              <a:t>C. Mature Believers- Graceful Ambassadors of Christ</a:t>
            </a:r>
            <a:endParaRPr lang="en-US" sz="3600" dirty="0"/>
          </a:p>
        </p:txBody>
      </p:sp>
      <p:sp>
        <p:nvSpPr>
          <p:cNvPr id="4" name="TextBox 3"/>
          <p:cNvSpPr txBox="1"/>
          <p:nvPr/>
        </p:nvSpPr>
        <p:spPr>
          <a:xfrm>
            <a:off x="434289" y="2044500"/>
            <a:ext cx="11950263"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000" dirty="0" smtClean="0">
                <a:solidFill>
                  <a:schemeClr val="tx1"/>
                </a:solidFill>
              </a:rPr>
              <a:t>The mature believer stage brings together all previous experiences of the manifestation of God’s grace in their lives, from their confidence in God’s saving grace to their assurance of both their constant need for God’s grace and His abundant provision to sustain them.</a:t>
            </a:r>
            <a:endParaRPr lang="en-US" sz="30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42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p:cNvSpPr txBox="1"/>
          <p:nvPr/>
        </p:nvSpPr>
        <p:spPr>
          <a:xfrm>
            <a:off x="273062" y="3951784"/>
            <a:ext cx="12272716"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2600" b="0" i="0" u="none" strike="noStrike" cap="none" spc="0" normalizeH="0" baseline="0" dirty="0" smtClean="0">
                <a:ln>
                  <a:noFill/>
                </a:ln>
                <a:solidFill>
                  <a:srgbClr val="000000"/>
                </a:solidFill>
                <a:effectLst/>
                <a:uFillTx/>
                <a:latin typeface="Gill Sans"/>
                <a:ea typeface="Gill Sans"/>
                <a:cs typeface="Gill Sans"/>
                <a:sym typeface="Gill Sans"/>
              </a:rPr>
              <a:t>2. Mature believers are humble before all, leaders, and preservers of unity</a:t>
            </a:r>
            <a:r>
              <a:rPr kumimoji="0" lang="en-US" sz="2600" b="0" i="0" strike="noStrike" cap="none" spc="0" normalizeH="0" baseline="0" dirty="0" smtClean="0">
                <a:ln>
                  <a:noFill/>
                </a:ln>
                <a:solidFill>
                  <a:srgbClr val="000000"/>
                </a:solidFill>
                <a:effectLst/>
                <a:uFillTx/>
                <a:latin typeface="Gill Sans"/>
                <a:ea typeface="Gill Sans"/>
                <a:cs typeface="Gill Sans"/>
                <a:sym typeface="Gill Sans"/>
              </a:rPr>
              <a:t>.</a:t>
            </a:r>
            <a:endParaRPr kumimoji="0" lang="en-US" sz="2600" b="0" i="0" u="none" strike="noStrike" cap="none" spc="0" normalizeH="0" dirty="0" smtClean="0">
              <a:ln>
                <a:noFill/>
              </a:ln>
              <a:solidFill>
                <a:srgbClr val="000000"/>
              </a:solidFill>
              <a:effectLst/>
              <a:uFillTx/>
              <a:latin typeface="Gill Sans"/>
              <a:ea typeface="Gill Sans"/>
              <a:cs typeface="Gill Sans"/>
              <a:sym typeface="Gill Sans"/>
            </a:endParaRPr>
          </a:p>
          <a:p>
            <a:pPr marR="0" algn="l" defTabSz="584200" rtl="0" fontAlgn="auto" latinLnBrk="0" hangingPunct="0">
              <a:lnSpc>
                <a:spcPct val="100000"/>
              </a:lnSpc>
              <a:spcBef>
                <a:spcPts val="0"/>
              </a:spcBef>
              <a:spcAft>
                <a:spcPts val="0"/>
              </a:spcAft>
              <a:buClrTx/>
              <a:buSzTx/>
              <a:tabLst/>
            </a:pPr>
            <a:endParaRPr kumimoji="0" lang="en-US" sz="1200" b="0" i="0" u="none" strike="noStrike" cap="none" spc="0" normalizeH="0" baseline="0" dirty="0" smtClean="0">
              <a:ln>
                <a:noFill/>
              </a:ln>
              <a:solidFill>
                <a:srgbClr val="000000"/>
              </a:solidFill>
              <a:effectLst/>
              <a:uFillTx/>
              <a:latin typeface="Gill Sans"/>
              <a:ea typeface="Gill Sans"/>
              <a:cs typeface="Gill Sans"/>
              <a:sym typeface="Gill Sans"/>
            </a:endParaRPr>
          </a:p>
          <a:p>
            <a:r>
              <a:rPr lang="en-US" sz="2600" dirty="0" smtClean="0"/>
              <a:t>“1</a:t>
            </a:r>
            <a:r>
              <a:rPr lang="en-US" sz="2600" dirty="0"/>
              <a:t> I therefore, a prisoner for the Lord, urge you to walk in a manner worthy of the calling to which you have been </a:t>
            </a:r>
            <a:r>
              <a:rPr lang="en-US" sz="2600" dirty="0" smtClean="0"/>
              <a:t>called, 2 </a:t>
            </a:r>
            <a:r>
              <a:rPr lang="en-US" sz="2600" dirty="0" smtClean="0">
                <a:solidFill>
                  <a:srgbClr val="FF0000"/>
                </a:solidFill>
              </a:rPr>
              <a:t>with </a:t>
            </a:r>
            <a:r>
              <a:rPr lang="en-US" sz="2600" dirty="0">
                <a:solidFill>
                  <a:srgbClr val="FF0000"/>
                </a:solidFill>
              </a:rPr>
              <a:t>all humility and gentleness, with patience, bearing with one another in </a:t>
            </a:r>
            <a:r>
              <a:rPr lang="en-US" sz="2600" dirty="0" smtClean="0">
                <a:solidFill>
                  <a:srgbClr val="FF0000"/>
                </a:solidFill>
              </a:rPr>
              <a:t>love, 3 eager </a:t>
            </a:r>
            <a:r>
              <a:rPr lang="en-US" sz="2600" dirty="0">
                <a:solidFill>
                  <a:srgbClr val="FF0000"/>
                </a:solidFill>
              </a:rPr>
              <a:t>to maintain the unity of the Spirit in the bond of peace</a:t>
            </a:r>
            <a:r>
              <a:rPr lang="en-US" sz="2600" dirty="0" smtClean="0"/>
              <a:t>.” (</a:t>
            </a:r>
            <a:r>
              <a:rPr lang="en-US" sz="2600" dirty="0" err="1" smtClean="0"/>
              <a:t>Eph</a:t>
            </a:r>
            <a:r>
              <a:rPr lang="en-US" sz="2600" dirty="0" smtClean="0"/>
              <a:t> 4:1-3)</a:t>
            </a:r>
          </a:p>
          <a:p>
            <a:endParaRPr kumimoji="0" lang="en-US" sz="1200" b="0" i="0" u="none" strike="noStrike" cap="none" spc="0" normalizeH="0" baseline="0" dirty="0" smtClean="0">
              <a:ln>
                <a:noFill/>
              </a:ln>
              <a:solidFill>
                <a:srgbClr val="000000"/>
              </a:solidFill>
              <a:effectLst/>
              <a:uFillTx/>
              <a:sym typeface="Gill Sans"/>
            </a:endParaRPr>
          </a:p>
          <a:p>
            <a:pPr algn="l"/>
            <a:r>
              <a:rPr lang="en-US" sz="2600" dirty="0" smtClean="0"/>
              <a:t>3. Mature believers are graceful ambassadors of Christ.</a:t>
            </a:r>
          </a:p>
          <a:p>
            <a:pPr algn="l"/>
            <a:endParaRPr kumimoji="0" lang="en-US" sz="1200" b="0" i="0" u="none" strike="noStrike" cap="none" spc="0" normalizeH="0" baseline="0" dirty="0">
              <a:ln>
                <a:noFill/>
              </a:ln>
              <a:solidFill>
                <a:srgbClr val="000000"/>
              </a:solidFill>
              <a:effectLst/>
              <a:uFillTx/>
              <a:sym typeface="Gill Sans"/>
            </a:endParaRPr>
          </a:p>
          <a:p>
            <a:r>
              <a:rPr lang="en-US" sz="2600" dirty="0" smtClean="0"/>
              <a:t>“18 All </a:t>
            </a:r>
            <a:r>
              <a:rPr lang="en-US" sz="2600" dirty="0"/>
              <a:t>this is from God, who through Christ reconciled us to himself and gave </a:t>
            </a:r>
            <a:r>
              <a:rPr lang="en-US" sz="2600" dirty="0" smtClean="0"/>
              <a:t>us </a:t>
            </a:r>
            <a:r>
              <a:rPr lang="en-US" sz="2600" dirty="0"/>
              <a:t>the ministry of </a:t>
            </a:r>
            <a:r>
              <a:rPr lang="en-US" sz="2600" dirty="0" smtClean="0"/>
              <a:t>reconciliation; 19</a:t>
            </a:r>
            <a:r>
              <a:rPr lang="en-US" sz="2600" baseline="30000" dirty="0"/>
              <a:t> </a:t>
            </a:r>
            <a:r>
              <a:rPr lang="en-US" sz="2600" dirty="0"/>
              <a:t>that is</a:t>
            </a:r>
            <a:r>
              <a:rPr lang="en-US" sz="2600" dirty="0">
                <a:solidFill>
                  <a:schemeClr val="tx1"/>
                </a:solidFill>
              </a:rPr>
              <a:t>,</a:t>
            </a:r>
            <a:r>
              <a:rPr lang="en-US" sz="2600" dirty="0">
                <a:solidFill>
                  <a:srgbClr val="FF0000"/>
                </a:solidFill>
              </a:rPr>
              <a:t> in Christ God was </a:t>
            </a:r>
            <a:r>
              <a:rPr lang="en-US" sz="2600" dirty="0" smtClean="0">
                <a:solidFill>
                  <a:srgbClr val="FF0000"/>
                </a:solidFill>
              </a:rPr>
              <a:t>reconciling </a:t>
            </a:r>
            <a:r>
              <a:rPr lang="en-US" sz="2600" dirty="0">
                <a:solidFill>
                  <a:srgbClr val="FF0000"/>
                </a:solidFill>
              </a:rPr>
              <a:t>the world to himself, not counting their trespasses against them, and entrusting to us the message of </a:t>
            </a:r>
            <a:r>
              <a:rPr lang="en-US" sz="2600" dirty="0" smtClean="0">
                <a:solidFill>
                  <a:srgbClr val="FF0000"/>
                </a:solidFill>
              </a:rPr>
              <a:t>reconciliation. 20 Therefore</a:t>
            </a:r>
            <a:r>
              <a:rPr lang="en-US" sz="2600" dirty="0">
                <a:solidFill>
                  <a:srgbClr val="FF0000"/>
                </a:solidFill>
              </a:rPr>
              <a:t>, we are ambassadors for Christ</a:t>
            </a:r>
            <a:r>
              <a:rPr lang="en-US" sz="2600" dirty="0"/>
              <a:t>, God making his appeal through us. We implore you on behalf of Christ, be reconciled to God</a:t>
            </a:r>
            <a:r>
              <a:rPr lang="en-US" sz="2600" dirty="0" smtClean="0"/>
              <a:t>.” (2 </a:t>
            </a:r>
            <a:r>
              <a:rPr lang="en-US" sz="2600" dirty="0" err="1" smtClean="0"/>
              <a:t>Cor</a:t>
            </a:r>
            <a:r>
              <a:rPr lang="en-US" sz="2600" dirty="0" smtClean="0"/>
              <a:t> 5:18-20)</a:t>
            </a:r>
            <a:endParaRPr kumimoji="0" lang="en-US" sz="26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336496962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3166</TotalTime>
  <Words>2161</Words>
  <Application>Microsoft Office PowerPoint</Application>
  <PresentationFormat>Custom</PresentationFormat>
  <Paragraphs>123</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White</vt:lpstr>
      <vt:lpstr>PowerPoint Presentation</vt:lpstr>
      <vt:lpstr>Introduction</vt:lpstr>
      <vt:lpstr>A. New Believers- Saving Grace</vt:lpstr>
      <vt:lpstr>A. New Believers- Saving Grace</vt:lpstr>
      <vt:lpstr>B. Young Believers- Grace for All Times</vt:lpstr>
      <vt:lpstr>B. Young Believers- Grace for All Times</vt:lpstr>
      <vt:lpstr>B. Young Believers- Grace for All Times</vt:lpstr>
      <vt:lpstr>C. Mature Believers- Graceful Ambassadors of Christ</vt:lpstr>
      <vt:lpstr>C. Mature Believers- Graceful Ambassadors of Christ</vt:lpstr>
      <vt:lpstr>C. Mature Believers- Graceful Ambassadors of Christ</vt:lpstr>
      <vt:lpstr>Summary</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Carlisle</dc:creator>
  <cp:lastModifiedBy>Windows User</cp:lastModifiedBy>
  <cp:revision>49</cp:revision>
  <dcterms:modified xsi:type="dcterms:W3CDTF">2017-03-19T03:33:49Z</dcterms:modified>
</cp:coreProperties>
</file>