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60" r:id="rId3"/>
    <p:sldId id="280" r:id="rId4"/>
    <p:sldId id="279" r:id="rId5"/>
    <p:sldId id="281" r:id="rId6"/>
    <p:sldId id="276" r:id="rId7"/>
    <p:sldId id="278" r:id="rId8"/>
    <p:sldId id="277" r:id="rId9"/>
    <p:sldId id="274" r:id="rId10"/>
    <p:sldId id="275" r:id="rId1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1pPr>
    <a:lvl2pPr marL="0" marR="0" indent="3429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2pPr>
    <a:lvl3pPr marL="0" marR="0" indent="6858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3pPr>
    <a:lvl4pPr marL="0" marR="0" indent="10287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4pPr>
    <a:lvl5pPr marL="0" marR="0" indent="13716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5pPr>
    <a:lvl6pPr marL="0" marR="0" indent="17145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6pPr>
    <a:lvl7pPr marL="0" marR="0" indent="20574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7pPr>
    <a:lvl8pPr marL="0" marR="0" indent="24003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8pPr>
    <a:lvl9pPr marL="0" marR="0" indent="27432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Ref idx="maj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Ref idx="maj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Ref idx="maj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Ref idx="maj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Ref idx="maj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Ref idx="maj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Ref idx="maj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Ref idx="maj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Ref idx="maj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D51ADE6A-740E-44AE-83CC-AE7238B6C88D}"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120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 name="Shape 61"/>
          <p:cNvSpPr>
            <a:spLocks noGrp="1" noRot="1" noChangeAspect="1"/>
          </p:cNvSpPr>
          <p:nvPr>
            <p:ph type="sldImg"/>
          </p:nvPr>
        </p:nvSpPr>
        <p:spPr>
          <a:xfrm>
            <a:off x="1143000" y="685800"/>
            <a:ext cx="4572000" cy="3429000"/>
          </a:xfrm>
          <a:prstGeom prst="rect">
            <a:avLst/>
          </a:prstGeom>
        </p:spPr>
        <p:txBody>
          <a:bodyPr/>
          <a:lstStyle/>
          <a:p>
            <a:endParaRPr/>
          </a:p>
        </p:txBody>
      </p:sp>
      <p:sp>
        <p:nvSpPr>
          <p:cNvPr id="62" name="Shape 6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noRot="1" noChangeAspect="1"/>
          </p:cNvSpPr>
          <p:nvPr>
            <p:ph type="sldImg"/>
          </p:nvPr>
        </p:nvSpPr>
        <p:spPr>
          <a:prstGeom prst="rect">
            <a:avLst/>
          </a:prstGeom>
        </p:spPr>
        <p:txBody>
          <a:bodyPr/>
          <a:lstStyle/>
          <a:p>
            <a:endParaRPr/>
          </a:p>
        </p:txBody>
      </p:sp>
      <p:sp>
        <p:nvSpPr>
          <p:cNvPr id="74" name="Shape 74"/>
          <p:cNvSpPr>
            <a:spLocks noGrp="1"/>
          </p:cNvSpPr>
          <p:nvPr>
            <p:ph type="body" sz="quarter" idx="1"/>
          </p:nvPr>
        </p:nvSpPr>
        <p:spPr>
          <a:prstGeom prst="rect">
            <a:avLst/>
          </a:prstGeom>
        </p:spPr>
        <p:txBody>
          <a:bodyPr/>
          <a:lstStyle/>
          <a:p>
            <a:pPr>
              <a:defRPr sz="1400"/>
            </a:pPr>
            <a:r>
              <a:t>This series, Fostering Spiritual Growth in the Church, is all about reviving the people of God, initiating spiritual growth. We must not think this as the work of man. Revival is all about the work of God. We are fools if we use humans means to accomplish God’s work. On the other hand, we must remember that we pay very close attention to how we can get God to work. Remember this. God is at work. This is the whole meaning behind the Flow. The most important part is getting in a place where God is freely able to move and work. Think of a river. Things can block a river from going a certain direction. </a:t>
            </a:r>
          </a:p>
          <a:p>
            <a:pPr>
              <a:defRPr sz="1400"/>
            </a:pPr>
            <a:r>
              <a:t>So I want to begin this series by focusing on how we can make ourselves fully open to the Spirit of God. This can be a dangerous topic as there are many thoughts on spirituality out there. The best is for us to go back to Jesus who was full of the Holy Spirit. We can learn much from His life on how to live in close communion with God. Interestingly, we will go to a prophesy about Christ in Isaiah 50:4-9 to study the person of Christ. We begin and end our study with Jesus Christ. </a:t>
            </a:r>
          </a:p>
          <a:p>
            <a:pPr>
              <a:defRPr sz="1400"/>
            </a:pPr>
            <a:endParaRPr/>
          </a:p>
          <a:p>
            <a:pPr>
              <a:defRPr sz="1400"/>
            </a:pPr>
            <a:endParaRPr/>
          </a:p>
          <a:p>
            <a:pPr>
              <a:defRPr sz="1400"/>
            </a:pPr>
            <a:r>
              <a:t>The Flow</a:t>
            </a:r>
          </a:p>
          <a:p>
            <a:pPr>
              <a:defRPr sz="1400"/>
            </a:pPr>
            <a:r>
              <a:t>Establishing a Growth Pattern in the Church</a:t>
            </a:r>
          </a:p>
          <a:p>
            <a:pPr defTabSz="317500">
              <a:defRPr sz="800">
                <a:latin typeface="+mj-lt"/>
                <a:ea typeface="+mj-ea"/>
                <a:cs typeface="+mj-cs"/>
                <a:sym typeface="Helvetica"/>
              </a:defRPr>
            </a:pPr>
            <a:r>
              <a:t>1 Theology of the Flow</a:t>
            </a:r>
          </a:p>
          <a:p>
            <a:pPr defTabSz="317500">
              <a:defRPr sz="800">
                <a:latin typeface="+mj-lt"/>
                <a:ea typeface="+mj-ea"/>
                <a:cs typeface="+mj-cs"/>
                <a:sym typeface="Helvetica"/>
              </a:defRPr>
            </a:pPr>
            <a:r>
              <a:t>#2 The Flow in the whole of scriptures</a:t>
            </a:r>
          </a:p>
          <a:p>
            <a:pPr defTabSz="317500">
              <a:defRPr sz="800">
                <a:latin typeface="+mj-lt"/>
                <a:ea typeface="+mj-ea"/>
                <a:cs typeface="+mj-cs"/>
                <a:sym typeface="Helvetica"/>
              </a:defRPr>
            </a:pPr>
            <a:r>
              <a:t>#3 Level #1 - New believers (the child)</a:t>
            </a:r>
          </a:p>
          <a:p>
            <a:pPr defTabSz="317500">
              <a:defRPr sz="800">
                <a:latin typeface="+mj-lt"/>
                <a:ea typeface="+mj-ea"/>
                <a:cs typeface="+mj-cs"/>
                <a:sym typeface="Helvetica"/>
              </a:defRPr>
            </a:pPr>
            <a:r>
              <a:t>#4 Level #2 - Maturing disciple (young men) &amp; mobilize coworkers</a:t>
            </a:r>
          </a:p>
          <a:p>
            <a:pPr defTabSz="317500">
              <a:defRPr sz="800">
                <a:latin typeface="+mj-lt"/>
                <a:ea typeface="+mj-ea"/>
                <a:cs typeface="+mj-cs"/>
                <a:sym typeface="Helvetica"/>
              </a:defRPr>
            </a:pPr>
            <a:r>
              <a:t>#5 Level #3 - Servant Leaders (within)</a:t>
            </a:r>
          </a:p>
          <a:p>
            <a:pPr defTabSz="317500">
              <a:defRPr sz="800">
                <a:latin typeface="+mj-lt"/>
                <a:ea typeface="+mj-ea"/>
                <a:cs typeface="+mj-cs"/>
                <a:sym typeface="Helvetica"/>
              </a:defRPr>
            </a:pPr>
            <a:r>
              <a:t>#6 Using the Flow with newcomers (house visitation)</a:t>
            </a:r>
          </a:p>
          <a:p>
            <a:pPr defTabSz="317500">
              <a:defRPr sz="800">
                <a:latin typeface="+mj-lt"/>
                <a:ea typeface="+mj-ea"/>
                <a:cs typeface="+mj-cs"/>
                <a:sym typeface="Helvetica"/>
              </a:defRPr>
            </a:pPr>
            <a:r>
              <a:t>#7 Full-time or tent maker (bivocational)</a:t>
            </a:r>
          </a:p>
          <a:p>
            <a:pPr defTabSz="317500">
              <a:defRPr sz="800">
                <a:latin typeface="+mj-lt"/>
                <a:ea typeface="+mj-ea"/>
                <a:cs typeface="+mj-cs"/>
                <a:sym typeface="Helvetica"/>
              </a:defRPr>
            </a:pPr>
            <a:r>
              <a:t>#8 Use as discipleship material</a:t>
            </a:r>
          </a:p>
          <a:p>
            <a:pPr defTabSz="317500">
              <a:defRPr sz="800">
                <a:latin typeface="+mj-lt"/>
                <a:ea typeface="+mj-ea"/>
                <a:cs typeface="+mj-cs"/>
                <a:sym typeface="Helvetica"/>
              </a:defRPr>
            </a:pPr>
            <a:endParaRPr/>
          </a:p>
          <a:p>
            <a:pPr defTabSz="317500">
              <a:defRPr sz="800">
                <a:latin typeface="+mj-lt"/>
                <a:ea typeface="+mj-ea"/>
                <a:cs typeface="+mj-cs"/>
                <a:sym typeface="Helvetica"/>
              </a:defRPr>
            </a:pPr>
            <a:r>
              <a:t>#1 Theology of the Flow (Eph 4 and 1 John 2:12-14)</a:t>
            </a:r>
          </a:p>
          <a:p>
            <a:pPr defTabSz="317500">
              <a:spcBef>
                <a:spcPts val="300"/>
              </a:spcBef>
              <a:defRPr sz="700" b="1">
                <a:solidFill>
                  <a:srgbClr val="171857"/>
                </a:solidFill>
                <a:latin typeface="+mj-lt"/>
                <a:ea typeface="+mj-ea"/>
                <a:cs typeface="+mj-cs"/>
                <a:sym typeface="Helvetica"/>
              </a:defRPr>
            </a:pPr>
            <a:r>
              <a:t>Popular Purpose: The excitement of seeing how God can help me and others grow in the church. </a:t>
            </a:r>
          </a:p>
          <a:p>
            <a:pPr defTabSz="317500">
              <a:spcBef>
                <a:spcPts val="300"/>
              </a:spcBef>
              <a:defRPr sz="700" b="1">
                <a:solidFill>
                  <a:srgbClr val="171857"/>
                </a:solidFill>
                <a:latin typeface="+mj-lt"/>
                <a:ea typeface="+mj-ea"/>
                <a:cs typeface="+mj-cs"/>
                <a:sym typeface="Helvetica"/>
              </a:defRPr>
            </a:pPr>
            <a:r>
              <a:t>Teaching Purpose: Excite people as to what God wants to do in the church through training by showing them the theological basis and nature of The Flow.</a:t>
            </a:r>
          </a:p>
          <a:p>
            <a:pPr defTabSz="317500">
              <a:defRPr sz="800">
                <a:latin typeface="+mj-lt"/>
                <a:ea typeface="+mj-ea"/>
                <a:cs typeface="+mj-cs"/>
                <a:sym typeface="Helvetica"/>
              </a:defRPr>
            </a:pPr>
            <a:r>
              <a:t>The energy within: Excitement to see what God is doing and working with Him. How leaders work and what God expects of all His people. Seeing the mobilization of those in the church. God treasures the use of every bodies’ gifts.  He wants to reward them. </a:t>
            </a:r>
          </a:p>
          <a:p>
            <a:pPr defTabSz="317500">
              <a:defRPr sz="800">
                <a:latin typeface="+mj-lt"/>
                <a:ea typeface="+mj-ea"/>
                <a:cs typeface="+mj-cs"/>
                <a:sym typeface="Helvetica"/>
              </a:defRPr>
            </a:pPr>
            <a:r>
              <a:t>: Growth in our lives: Godly character - living like Jesus; ministry skills ( serving like Jesus) and biblical knowledge - knowing like Jesus  (growth comes by seeing how God works through the Word in your life). Christlike character, service (ministry), and knowledge. </a:t>
            </a:r>
          </a:p>
          <a:p>
            <a:pPr defTabSz="317500">
              <a:defRPr sz="800">
                <a:latin typeface="+mj-lt"/>
                <a:ea typeface="+mj-ea"/>
                <a:cs typeface="+mj-cs"/>
                <a:sym typeface="Helvetica"/>
              </a:defRPr>
            </a:pPr>
            <a:r>
              <a:t>Excitement, design, necessity and context (church Eph 4) of growth.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noRot="1" noChangeAspect="1"/>
          </p:cNvSpPr>
          <p:nvPr>
            <p:ph type="sldImg"/>
          </p:nvPr>
        </p:nvSpPr>
        <p:spPr>
          <a:prstGeom prst="rect">
            <a:avLst/>
          </a:prstGeom>
        </p:spPr>
        <p:txBody>
          <a:bodyPr/>
          <a:lstStyle/>
          <a:p>
            <a:endParaRPr/>
          </a:p>
        </p:txBody>
      </p:sp>
      <p:sp>
        <p:nvSpPr>
          <p:cNvPr id="93" name="Shape 93"/>
          <p:cNvSpPr>
            <a:spLocks noGrp="1"/>
          </p:cNvSpPr>
          <p:nvPr>
            <p:ph type="body" sz="quarter" idx="1"/>
          </p:nvPr>
        </p:nvSpPr>
        <p:spPr>
          <a:prstGeom prst="rect">
            <a:avLst/>
          </a:prstGeom>
        </p:spPr>
        <p:txBody>
          <a:bodyPr/>
          <a:lstStyle/>
          <a:p>
            <a:pPr defTabSz="457200">
              <a:defRPr sz="1600"/>
            </a:pPr>
            <a:endParaRPr dirty="0"/>
          </a:p>
          <a:p>
            <a:pPr defTabSz="457200">
              <a:defRPr sz="1600"/>
            </a:pPr>
            <a:r>
              <a:rPr dirty="0"/>
              <a:t>In a moment, one can see where one has been, where one needs to be and where one is at. It creates a greater willingness to seek what is right, normal and good. This produces a greater eagerness to grow and rejects the willingness just to be. Growth points us to a target. It fosters good questions like, “What are you going to be like when you grow up?” In enables one to take steps that help bring about normal growth. (One might think of a growing boy and his appetite).</a:t>
            </a:r>
          </a:p>
          <a:p>
            <a:pPr defTabSz="457200">
              <a:defRPr sz="1600"/>
            </a:pPr>
            <a:endParaRPr dirty="0"/>
          </a:p>
          <a:p>
            <a:pPr defTabSz="457200">
              <a:defRPr sz="1600"/>
            </a:pPr>
            <a:r>
              <a:rPr dirty="0"/>
              <a:t>This life and growth is a natural process. Just as the physical life grows, so does spiritual life. It does need time, but we do not need to doubt the presence of the growth principle. God assures us of this, and of course this is what we see in daily life and in our churches. This includes all Christians.</a:t>
            </a:r>
          </a:p>
          <a:p>
            <a:pPr defTabSz="457200">
              <a:defRPr sz="1600"/>
            </a:pPr>
            <a:endParaRPr dirty="0"/>
          </a:p>
          <a:p>
            <a:pPr defTabSz="457200">
              <a:defRPr sz="1600"/>
            </a:pPr>
            <a:endParaRPr dirty="0"/>
          </a:p>
          <a:p>
            <a:pPr defTabSz="457200">
              <a:defRPr sz="1600"/>
            </a:pPr>
            <a:endParaRPr dirty="0"/>
          </a:p>
          <a:p>
            <a:pPr defTabSz="457200">
              <a:defRPr sz="1600"/>
            </a:pPr>
            <a:r>
              <a:rPr dirty="0"/>
              <a:t>Let’s look at the complete ‘Flow’ diagram and answer these two questions.</a:t>
            </a:r>
          </a:p>
        </p:txBody>
      </p:sp>
    </p:spTree>
    <p:extLst>
      <p:ext uri="{BB962C8B-B14F-4D97-AF65-F5344CB8AC3E}">
        <p14:creationId xmlns:p14="http://schemas.microsoft.com/office/powerpoint/2010/main" val="736201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noRot="1" noChangeAspect="1"/>
          </p:cNvSpPr>
          <p:nvPr>
            <p:ph type="sldImg"/>
          </p:nvPr>
        </p:nvSpPr>
        <p:spPr>
          <a:prstGeom prst="rect">
            <a:avLst/>
          </a:prstGeom>
        </p:spPr>
        <p:txBody>
          <a:bodyPr/>
          <a:lstStyle/>
          <a:p>
            <a:endParaRPr/>
          </a:p>
        </p:txBody>
      </p:sp>
      <p:sp>
        <p:nvSpPr>
          <p:cNvPr id="93" name="Shape 93"/>
          <p:cNvSpPr>
            <a:spLocks noGrp="1"/>
          </p:cNvSpPr>
          <p:nvPr>
            <p:ph type="body" sz="quarter" idx="1"/>
          </p:nvPr>
        </p:nvSpPr>
        <p:spPr>
          <a:prstGeom prst="rect">
            <a:avLst/>
          </a:prstGeom>
        </p:spPr>
        <p:txBody>
          <a:bodyPr/>
          <a:lstStyle/>
          <a:p>
            <a:pPr defTabSz="457200">
              <a:defRPr sz="1600"/>
            </a:pPr>
            <a:endParaRPr dirty="0"/>
          </a:p>
          <a:p>
            <a:pPr defTabSz="457200">
              <a:defRPr sz="1600"/>
            </a:pPr>
            <a:r>
              <a:rPr dirty="0"/>
              <a:t>In a moment, one can see where one has been, where one needs to be and where one is at. It creates a greater willingness to seek what is right, normal and good. This produces a greater eagerness to grow and rejects the willingness just to be. Growth points us to a target. It fosters good questions like, “What are you going to be like when you grow up?” In enables one to take steps that help bring about normal growth. (One might think of a growing boy and his appetite).</a:t>
            </a:r>
          </a:p>
          <a:p>
            <a:pPr defTabSz="457200">
              <a:defRPr sz="1600"/>
            </a:pPr>
            <a:endParaRPr dirty="0"/>
          </a:p>
          <a:p>
            <a:pPr defTabSz="457200">
              <a:defRPr sz="1600"/>
            </a:pPr>
            <a:r>
              <a:rPr dirty="0"/>
              <a:t>This life and growth is a natural process. Just as the physical life grows, so does spiritual life. It does need time, but we do not need to doubt the presence of the growth principle. God assures us of this, and of course this is what we see in daily life and in our churches. This includes all Christians.</a:t>
            </a:r>
          </a:p>
          <a:p>
            <a:pPr defTabSz="457200">
              <a:defRPr sz="1600"/>
            </a:pPr>
            <a:endParaRPr dirty="0"/>
          </a:p>
          <a:p>
            <a:pPr defTabSz="457200">
              <a:defRPr sz="1600"/>
            </a:pPr>
            <a:endParaRPr dirty="0"/>
          </a:p>
          <a:p>
            <a:pPr defTabSz="457200">
              <a:defRPr sz="1600"/>
            </a:pPr>
            <a:endParaRPr dirty="0"/>
          </a:p>
          <a:p>
            <a:pPr defTabSz="457200">
              <a:defRPr sz="1600"/>
            </a:pPr>
            <a:r>
              <a:rPr dirty="0"/>
              <a:t>Let’s look at the complete ‘Flow’ diagram and answer these two questions.</a:t>
            </a:r>
          </a:p>
        </p:txBody>
      </p:sp>
    </p:spTree>
    <p:extLst>
      <p:ext uri="{BB962C8B-B14F-4D97-AF65-F5344CB8AC3E}">
        <p14:creationId xmlns:p14="http://schemas.microsoft.com/office/powerpoint/2010/main" val="4023836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noRot="1" noChangeAspect="1"/>
          </p:cNvSpPr>
          <p:nvPr>
            <p:ph type="sldImg"/>
          </p:nvPr>
        </p:nvSpPr>
        <p:spPr>
          <a:prstGeom prst="rect">
            <a:avLst/>
          </a:prstGeom>
        </p:spPr>
        <p:txBody>
          <a:bodyPr/>
          <a:lstStyle/>
          <a:p>
            <a:endParaRPr/>
          </a:p>
        </p:txBody>
      </p:sp>
      <p:sp>
        <p:nvSpPr>
          <p:cNvPr id="93" name="Shape 93"/>
          <p:cNvSpPr>
            <a:spLocks noGrp="1"/>
          </p:cNvSpPr>
          <p:nvPr>
            <p:ph type="body" sz="quarter" idx="1"/>
          </p:nvPr>
        </p:nvSpPr>
        <p:spPr>
          <a:prstGeom prst="rect">
            <a:avLst/>
          </a:prstGeom>
        </p:spPr>
        <p:txBody>
          <a:bodyPr/>
          <a:lstStyle/>
          <a:p>
            <a:pPr defTabSz="457200">
              <a:defRPr sz="1600"/>
            </a:pPr>
            <a:endParaRPr dirty="0"/>
          </a:p>
          <a:p>
            <a:pPr defTabSz="457200">
              <a:defRPr sz="1600"/>
            </a:pPr>
            <a:r>
              <a:rPr dirty="0"/>
              <a:t>In a moment, one can see where one has been, where one needs to be and where one is at. It creates a greater willingness to seek what is right, normal and good. This produces a greater eagerness to grow and rejects the willingness just to be. Growth points us to a target. It fosters good questions like, “What are you going to be like when you grow up?” In enables one to take steps that help bring about normal growth. (One might think of a growing boy and his appetite).</a:t>
            </a:r>
          </a:p>
          <a:p>
            <a:pPr defTabSz="457200">
              <a:defRPr sz="1600"/>
            </a:pPr>
            <a:endParaRPr dirty="0"/>
          </a:p>
          <a:p>
            <a:pPr defTabSz="457200">
              <a:defRPr sz="1600"/>
            </a:pPr>
            <a:r>
              <a:rPr dirty="0"/>
              <a:t>This life and growth is a natural process. Just as the physical life grows, so does spiritual life. It does need time, but we do not need to doubt the presence of the growth principle. God assures us of this, and of course this is what we see in daily life and in our churches. This includes all Christians.</a:t>
            </a:r>
          </a:p>
          <a:p>
            <a:pPr defTabSz="457200">
              <a:defRPr sz="1600"/>
            </a:pPr>
            <a:endParaRPr dirty="0"/>
          </a:p>
          <a:p>
            <a:pPr defTabSz="457200">
              <a:defRPr sz="1600"/>
            </a:pPr>
            <a:endParaRPr dirty="0"/>
          </a:p>
          <a:p>
            <a:pPr defTabSz="457200">
              <a:defRPr sz="1600"/>
            </a:pPr>
            <a:endParaRPr dirty="0"/>
          </a:p>
          <a:p>
            <a:pPr defTabSz="457200">
              <a:defRPr sz="1600"/>
            </a:pPr>
            <a:r>
              <a:rPr dirty="0"/>
              <a:t>Let’s look at the complete ‘Flow’ diagram and answer these two questions.</a:t>
            </a:r>
          </a:p>
        </p:txBody>
      </p:sp>
    </p:spTree>
    <p:extLst>
      <p:ext uri="{BB962C8B-B14F-4D97-AF65-F5344CB8AC3E}">
        <p14:creationId xmlns:p14="http://schemas.microsoft.com/office/powerpoint/2010/main" val="2739961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noRot="1" noChangeAspect="1"/>
          </p:cNvSpPr>
          <p:nvPr>
            <p:ph type="sldImg"/>
          </p:nvPr>
        </p:nvSpPr>
        <p:spPr>
          <a:prstGeom prst="rect">
            <a:avLst/>
          </a:prstGeom>
        </p:spPr>
        <p:txBody>
          <a:bodyPr/>
          <a:lstStyle/>
          <a:p>
            <a:endParaRPr/>
          </a:p>
        </p:txBody>
      </p:sp>
      <p:sp>
        <p:nvSpPr>
          <p:cNvPr id="93" name="Shape 93"/>
          <p:cNvSpPr>
            <a:spLocks noGrp="1"/>
          </p:cNvSpPr>
          <p:nvPr>
            <p:ph type="body" sz="quarter" idx="1"/>
          </p:nvPr>
        </p:nvSpPr>
        <p:spPr>
          <a:prstGeom prst="rect">
            <a:avLst/>
          </a:prstGeom>
        </p:spPr>
        <p:txBody>
          <a:bodyPr/>
          <a:lstStyle/>
          <a:p>
            <a:pPr defTabSz="457200">
              <a:defRPr sz="1600"/>
            </a:pPr>
            <a:endParaRPr dirty="0"/>
          </a:p>
          <a:p>
            <a:pPr defTabSz="457200">
              <a:defRPr sz="1600"/>
            </a:pPr>
            <a:r>
              <a:rPr dirty="0"/>
              <a:t>In a moment, one can see where one has been, where one needs to be and where one is at. It creates a greater willingness to seek what is right, normal and good. This produces a greater eagerness to grow and rejects the willingness just to be. Growth points us to a target. It fosters good questions like, “What are you going to be like when you grow up?” In enables one to take steps that help bring about normal growth. (One might think of a growing boy and his appetite).</a:t>
            </a:r>
          </a:p>
          <a:p>
            <a:pPr defTabSz="457200">
              <a:defRPr sz="1600"/>
            </a:pPr>
            <a:endParaRPr dirty="0"/>
          </a:p>
          <a:p>
            <a:pPr defTabSz="457200">
              <a:defRPr sz="1600"/>
            </a:pPr>
            <a:r>
              <a:rPr dirty="0"/>
              <a:t>This life and growth is a natural process. Just as the physical life grows, so does spiritual life. It does need time, but we do not need to doubt the presence of the growth principle. God assures us of this, and of course this is what we see in daily life and in our churches. This includes all Christians.</a:t>
            </a:r>
          </a:p>
          <a:p>
            <a:pPr defTabSz="457200">
              <a:defRPr sz="1600"/>
            </a:pPr>
            <a:endParaRPr dirty="0"/>
          </a:p>
          <a:p>
            <a:pPr defTabSz="457200">
              <a:defRPr sz="1600"/>
            </a:pPr>
            <a:endParaRPr dirty="0"/>
          </a:p>
          <a:p>
            <a:pPr defTabSz="457200">
              <a:defRPr sz="1600"/>
            </a:pPr>
            <a:endParaRPr dirty="0"/>
          </a:p>
          <a:p>
            <a:pPr defTabSz="457200">
              <a:defRPr sz="1600"/>
            </a:pPr>
            <a:r>
              <a:rPr dirty="0"/>
              <a:t>Let’s look at the complete ‘Flow’ diagram and answer these two questions.</a:t>
            </a:r>
          </a:p>
        </p:txBody>
      </p:sp>
    </p:spTree>
    <p:extLst>
      <p:ext uri="{BB962C8B-B14F-4D97-AF65-F5344CB8AC3E}">
        <p14:creationId xmlns:p14="http://schemas.microsoft.com/office/powerpoint/2010/main" val="2433538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noRot="1" noChangeAspect="1"/>
          </p:cNvSpPr>
          <p:nvPr>
            <p:ph type="sldImg"/>
          </p:nvPr>
        </p:nvSpPr>
        <p:spPr>
          <a:prstGeom prst="rect">
            <a:avLst/>
          </a:prstGeom>
        </p:spPr>
        <p:txBody>
          <a:bodyPr/>
          <a:lstStyle/>
          <a:p>
            <a:endParaRPr/>
          </a:p>
        </p:txBody>
      </p:sp>
      <p:sp>
        <p:nvSpPr>
          <p:cNvPr id="93" name="Shape 93"/>
          <p:cNvSpPr>
            <a:spLocks noGrp="1"/>
          </p:cNvSpPr>
          <p:nvPr>
            <p:ph type="body" sz="quarter" idx="1"/>
          </p:nvPr>
        </p:nvSpPr>
        <p:spPr>
          <a:prstGeom prst="rect">
            <a:avLst/>
          </a:prstGeom>
        </p:spPr>
        <p:txBody>
          <a:bodyPr/>
          <a:lstStyle/>
          <a:p>
            <a:pPr defTabSz="457200">
              <a:defRPr sz="1600"/>
            </a:pPr>
            <a:endParaRPr dirty="0"/>
          </a:p>
          <a:p>
            <a:pPr defTabSz="457200">
              <a:defRPr sz="1600"/>
            </a:pPr>
            <a:r>
              <a:rPr dirty="0"/>
              <a:t>In a moment, one can see where one has been, where one needs to be and where one is at. It creates a greater willingness to seek what is right, normal and good. This produces a greater eagerness to grow and rejects the willingness just to be. Growth points us to a target. It fosters good questions like, “What are you going to be like when you grow up?” In enables one to take steps that help bring about normal growth. (One might think of a growing boy and his appetite).</a:t>
            </a:r>
          </a:p>
          <a:p>
            <a:pPr defTabSz="457200">
              <a:defRPr sz="1600"/>
            </a:pPr>
            <a:endParaRPr dirty="0"/>
          </a:p>
          <a:p>
            <a:pPr defTabSz="457200">
              <a:defRPr sz="1600"/>
            </a:pPr>
            <a:r>
              <a:rPr dirty="0"/>
              <a:t>This life and growth is a natural process. Just as the physical life grows, so does spiritual life. It does need time, but we do not need to doubt the presence of the growth principle. God assures us of this, and of course this is what we see in daily life and in our churches. This includes all Christians.</a:t>
            </a:r>
          </a:p>
          <a:p>
            <a:pPr defTabSz="457200">
              <a:defRPr sz="1600"/>
            </a:pPr>
            <a:endParaRPr dirty="0"/>
          </a:p>
          <a:p>
            <a:pPr defTabSz="457200">
              <a:defRPr sz="1600"/>
            </a:pPr>
            <a:endParaRPr dirty="0"/>
          </a:p>
          <a:p>
            <a:pPr defTabSz="457200">
              <a:defRPr sz="1600"/>
            </a:pPr>
            <a:endParaRPr dirty="0"/>
          </a:p>
          <a:p>
            <a:pPr defTabSz="457200">
              <a:defRPr sz="1600"/>
            </a:pPr>
            <a:r>
              <a:rPr dirty="0"/>
              <a:t>Let’s look at the complete ‘Flow’ diagram and answer these two questions.</a:t>
            </a:r>
          </a:p>
        </p:txBody>
      </p:sp>
    </p:spTree>
    <p:extLst>
      <p:ext uri="{BB962C8B-B14F-4D97-AF65-F5344CB8AC3E}">
        <p14:creationId xmlns:p14="http://schemas.microsoft.com/office/powerpoint/2010/main" val="1319847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noRot="1" noChangeAspect="1"/>
          </p:cNvSpPr>
          <p:nvPr>
            <p:ph type="sldImg"/>
          </p:nvPr>
        </p:nvSpPr>
        <p:spPr>
          <a:prstGeom prst="rect">
            <a:avLst/>
          </a:prstGeom>
        </p:spPr>
        <p:txBody>
          <a:bodyPr/>
          <a:lstStyle/>
          <a:p>
            <a:endParaRPr/>
          </a:p>
        </p:txBody>
      </p:sp>
      <p:sp>
        <p:nvSpPr>
          <p:cNvPr id="93" name="Shape 93"/>
          <p:cNvSpPr>
            <a:spLocks noGrp="1"/>
          </p:cNvSpPr>
          <p:nvPr>
            <p:ph type="body" sz="quarter" idx="1"/>
          </p:nvPr>
        </p:nvSpPr>
        <p:spPr>
          <a:prstGeom prst="rect">
            <a:avLst/>
          </a:prstGeom>
        </p:spPr>
        <p:txBody>
          <a:bodyPr/>
          <a:lstStyle/>
          <a:p>
            <a:pPr defTabSz="457200">
              <a:defRPr sz="1600"/>
            </a:pPr>
            <a:endParaRPr dirty="0"/>
          </a:p>
          <a:p>
            <a:pPr defTabSz="457200">
              <a:defRPr sz="1600"/>
            </a:pPr>
            <a:r>
              <a:rPr dirty="0"/>
              <a:t>In a moment, one can see where one has been, where one needs to be and where one is at. It creates a greater willingness to seek what is right, normal and good. This produces a greater eagerness to grow and rejects the willingness just to be. Growth points us to a target. It fosters good questions like, “What are you going to be like when you grow up?” In enables one to take steps that help bring about normal growth. (One might think of a growing boy and his appetite).</a:t>
            </a:r>
          </a:p>
          <a:p>
            <a:pPr defTabSz="457200">
              <a:defRPr sz="1600"/>
            </a:pPr>
            <a:endParaRPr dirty="0"/>
          </a:p>
          <a:p>
            <a:pPr defTabSz="457200">
              <a:defRPr sz="1600"/>
            </a:pPr>
            <a:r>
              <a:rPr dirty="0"/>
              <a:t>This life and growth is a natural process. Just as the physical life grows, so does spiritual life. It does need time, but we do not need to doubt the presence of the growth principle. God assures us of this, and of course this is what we see in daily life and in our churches. This includes all Christians.</a:t>
            </a:r>
          </a:p>
          <a:p>
            <a:pPr defTabSz="457200">
              <a:defRPr sz="1600"/>
            </a:pPr>
            <a:endParaRPr dirty="0"/>
          </a:p>
          <a:p>
            <a:pPr defTabSz="457200">
              <a:defRPr sz="1600"/>
            </a:pPr>
            <a:endParaRPr dirty="0"/>
          </a:p>
          <a:p>
            <a:pPr defTabSz="457200">
              <a:defRPr sz="1600"/>
            </a:pPr>
            <a:endParaRPr dirty="0"/>
          </a:p>
          <a:p>
            <a:pPr defTabSz="457200">
              <a:defRPr sz="1600"/>
            </a:pPr>
            <a:r>
              <a:rPr dirty="0"/>
              <a:t>Let’s look at the complete ‘Flow’ diagram and answer these two questions.</a:t>
            </a:r>
          </a:p>
        </p:txBody>
      </p:sp>
    </p:spTree>
    <p:extLst>
      <p:ext uri="{BB962C8B-B14F-4D97-AF65-F5344CB8AC3E}">
        <p14:creationId xmlns:p14="http://schemas.microsoft.com/office/powerpoint/2010/main" val="1619855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noRot="1" noChangeAspect="1"/>
          </p:cNvSpPr>
          <p:nvPr>
            <p:ph type="sldImg"/>
          </p:nvPr>
        </p:nvSpPr>
        <p:spPr>
          <a:prstGeom prst="rect">
            <a:avLst/>
          </a:prstGeom>
        </p:spPr>
        <p:txBody>
          <a:bodyPr/>
          <a:lstStyle/>
          <a:p>
            <a:endParaRPr/>
          </a:p>
        </p:txBody>
      </p:sp>
      <p:sp>
        <p:nvSpPr>
          <p:cNvPr id="93" name="Shape 93"/>
          <p:cNvSpPr>
            <a:spLocks noGrp="1"/>
          </p:cNvSpPr>
          <p:nvPr>
            <p:ph type="body" sz="quarter" idx="1"/>
          </p:nvPr>
        </p:nvSpPr>
        <p:spPr>
          <a:prstGeom prst="rect">
            <a:avLst/>
          </a:prstGeom>
        </p:spPr>
        <p:txBody>
          <a:bodyPr/>
          <a:lstStyle/>
          <a:p>
            <a:pPr defTabSz="457200">
              <a:defRPr sz="1600"/>
            </a:pPr>
            <a:endParaRPr dirty="0"/>
          </a:p>
          <a:p>
            <a:pPr defTabSz="457200">
              <a:defRPr sz="1600"/>
            </a:pPr>
            <a:r>
              <a:rPr dirty="0"/>
              <a:t>In a moment, one can see where one has been, where one needs to be and where one is at. It creates a greater willingness to seek what is right, normal and good. This produces a greater eagerness to grow and rejects the willingness just to be. Growth points us to a target. It fosters good questions like, “What are you going to be like when you grow up?” In enables one to take steps that help bring about normal growth. (One might think of a growing boy and his appetite).</a:t>
            </a:r>
          </a:p>
          <a:p>
            <a:pPr defTabSz="457200">
              <a:defRPr sz="1600"/>
            </a:pPr>
            <a:endParaRPr dirty="0"/>
          </a:p>
          <a:p>
            <a:pPr defTabSz="457200">
              <a:defRPr sz="1600"/>
            </a:pPr>
            <a:r>
              <a:rPr dirty="0"/>
              <a:t>This life and growth is a natural process. Just as the physical life grows, so does spiritual life. It does need time, but we do not need to doubt the presence of the growth principle. God assures us of this, and of course this is what we see in daily life and in our churches. This includes all Christians.</a:t>
            </a:r>
          </a:p>
          <a:p>
            <a:pPr defTabSz="457200">
              <a:defRPr sz="1600"/>
            </a:pPr>
            <a:endParaRPr dirty="0"/>
          </a:p>
          <a:p>
            <a:pPr defTabSz="457200">
              <a:defRPr sz="1600"/>
            </a:pPr>
            <a:endParaRPr dirty="0"/>
          </a:p>
          <a:p>
            <a:pPr defTabSz="457200">
              <a:defRPr sz="1600"/>
            </a:pPr>
            <a:endParaRPr dirty="0"/>
          </a:p>
          <a:p>
            <a:pPr defTabSz="457200">
              <a:defRPr sz="1600"/>
            </a:pPr>
            <a:r>
              <a:rPr dirty="0"/>
              <a:t>Let’s look at the complete ‘Flow’ diagram and answer these two questions.</a:t>
            </a:r>
          </a:p>
        </p:txBody>
      </p:sp>
    </p:spTree>
    <p:extLst>
      <p:ext uri="{BB962C8B-B14F-4D97-AF65-F5344CB8AC3E}">
        <p14:creationId xmlns:p14="http://schemas.microsoft.com/office/powerpoint/2010/main" val="2884895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noRot="1" noChangeAspect="1"/>
          </p:cNvSpPr>
          <p:nvPr>
            <p:ph type="sldImg"/>
          </p:nvPr>
        </p:nvSpPr>
        <p:spPr>
          <a:prstGeom prst="rect">
            <a:avLst/>
          </a:prstGeom>
        </p:spPr>
        <p:txBody>
          <a:bodyPr/>
          <a:lstStyle/>
          <a:p>
            <a:endParaRPr/>
          </a:p>
        </p:txBody>
      </p:sp>
      <p:sp>
        <p:nvSpPr>
          <p:cNvPr id="93" name="Shape 93"/>
          <p:cNvSpPr>
            <a:spLocks noGrp="1"/>
          </p:cNvSpPr>
          <p:nvPr>
            <p:ph type="body" sz="quarter" idx="1"/>
          </p:nvPr>
        </p:nvSpPr>
        <p:spPr>
          <a:prstGeom prst="rect">
            <a:avLst/>
          </a:prstGeom>
        </p:spPr>
        <p:txBody>
          <a:bodyPr/>
          <a:lstStyle/>
          <a:p>
            <a:pPr defTabSz="457200">
              <a:defRPr sz="1600"/>
            </a:pPr>
            <a:endParaRPr dirty="0"/>
          </a:p>
          <a:p>
            <a:pPr defTabSz="457200">
              <a:defRPr sz="1600"/>
            </a:pPr>
            <a:r>
              <a:rPr dirty="0"/>
              <a:t>In a moment, one can see where one has been, where one needs to be and where one is at. It creates a greater willingness to seek what is right, normal and good. This produces a greater eagerness to grow and rejects the willingness just to be. Growth points us to a target. It fosters good questions like, “What are you going to be like when you grow up?” In enables one to take steps that help bring about normal growth. (One might think of a growing boy and his appetite).</a:t>
            </a:r>
          </a:p>
          <a:p>
            <a:pPr defTabSz="457200">
              <a:defRPr sz="1600"/>
            </a:pPr>
            <a:endParaRPr dirty="0"/>
          </a:p>
          <a:p>
            <a:pPr defTabSz="457200">
              <a:defRPr sz="1600"/>
            </a:pPr>
            <a:r>
              <a:rPr dirty="0"/>
              <a:t>This life and growth is a natural process. Just as the physical life grows, so does spiritual life. It does need time, but we do not need to doubt the presence of the growth principle. God assures us of this, and of course this is what we see in daily life and in our churches. This includes all Christians.</a:t>
            </a:r>
          </a:p>
          <a:p>
            <a:pPr defTabSz="457200">
              <a:defRPr sz="1600"/>
            </a:pPr>
            <a:endParaRPr dirty="0"/>
          </a:p>
          <a:p>
            <a:pPr defTabSz="457200">
              <a:defRPr sz="1600"/>
            </a:pPr>
            <a:endParaRPr dirty="0"/>
          </a:p>
          <a:p>
            <a:pPr defTabSz="457200">
              <a:defRPr sz="1600"/>
            </a:pPr>
            <a:endParaRPr dirty="0"/>
          </a:p>
          <a:p>
            <a:pPr defTabSz="457200">
              <a:defRPr sz="1600"/>
            </a:pPr>
            <a:r>
              <a:rPr dirty="0"/>
              <a:t>Let’s look at the complete ‘Flow’ diagram and answer these two questions.</a:t>
            </a:r>
          </a:p>
        </p:txBody>
      </p:sp>
    </p:spTree>
    <p:extLst>
      <p:ext uri="{BB962C8B-B14F-4D97-AF65-F5344CB8AC3E}">
        <p14:creationId xmlns:p14="http://schemas.microsoft.com/office/powerpoint/2010/main" val="3349509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noRot="1" noChangeAspect="1"/>
          </p:cNvSpPr>
          <p:nvPr>
            <p:ph type="sldImg"/>
          </p:nvPr>
        </p:nvSpPr>
        <p:spPr>
          <a:prstGeom prst="rect">
            <a:avLst/>
          </a:prstGeom>
        </p:spPr>
        <p:txBody>
          <a:bodyPr/>
          <a:lstStyle/>
          <a:p>
            <a:endParaRPr/>
          </a:p>
        </p:txBody>
      </p:sp>
      <p:sp>
        <p:nvSpPr>
          <p:cNvPr id="93" name="Shape 93"/>
          <p:cNvSpPr>
            <a:spLocks noGrp="1"/>
          </p:cNvSpPr>
          <p:nvPr>
            <p:ph type="body" sz="quarter" idx="1"/>
          </p:nvPr>
        </p:nvSpPr>
        <p:spPr>
          <a:prstGeom prst="rect">
            <a:avLst/>
          </a:prstGeom>
        </p:spPr>
        <p:txBody>
          <a:bodyPr/>
          <a:lstStyle/>
          <a:p>
            <a:pPr defTabSz="457200">
              <a:defRPr sz="1600"/>
            </a:pPr>
            <a:endParaRPr dirty="0"/>
          </a:p>
          <a:p>
            <a:pPr defTabSz="457200">
              <a:defRPr sz="1600"/>
            </a:pPr>
            <a:r>
              <a:rPr dirty="0"/>
              <a:t>In a moment, one can see where one has been, where one needs to be and where one is at. It creates a greater willingness to seek what is right, normal and good. This produces a greater eagerness to grow and rejects the willingness just to be. Growth points us to a target. It fosters good questions like, “What are you going to be like when you grow up?” In enables one to take steps that help bring about normal growth. (One might think of a growing boy and his appetite).</a:t>
            </a:r>
          </a:p>
          <a:p>
            <a:pPr defTabSz="457200">
              <a:defRPr sz="1600"/>
            </a:pPr>
            <a:endParaRPr dirty="0"/>
          </a:p>
          <a:p>
            <a:pPr defTabSz="457200">
              <a:defRPr sz="1600"/>
            </a:pPr>
            <a:r>
              <a:rPr dirty="0"/>
              <a:t>This life and growth is a natural process. Just as the physical life grows, so does spiritual life. It does need time, but we do not need to doubt the presence of the growth principle. God assures us of this, and of course this is what we see in daily life and in our churches. This includes all Christians.</a:t>
            </a:r>
          </a:p>
          <a:p>
            <a:pPr defTabSz="457200">
              <a:defRPr sz="1600"/>
            </a:pPr>
            <a:endParaRPr dirty="0"/>
          </a:p>
          <a:p>
            <a:pPr defTabSz="457200">
              <a:defRPr sz="1600"/>
            </a:pPr>
            <a:endParaRPr dirty="0"/>
          </a:p>
          <a:p>
            <a:pPr defTabSz="457200">
              <a:defRPr sz="1600"/>
            </a:pPr>
            <a:endParaRPr dirty="0"/>
          </a:p>
          <a:p>
            <a:pPr defTabSz="457200">
              <a:defRPr sz="1600"/>
            </a:pPr>
            <a:r>
              <a:rPr dirty="0"/>
              <a:t>Let’s look at the complete ‘Flow’ diagram and answer these two questions.</a:t>
            </a:r>
          </a:p>
        </p:txBody>
      </p:sp>
    </p:spTree>
    <p:extLst>
      <p:ext uri="{BB962C8B-B14F-4D97-AF65-F5344CB8AC3E}">
        <p14:creationId xmlns:p14="http://schemas.microsoft.com/office/powerpoint/2010/main" val="36608810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 Top copy">
    <p:spTree>
      <p:nvGrpSpPr>
        <p:cNvPr id="1" name=""/>
        <p:cNvGrpSpPr/>
        <p:nvPr/>
      </p:nvGrpSpPr>
      <p:grpSpPr>
        <a:xfrm>
          <a:off x="0" y="0"/>
          <a:ext cx="0" cy="0"/>
          <a:chOff x="0" y="0"/>
          <a:chExt cx="0" cy="0"/>
        </a:xfrm>
      </p:grpSpPr>
      <p:pic>
        <p:nvPicPr>
          <p:cNvPr id="14" name="river1.jpg"/>
          <p:cNvPicPr>
            <a:picLocks noChangeAspect="1"/>
          </p:cNvPicPr>
          <p:nvPr/>
        </p:nvPicPr>
        <p:blipFill>
          <a:blip r:embed="rId2">
            <a:extLst/>
          </a:blip>
          <a:srcRect l="3729" r="5550"/>
          <a:stretch>
            <a:fillRect/>
          </a:stretch>
        </p:blipFill>
        <p:spPr>
          <a:xfrm>
            <a:off x="-279400" y="0"/>
            <a:ext cx="13284200" cy="9753600"/>
          </a:xfrm>
          <a:prstGeom prst="rect">
            <a:avLst/>
          </a:prstGeom>
          <a:ln w="12700">
            <a:miter lim="400000"/>
          </a:ln>
        </p:spPr>
      </p:pic>
      <p:sp>
        <p:nvSpPr>
          <p:cNvPr id="15" name="Shape 15"/>
          <p:cNvSpPr>
            <a:spLocks noGrp="1"/>
          </p:cNvSpPr>
          <p:nvPr>
            <p:ph type="title"/>
          </p:nvPr>
        </p:nvSpPr>
        <p:spPr>
          <a:xfrm>
            <a:off x="1270000" y="254000"/>
            <a:ext cx="9842500" cy="1231900"/>
          </a:xfrm>
          <a:prstGeom prst="rect">
            <a:avLst/>
          </a:prstGeom>
        </p:spPr>
        <p:txBody>
          <a:bodyPr anchor="ctr"/>
          <a:lstStyle>
            <a:lvl1pPr algn="ctr">
              <a:defRPr sz="7200">
                <a:latin typeface="Gill Sans"/>
                <a:ea typeface="Gill Sans"/>
                <a:cs typeface="Gill Sans"/>
                <a:sym typeface="Gill Sans"/>
              </a:defRPr>
            </a:lvl1pPr>
          </a:lstStyle>
          <a:p>
            <a:r>
              <a:t>Title Text</a:t>
            </a:r>
          </a:p>
        </p:txBody>
      </p:sp>
      <p:sp>
        <p:nvSpPr>
          <p:cNvPr id="16" name="Shape 1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3" name="Shape 23"/>
          <p:cNvSpPr>
            <a:spLocks noGrp="1"/>
          </p:cNvSpPr>
          <p:nvPr>
            <p:ph type="title"/>
          </p:nvPr>
        </p:nvSpPr>
        <p:spPr>
          <a:prstGeom prst="rect">
            <a:avLst/>
          </a:prstGeom>
        </p:spPr>
        <p:txBody>
          <a:bodyPr/>
          <a:lstStyle/>
          <a:p>
            <a:r>
              <a:t>Title Text</a:t>
            </a:r>
          </a:p>
        </p:txBody>
      </p:sp>
      <p:sp>
        <p:nvSpPr>
          <p:cNvPr id="24" name="Shape 24"/>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5" name="Shape 2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Banner">
    <p:spTree>
      <p:nvGrpSpPr>
        <p:cNvPr id="1" name=""/>
        <p:cNvGrpSpPr/>
        <p:nvPr/>
      </p:nvGrpSpPr>
      <p:grpSpPr>
        <a:xfrm>
          <a:off x="0" y="0"/>
          <a:ext cx="0" cy="0"/>
          <a:chOff x="0" y="0"/>
          <a:chExt cx="0" cy="0"/>
        </a:xfrm>
      </p:grpSpPr>
      <p:pic>
        <p:nvPicPr>
          <p:cNvPr id="32" name="Flow_Banner1.jpg"/>
          <p:cNvPicPr>
            <a:picLocks noChangeAspect="1"/>
          </p:cNvPicPr>
          <p:nvPr/>
        </p:nvPicPr>
        <p:blipFill>
          <a:blip r:embed="rId2">
            <a:extLst/>
          </a:blip>
          <a:srcRect l="281" t="34306" r="3289" b="2919"/>
          <a:stretch>
            <a:fillRect/>
          </a:stretch>
        </p:blipFill>
        <p:spPr>
          <a:xfrm>
            <a:off x="0" y="0"/>
            <a:ext cx="13030200" cy="1092200"/>
          </a:xfrm>
          <a:prstGeom prst="rect">
            <a:avLst/>
          </a:prstGeom>
          <a:ln w="12700">
            <a:miter lim="400000"/>
          </a:ln>
        </p:spPr>
      </p:pic>
      <p:sp>
        <p:nvSpPr>
          <p:cNvPr id="33" name="Shape 33"/>
          <p:cNvSpPr/>
          <p:nvPr/>
        </p:nvSpPr>
        <p:spPr>
          <a:xfrm>
            <a:off x="-228600" y="1066800"/>
            <a:ext cx="14020800" cy="0"/>
          </a:xfrm>
          <a:prstGeom prst="line">
            <a:avLst/>
          </a:prstGeom>
          <a:ln w="38100">
            <a:solidFill>
              <a:srgbClr val="11008E"/>
            </a:solidFill>
            <a:miter lim="400000"/>
          </a:ln>
        </p:spPr>
        <p:txBody>
          <a:bodyPr lIns="50800" tIns="50800" rIns="50800" bIns="50800" anchor="ctr"/>
          <a:lstStyle/>
          <a:p>
            <a:pPr algn="l" defTabSz="457200">
              <a:defRPr sz="1200">
                <a:latin typeface="+mj-lt"/>
                <a:ea typeface="+mj-ea"/>
                <a:cs typeface="+mj-cs"/>
                <a:sym typeface="Helvetica"/>
              </a:defRPr>
            </a:pPr>
            <a:endParaRPr/>
          </a:p>
        </p:txBody>
      </p:sp>
      <p:pic>
        <p:nvPicPr>
          <p:cNvPr id="34" name="droppedImage.pdf"/>
          <p:cNvPicPr>
            <a:picLocks noChangeAspect="1"/>
          </p:cNvPicPr>
          <p:nvPr/>
        </p:nvPicPr>
        <p:blipFill>
          <a:blip r:embed="rId3">
            <a:extLst/>
          </a:blip>
          <a:stretch>
            <a:fillRect/>
          </a:stretch>
        </p:blipFill>
        <p:spPr>
          <a:xfrm>
            <a:off x="304800" y="279400"/>
            <a:ext cx="3102188" cy="532891"/>
          </a:xfrm>
          <a:prstGeom prst="rect">
            <a:avLst/>
          </a:prstGeom>
          <a:ln w="12700">
            <a:miter lim="400000"/>
          </a:ln>
        </p:spPr>
      </p:pic>
      <p:sp>
        <p:nvSpPr>
          <p:cNvPr id="35" name="Shape 35"/>
          <p:cNvSpPr/>
          <p:nvPr/>
        </p:nvSpPr>
        <p:spPr>
          <a:xfrm>
            <a:off x="5300595" y="31749"/>
            <a:ext cx="9220201" cy="1016001"/>
          </a:xfrm>
          <a:prstGeom prst="rect">
            <a:avLst/>
          </a:prstGeom>
          <a:ln w="12700">
            <a:miter lim="400000"/>
          </a:ln>
          <a:effectLst>
            <a:outerShdw blurRad="114300" dir="2700000" rotWithShape="0">
              <a:srgbClr val="020206">
                <a:alpha val="75000"/>
              </a:srgbClr>
            </a:outerShdw>
          </a:effectLst>
          <a:extLst>
            <a:ext uri="{C572A759-6A51-4108-AA02-DFA0A04FC94B}">
              <ma14:wrappingTextBoxFlag xmlns="" xmlns:ma14="http://schemas.microsoft.com/office/mac/drawingml/2011/main" val="1"/>
            </a:ext>
          </a:extLst>
        </p:spPr>
        <p:txBody>
          <a:bodyPr lIns="50800" tIns="50800" rIns="50800" bIns="50800" anchor="ctr">
            <a:spAutoFit/>
          </a:bodyPr>
          <a:lstStyle/>
          <a:p>
            <a:pPr>
              <a:defRPr sz="3000" b="1">
                <a:solidFill>
                  <a:srgbClr val="FFFFFF"/>
                </a:solidFill>
                <a:effectLst>
                  <a:outerShdw blurRad="12700" dist="12700" dir="5400000" rotWithShape="0">
                    <a:srgbClr val="060606"/>
                  </a:outerShdw>
                </a:effectLst>
                <a:latin typeface="+mj-lt"/>
                <a:ea typeface="+mj-ea"/>
                <a:cs typeface="+mj-cs"/>
                <a:sym typeface="Helvetica"/>
              </a:defRPr>
            </a:pPr>
            <a:r>
              <a:t>Embracing God’s Purposes </a:t>
            </a:r>
            <a:br/>
            <a:r>
              <a:t>for the Church</a:t>
            </a:r>
          </a:p>
        </p:txBody>
      </p:sp>
      <p:sp>
        <p:nvSpPr>
          <p:cNvPr id="36" name="Shape 36"/>
          <p:cNvSpPr>
            <a:spLocks noGrp="1"/>
          </p:cNvSpPr>
          <p:nvPr>
            <p:ph type="title"/>
          </p:nvPr>
        </p:nvSpPr>
        <p:spPr>
          <a:xfrm>
            <a:off x="0" y="1047750"/>
            <a:ext cx="11912601" cy="990600"/>
          </a:xfrm>
          <a:prstGeom prst="rect">
            <a:avLst/>
          </a:prstGeom>
        </p:spPr>
        <p:txBody>
          <a:bodyPr/>
          <a:lstStyle>
            <a:lvl1pPr>
              <a:defRPr sz="4500" b="1">
                <a:latin typeface="+mj-lt"/>
                <a:ea typeface="+mj-ea"/>
                <a:cs typeface="+mj-cs"/>
                <a:sym typeface="Helvetica"/>
              </a:defRPr>
            </a:lvl1pPr>
          </a:lstStyle>
          <a:p>
            <a:r>
              <a:t>Title Text</a:t>
            </a:r>
          </a:p>
        </p:txBody>
      </p:sp>
      <p:sp>
        <p:nvSpPr>
          <p:cNvPr id="37" name="Shape 37"/>
          <p:cNvSpPr>
            <a:spLocks noGrp="1"/>
          </p:cNvSpPr>
          <p:nvPr>
            <p:ph type="sldNum" sz="quarter" idx="2"/>
          </p:nvPr>
        </p:nvSpPr>
        <p:spPr>
          <a:xfrm>
            <a:off x="6330950" y="9283700"/>
            <a:ext cx="317500" cy="342900"/>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 Top copy 1">
    <p:spTree>
      <p:nvGrpSpPr>
        <p:cNvPr id="1" name=""/>
        <p:cNvGrpSpPr/>
        <p:nvPr/>
      </p:nvGrpSpPr>
      <p:grpSpPr>
        <a:xfrm>
          <a:off x="0" y="0"/>
          <a:ext cx="0" cy="0"/>
          <a:chOff x="0" y="0"/>
          <a:chExt cx="0" cy="0"/>
        </a:xfrm>
      </p:grpSpPr>
      <p:pic>
        <p:nvPicPr>
          <p:cNvPr id="44" name="river1.jpg"/>
          <p:cNvPicPr>
            <a:picLocks noChangeAspect="1"/>
          </p:cNvPicPr>
          <p:nvPr/>
        </p:nvPicPr>
        <p:blipFill>
          <a:blip r:embed="rId2">
            <a:extLst/>
          </a:blip>
          <a:srcRect l="3729" r="5550"/>
          <a:stretch>
            <a:fillRect/>
          </a:stretch>
        </p:blipFill>
        <p:spPr>
          <a:xfrm>
            <a:off x="-279400" y="0"/>
            <a:ext cx="13284200" cy="9753600"/>
          </a:xfrm>
          <a:prstGeom prst="rect">
            <a:avLst/>
          </a:prstGeom>
          <a:ln w="12700">
            <a:miter lim="400000"/>
          </a:ln>
        </p:spPr>
      </p:pic>
      <p:sp>
        <p:nvSpPr>
          <p:cNvPr id="45" name="Shape 45"/>
          <p:cNvSpPr>
            <a:spLocks noGrp="1"/>
          </p:cNvSpPr>
          <p:nvPr>
            <p:ph type="title"/>
          </p:nvPr>
        </p:nvSpPr>
        <p:spPr>
          <a:xfrm>
            <a:off x="1270000" y="254000"/>
            <a:ext cx="9842500" cy="1231900"/>
          </a:xfrm>
          <a:prstGeom prst="rect">
            <a:avLst/>
          </a:prstGeom>
        </p:spPr>
        <p:txBody>
          <a:bodyPr anchor="ctr"/>
          <a:lstStyle>
            <a:lvl1pPr algn="ctr">
              <a:defRPr sz="7200">
                <a:latin typeface="Gill Sans"/>
                <a:ea typeface="Gill Sans"/>
                <a:cs typeface="Gill Sans"/>
                <a:sym typeface="Gill Sans"/>
              </a:defRPr>
            </a:lvl1pPr>
          </a:lstStyle>
          <a:p>
            <a:r>
              <a:t>Title Text</a:t>
            </a:r>
          </a:p>
        </p:txBody>
      </p:sp>
      <p:sp>
        <p:nvSpPr>
          <p:cNvPr id="46" name="Shape 4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pic>
        <p:nvPicPr>
          <p:cNvPr id="53" name="river1.jpg"/>
          <p:cNvPicPr>
            <a:picLocks noChangeAspect="1"/>
          </p:cNvPicPr>
          <p:nvPr/>
        </p:nvPicPr>
        <p:blipFill>
          <a:blip r:embed="rId2">
            <a:extLst/>
          </a:blip>
          <a:srcRect l="3729" r="5550"/>
          <a:stretch>
            <a:fillRect/>
          </a:stretch>
        </p:blipFill>
        <p:spPr>
          <a:xfrm>
            <a:off x="-279400" y="0"/>
            <a:ext cx="13284200" cy="9753600"/>
          </a:xfrm>
          <a:prstGeom prst="rect">
            <a:avLst/>
          </a:prstGeom>
          <a:ln w="12700">
            <a:miter lim="400000"/>
          </a:ln>
        </p:spPr>
      </p:pic>
      <p:sp>
        <p:nvSpPr>
          <p:cNvPr id="54" name="Shape 54"/>
          <p:cNvSpPr>
            <a:spLocks noGrp="1"/>
          </p:cNvSpPr>
          <p:nvPr>
            <p:ph type="title"/>
          </p:nvPr>
        </p:nvSpPr>
        <p:spPr>
          <a:xfrm>
            <a:off x="1257300" y="254000"/>
            <a:ext cx="9842500" cy="1231900"/>
          </a:xfrm>
          <a:prstGeom prst="rect">
            <a:avLst/>
          </a:prstGeom>
        </p:spPr>
        <p:txBody>
          <a:bodyPr anchor="ctr"/>
          <a:lstStyle>
            <a:lvl1pPr algn="ctr">
              <a:defRPr sz="7000">
                <a:latin typeface="Gill Sans"/>
                <a:ea typeface="Gill Sans"/>
                <a:cs typeface="Gill Sans"/>
                <a:sym typeface="Gill Sans"/>
              </a:defRPr>
            </a:lvl1pPr>
          </a:lstStyle>
          <a:p>
            <a:r>
              <a:t>Title Text</a:t>
            </a:r>
          </a:p>
        </p:txBody>
      </p:sp>
      <p:sp>
        <p:nvSpPr>
          <p:cNvPr id="55" name="Shape 55"/>
          <p:cNvSpPr>
            <a:spLocks noGrp="1"/>
          </p:cNvSpPr>
          <p:nvPr>
            <p:ph type="sldNum" sz="quarter" idx="2"/>
          </p:nvPr>
        </p:nvSpPr>
        <p:spPr>
          <a:xfrm>
            <a:off x="6330950" y="9283700"/>
            <a:ext cx="317500" cy="342900"/>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droppedImage.pdf"/>
          <p:cNvPicPr>
            <a:picLocks noChangeAspect="1"/>
          </p:cNvPicPr>
          <p:nvPr/>
        </p:nvPicPr>
        <p:blipFill>
          <a:blip r:embed="rId7">
            <a:extLst/>
          </a:blip>
          <a:srcRect l="230" t="76947" r="115"/>
          <a:stretch>
            <a:fillRect/>
          </a:stretch>
        </p:blipFill>
        <p:spPr>
          <a:xfrm>
            <a:off x="-38100" y="-876300"/>
            <a:ext cx="13271500" cy="1997236"/>
          </a:xfrm>
          <a:prstGeom prst="rect">
            <a:avLst/>
          </a:prstGeom>
          <a:ln w="12700">
            <a:miter lim="400000"/>
          </a:ln>
        </p:spPr>
      </p:pic>
      <p:pic>
        <p:nvPicPr>
          <p:cNvPr id="3" name="droppedImage.pdf"/>
          <p:cNvPicPr>
            <a:picLocks noChangeAspect="1"/>
          </p:cNvPicPr>
          <p:nvPr/>
        </p:nvPicPr>
        <p:blipFill>
          <a:blip r:embed="rId8">
            <a:extLst/>
          </a:blip>
          <a:stretch>
            <a:fillRect/>
          </a:stretch>
        </p:blipFill>
        <p:spPr>
          <a:xfrm>
            <a:off x="4849813" y="107950"/>
            <a:ext cx="3286125" cy="876301"/>
          </a:xfrm>
          <a:prstGeom prst="rect">
            <a:avLst/>
          </a:prstGeom>
          <a:ln w="12700">
            <a:miter lim="400000"/>
          </a:ln>
          <a:effectLst>
            <a:outerShdw blurRad="127000" dist="76200" dir="2700000" rotWithShape="0">
              <a:srgbClr val="000000">
                <a:alpha val="75000"/>
              </a:srgbClr>
            </a:outerShdw>
          </a:effectLst>
        </p:spPr>
      </p:pic>
      <p:sp>
        <p:nvSpPr>
          <p:cNvPr id="4" name="Shape 4"/>
          <p:cNvSpPr/>
          <p:nvPr/>
        </p:nvSpPr>
        <p:spPr>
          <a:xfrm>
            <a:off x="-254000" y="1079500"/>
            <a:ext cx="14020824" cy="127"/>
          </a:xfrm>
          <a:prstGeom prst="line">
            <a:avLst/>
          </a:prstGeom>
          <a:ln w="38100">
            <a:solidFill>
              <a:srgbClr val="11008E"/>
            </a:solidFill>
            <a:miter lim="400000"/>
          </a:ln>
        </p:spPr>
        <p:txBody>
          <a:bodyPr lIns="50800" tIns="50800" rIns="50800" bIns="50800" anchor="ctr"/>
          <a:lstStyle/>
          <a:p>
            <a:pPr algn="l" defTabSz="457200">
              <a:defRPr sz="1200">
                <a:latin typeface="+mj-lt"/>
                <a:ea typeface="+mj-ea"/>
                <a:cs typeface="+mj-cs"/>
                <a:sym typeface="Helvetica"/>
              </a:defRPr>
            </a:pPr>
            <a:endParaRPr/>
          </a:p>
        </p:txBody>
      </p:sp>
      <p:sp>
        <p:nvSpPr>
          <p:cNvPr id="5" name="Shape 5"/>
          <p:cNvSpPr>
            <a:spLocks noGrp="1"/>
          </p:cNvSpPr>
          <p:nvPr>
            <p:ph type="title"/>
          </p:nvPr>
        </p:nvSpPr>
        <p:spPr>
          <a:xfrm>
            <a:off x="76200" y="1092200"/>
            <a:ext cx="11912600" cy="9906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lstStyle/>
          <a:p>
            <a:r>
              <a:t>Title Text</a:t>
            </a:r>
          </a:p>
        </p:txBody>
      </p:sp>
      <p:sp>
        <p:nvSpPr>
          <p:cNvPr id="6" name="Shape 6"/>
          <p:cNvSpPr>
            <a:spLocks noGrp="1"/>
          </p:cNvSpPr>
          <p:nvPr>
            <p:ph type="body" idx="1"/>
          </p:nvPr>
        </p:nvSpPr>
        <p:spPr>
          <a:xfrm>
            <a:off x="635000" y="2273300"/>
            <a:ext cx="10464800" cy="5715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p>
            <a:r>
              <a:t>Body Level One</a:t>
            </a:r>
          </a:p>
          <a:p>
            <a:pPr lvl="1"/>
            <a:r>
              <a:t>Body Level Two</a:t>
            </a:r>
          </a:p>
          <a:p>
            <a:pPr lvl="2"/>
            <a:r>
              <a:t>Body Level Three</a:t>
            </a:r>
          </a:p>
          <a:p>
            <a:pPr lvl="3"/>
            <a:r>
              <a:t>Body Level Four</a:t>
            </a:r>
          </a:p>
          <a:p>
            <a:pPr lvl="4"/>
            <a:r>
              <a:t>Body Level Five</a:t>
            </a:r>
          </a:p>
        </p:txBody>
      </p:sp>
      <p:sp>
        <p:nvSpPr>
          <p:cNvPr id="7" name="Shape 7"/>
          <p:cNvSpPr>
            <a:spLocks noGrp="1"/>
          </p:cNvSpPr>
          <p:nvPr>
            <p:ph type="sldNum" sz="quarter" idx="2"/>
          </p:nvPr>
        </p:nvSpPr>
        <p:spPr>
          <a:xfrm>
            <a:off x="6324600" y="9258300"/>
            <a:ext cx="342900" cy="3683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0" marR="0" indent="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1pPr>
      <a:lvl2pPr marL="0" marR="0" indent="22860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2pPr>
      <a:lvl3pPr marL="0" marR="0" indent="45720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3pPr>
      <a:lvl4pPr marL="0" marR="0" indent="68580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4pPr>
      <a:lvl5pPr marL="0" marR="0" indent="91440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5pPr>
      <a:lvl6pPr marL="0" marR="0" indent="114300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6pPr>
      <a:lvl7pPr marL="0" marR="0" indent="137160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7pPr>
      <a:lvl8pPr marL="0" marR="0" indent="160020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8pPr>
      <a:lvl9pPr marL="0" marR="0" indent="182880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9pPr>
    </p:titleStyle>
    <p:bodyStyle>
      <a:lvl1pPr marL="8890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1pPr>
      <a:lvl2pPr marL="13335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2pPr>
      <a:lvl3pPr marL="17780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3pPr>
      <a:lvl4pPr marL="22225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4pPr>
      <a:lvl5pPr marL="26670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5pPr>
      <a:lvl6pPr marL="30226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6pPr>
      <a:lvl7pPr marL="33782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7pPr>
      <a:lvl8pPr marL="37338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8pPr>
      <a:lvl9pPr marL="40894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droppedImage.pdf"/>
          <p:cNvPicPr>
            <a:picLocks noChangeAspect="1"/>
          </p:cNvPicPr>
          <p:nvPr/>
        </p:nvPicPr>
        <p:blipFill>
          <a:blip r:embed="rId3">
            <a:extLst/>
          </a:blip>
          <a:stretch>
            <a:fillRect/>
          </a:stretch>
        </p:blipFill>
        <p:spPr>
          <a:xfrm>
            <a:off x="265038" y="246380"/>
            <a:ext cx="6467019" cy="1724539"/>
          </a:xfrm>
          <a:prstGeom prst="rect">
            <a:avLst/>
          </a:prstGeom>
          <a:ln w="12700">
            <a:miter lim="400000"/>
          </a:ln>
          <a:effectLst>
            <a:outerShdw blurRad="127000" dist="76200" dir="2700000" rotWithShape="0">
              <a:srgbClr val="FFFFFF">
                <a:alpha val="75000"/>
              </a:srgbClr>
            </a:outerShdw>
          </a:effectLst>
        </p:spPr>
      </p:pic>
      <p:sp>
        <p:nvSpPr>
          <p:cNvPr id="65" name="Shape 65"/>
          <p:cNvSpPr/>
          <p:nvPr/>
        </p:nvSpPr>
        <p:spPr>
          <a:xfrm>
            <a:off x="-1" y="8093053"/>
            <a:ext cx="12992100" cy="1927248"/>
          </a:xfrm>
          <a:prstGeom prst="roundRect">
            <a:avLst>
              <a:gd name="adj" fmla="val 0"/>
            </a:avLst>
          </a:prstGeom>
          <a:solidFill>
            <a:srgbClr val="000000">
              <a:alpha val="85358"/>
            </a:srgbClr>
          </a:solidFill>
          <a:ln w="12700">
            <a:miter lim="400000"/>
          </a:ln>
        </p:spPr>
        <p:txBody>
          <a:bodyPr lIns="50800" tIns="50800" rIns="50800" bIns="50800" anchor="ctr"/>
          <a:lstStyle/>
          <a:p>
            <a:pPr marL="40639" marR="40639" algn="l" defTabSz="914400">
              <a:defRPr sz="1200">
                <a:uFill>
                  <a:solidFill>
                    <a:srgbClr val="000000"/>
                  </a:solidFill>
                </a:uFill>
              </a:defRPr>
            </a:pPr>
            <a:endParaRPr/>
          </a:p>
        </p:txBody>
      </p:sp>
      <p:sp>
        <p:nvSpPr>
          <p:cNvPr id="66" name="Shape 66"/>
          <p:cNvSpPr/>
          <p:nvPr/>
        </p:nvSpPr>
        <p:spPr>
          <a:xfrm>
            <a:off x="2018927" y="8231089"/>
            <a:ext cx="8966945" cy="609601"/>
          </a:xfrm>
          <a:prstGeom prst="rect">
            <a:avLst/>
          </a:prstGeom>
          <a:ln w="12700">
            <a:miter lim="400000"/>
          </a:ln>
          <a:effectLst>
            <a:outerShdw blurRad="63500" dist="50800" dir="2700000" rotWithShape="0">
              <a:srgbClr val="000000">
                <a:alpha val="75000"/>
              </a:srgbClr>
            </a:outerShdw>
          </a:effectLst>
          <a:extLst>
            <a:ext uri="{C572A759-6A51-4108-AA02-DFA0A04FC94B}">
              <ma14:wrappingTextBoxFlag xmlns="" xmlns:ma14="http://schemas.microsoft.com/office/mac/drawingml/2011/main" val="1"/>
            </a:ext>
          </a:extLst>
        </p:spPr>
        <p:txBody>
          <a:bodyPr wrap="none" lIns="0" tIns="0" rIns="0" bIns="0" anchor="ctr">
            <a:spAutoFit/>
          </a:bodyPr>
          <a:lstStyle>
            <a:lvl1pPr defTabSz="914400">
              <a:buClr>
                <a:srgbClr val="FFFFFF"/>
              </a:buClr>
              <a:buFont typeface="Aria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a:solidFill>
                  <a:srgbClr val="FFFFFF"/>
                </a:solidFill>
                <a:uFill>
                  <a:solidFill>
                    <a:srgbClr val="FFFFFF"/>
                  </a:solidFill>
                </a:uFill>
                <a:latin typeface="DIN Alternate"/>
                <a:ea typeface="DIN Alternate"/>
                <a:cs typeface="DIN Alternate"/>
                <a:sym typeface="DIN Alternate"/>
              </a:defRPr>
            </a:lvl1pPr>
          </a:lstStyle>
          <a:p>
            <a:r>
              <a:t>Fostering Spiritual Growth in the Church</a:t>
            </a:r>
          </a:p>
        </p:txBody>
      </p:sp>
      <p:sp>
        <p:nvSpPr>
          <p:cNvPr id="67" name="Shape 67"/>
          <p:cNvSpPr/>
          <p:nvPr/>
        </p:nvSpPr>
        <p:spPr>
          <a:xfrm>
            <a:off x="1549400" y="9055882"/>
            <a:ext cx="9906000" cy="1589"/>
          </a:xfrm>
          <a:prstGeom prst="line">
            <a:avLst/>
          </a:prstGeom>
          <a:ln w="38100">
            <a:solidFill>
              <a:srgbClr val="FFA050"/>
            </a:solidFill>
            <a:miter lim="400000"/>
          </a:ln>
          <a:effectLst>
            <a:outerShdw blurRad="63500" dist="50800" dir="2700000" rotWithShape="0">
              <a:srgbClr val="000000">
                <a:alpha val="75000"/>
              </a:srgbClr>
            </a:outerShdw>
          </a:effectLst>
        </p:spPr>
        <p:txBody>
          <a:bodyPr lIns="50800" tIns="50800" rIns="50800" bIns="50800" anchor="ctr"/>
          <a:lstStyle/>
          <a:p>
            <a:pPr algn="l" defTabSz="457200">
              <a:defRPr sz="1200">
                <a:latin typeface="+mj-lt"/>
                <a:ea typeface="+mj-ea"/>
                <a:cs typeface="+mj-cs"/>
                <a:sym typeface="Helvetica"/>
              </a:defRPr>
            </a:pPr>
            <a:endParaRPr/>
          </a:p>
        </p:txBody>
      </p:sp>
      <p:sp>
        <p:nvSpPr>
          <p:cNvPr id="68" name="Shape 68"/>
          <p:cNvSpPr/>
          <p:nvPr/>
        </p:nvSpPr>
        <p:spPr>
          <a:xfrm>
            <a:off x="12701" y="9086492"/>
            <a:ext cx="12979398" cy="564257"/>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 xmlns:ma14="http://schemas.microsoft.com/office/mac/drawingml/2011/main" val="1"/>
            </a:ext>
          </a:extLst>
        </p:spPr>
        <p:txBody>
          <a:bodyPr lIns="50800" tIns="50800" rIns="50800" bIns="50800" anchor="ctr">
            <a:spAutoFit/>
          </a:bodyPr>
          <a:lstStyle>
            <a:lvl1pPr>
              <a:tabLst>
                <a:tab pos="368300" algn="l"/>
                <a:tab pos="698500" algn="l"/>
                <a:tab pos="1066800" algn="l"/>
                <a:tab pos="1422400" algn="l"/>
                <a:tab pos="1778000" algn="l"/>
                <a:tab pos="2120900" algn="l"/>
                <a:tab pos="2489200" algn="l"/>
                <a:tab pos="2857500" algn="l"/>
                <a:tab pos="3200400" algn="l"/>
                <a:tab pos="3568700" algn="l"/>
                <a:tab pos="3911600" algn="l"/>
                <a:tab pos="4267200" algn="l"/>
              </a:tabLst>
              <a:defRPr sz="3000" b="1" spc="239">
                <a:solidFill>
                  <a:srgbClr val="FFFFFF"/>
                </a:solidFill>
                <a:effectLst>
                  <a:outerShdw blurRad="25400" dist="25400" dir="2060505" rotWithShape="0">
                    <a:srgbClr val="000000"/>
                  </a:outerShdw>
                </a:effectLst>
                <a:latin typeface="+mn-lt"/>
                <a:ea typeface="+mn-ea"/>
                <a:cs typeface="+mn-cs"/>
                <a:sym typeface="Arial"/>
              </a:defRPr>
            </a:lvl1pPr>
          </a:lstStyle>
          <a:p>
            <a:pPr>
              <a:defRPr sz="4800" b="0" spc="384"/>
            </a:pPr>
            <a:r>
              <a:rPr lang="en-US" sz="3000" b="1" spc="239" dirty="0" smtClean="0"/>
              <a:t>Martin Carlisle</a:t>
            </a:r>
            <a:endParaRPr sz="3000" b="1" spc="239" dirty="0"/>
          </a:p>
        </p:txBody>
      </p:sp>
      <p:sp>
        <p:nvSpPr>
          <p:cNvPr id="71" name="Shape 71"/>
          <p:cNvSpPr/>
          <p:nvPr/>
        </p:nvSpPr>
        <p:spPr>
          <a:xfrm>
            <a:off x="11022021" y="460949"/>
            <a:ext cx="1625601" cy="1295401"/>
          </a:xfrm>
          <a:prstGeom prst="ellipse">
            <a:avLst/>
          </a:prstGeom>
          <a:solidFill>
            <a:srgbClr val="11008E">
              <a:alpha val="90000"/>
            </a:srgbClr>
          </a:solidFill>
          <a:ln w="25400">
            <a:solidFill>
              <a:srgbClr val="000000">
                <a:alpha val="90000"/>
              </a:srgbClr>
            </a:solidFill>
            <a:miter lim="400000"/>
          </a:ln>
          <a:extLst>
            <a:ext uri="{C572A759-6A51-4108-AA02-DFA0A04FC94B}">
              <ma14:wrappingTextBoxFlag xmlns="" xmlns:ma14="http://schemas.microsoft.com/office/mac/drawingml/2011/main" val="1"/>
            </a:ext>
          </a:extLst>
        </p:spPr>
        <p:txBody>
          <a:bodyPr lIns="50800" tIns="50800" rIns="50800" bIns="50800" anchor="ctr"/>
          <a:lstStyle>
            <a:lvl1pPr>
              <a:defRPr sz="5800" b="1">
                <a:solidFill>
                  <a:srgbClr val="FFFFFF"/>
                </a:solidFill>
                <a:effectLst>
                  <a:outerShdw blurRad="38100" dist="12700" dir="5400000" rotWithShape="0">
                    <a:srgbClr val="000000">
                      <a:alpha val="50000"/>
                    </a:srgbClr>
                  </a:outerShdw>
                </a:effectLst>
                <a:latin typeface="+mj-lt"/>
                <a:ea typeface="+mj-ea"/>
                <a:cs typeface="+mj-cs"/>
                <a:sym typeface="Helvetica"/>
              </a:defRPr>
            </a:lvl1pPr>
          </a:lstStyle>
          <a:p>
            <a:r>
              <a:rPr lang="en-US" dirty="0" smtClean="0"/>
              <a:t>13</a:t>
            </a:r>
            <a:endParaRPr dirty="0"/>
          </a:p>
        </p:txBody>
      </p:sp>
      <p:sp>
        <p:nvSpPr>
          <p:cNvPr id="72" name="Shape 72"/>
          <p:cNvSpPr/>
          <p:nvPr/>
        </p:nvSpPr>
        <p:spPr>
          <a:xfrm>
            <a:off x="204777" y="2749789"/>
            <a:ext cx="12595244" cy="2483782"/>
          </a:xfrm>
          <a:prstGeom prst="rect">
            <a:avLst/>
          </a:prstGeom>
          <a:ln w="12700">
            <a:miter lim="400000"/>
          </a:ln>
          <a:effectLst>
            <a:outerShdw blurRad="76200" dist="69781" dir="11722004" rotWithShape="0">
              <a:srgbClr val="000000">
                <a:alpha val="80000"/>
              </a:srgbClr>
            </a:outerShdw>
          </a:effectLst>
          <a:extLst>
            <a:ext uri="{C572A759-6A51-4108-AA02-DFA0A04FC94B}">
              <ma14:wrappingTextBoxFlag xmlns="" xmlns:ma14="http://schemas.microsoft.com/office/mac/drawingml/2011/main" val="1"/>
            </a:ext>
          </a:extLst>
        </p:spPr>
        <p:txBody>
          <a:bodyPr lIns="50800" tIns="50800" rIns="50800" bIns="50800"/>
          <a:lstStyle>
            <a:lvl1pPr defTabSz="457200">
              <a:lnSpc>
                <a:spcPct val="140000"/>
              </a:lnSpc>
              <a:spcBef>
                <a:spcPts val="2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800" b="1">
                <a:solidFill>
                  <a:srgbClr val="FFFFFF"/>
                </a:solidFill>
                <a:effectLst>
                  <a:outerShdw blurRad="38100" dist="25400" dir="1500000" rotWithShape="0">
                    <a:srgbClr val="000000"/>
                  </a:outerShdw>
                </a:effectLst>
                <a:latin typeface="+mn-lt"/>
                <a:ea typeface="+mn-ea"/>
                <a:cs typeface="+mn-cs"/>
                <a:sym typeface="Arial"/>
              </a:defRPr>
            </a:lvl1pPr>
          </a:lstStyle>
          <a:p>
            <a:r>
              <a:rPr lang="en-US" dirty="0" smtClean="0">
                <a:effectLst/>
              </a:rPr>
              <a:t>Growing in God’s Word</a:t>
            </a: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72"/>
                                        </p:tgtEl>
                                        <p:attrNameLst>
                                          <p:attrName>style.visibility</p:attrName>
                                        </p:attrNameLst>
                                      </p:cBhvr>
                                      <p:to>
                                        <p:strVal val="visible"/>
                                      </p:to>
                                    </p:set>
                                    <p:animEffect transition="in" filter="fade">
                                      <p:cBhvr>
                                        <p:cTn id="7" dur="1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1"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906" y="1047750"/>
            <a:ext cx="10872695" cy="7737662"/>
          </a:xfrm>
        </p:spPr>
        <p:txBody>
          <a:bodyPr/>
          <a:lstStyle/>
          <a:p>
            <a:r>
              <a:rPr lang="en-US" sz="5400" dirty="0" smtClean="0"/>
              <a:t>Discussion Questions</a:t>
            </a:r>
            <a:r>
              <a:rPr lang="en-US" dirty="0" smtClean="0"/>
              <a:t/>
            </a:r>
            <a:br>
              <a:rPr lang="en-US" dirty="0" smtClean="0"/>
            </a:br>
            <a:r>
              <a:rPr lang="en-US" dirty="0" smtClean="0"/>
              <a:t/>
            </a:r>
            <a:br>
              <a:rPr lang="en-US" dirty="0" smtClean="0"/>
            </a:br>
            <a:r>
              <a:rPr lang="en-US" sz="4400" dirty="0"/>
              <a:t>What practices or tools are helpful to you in learning and applying God’s Word</a:t>
            </a:r>
            <a:r>
              <a:rPr lang="en-US" sz="4400" dirty="0" smtClean="0"/>
              <a:t>?</a:t>
            </a:r>
            <a:r>
              <a:rPr lang="en-US" sz="4400" dirty="0" smtClean="0"/>
              <a:t/>
            </a:r>
            <a:br>
              <a:rPr lang="en-US" sz="4400" dirty="0" smtClean="0"/>
            </a:br>
            <a:r>
              <a:rPr lang="en-US" sz="4400" dirty="0"/>
              <a:t/>
            </a:r>
            <a:br>
              <a:rPr lang="en-US" sz="4400" dirty="0"/>
            </a:br>
            <a:r>
              <a:rPr lang="en-US" sz="4400" dirty="0"/>
              <a:t>What would you like to do to grow in God’s Word?</a:t>
            </a:r>
            <a:r>
              <a:rPr lang="en-US" dirty="0"/>
              <a:t/>
            </a:r>
            <a:br>
              <a:rPr lang="en-US" dirty="0"/>
            </a:br>
            <a:r>
              <a:rPr lang="en-US" dirty="0"/>
              <a:t/>
            </a:r>
            <a:br>
              <a:rPr lang="en-US" dirty="0"/>
            </a:br>
            <a:r>
              <a:rPr lang="en-US" sz="3600" b="0" dirty="0"/>
              <a:t/>
            </a:r>
            <a:br>
              <a:rPr lang="en-US" sz="3600" b="0" dirty="0"/>
            </a:br>
            <a:r>
              <a:rPr lang="en-US" sz="3600" dirty="0"/>
              <a:t/>
            </a:r>
            <a:br>
              <a:rPr lang="en-US" sz="3600" dirty="0"/>
            </a:br>
            <a:endParaRPr lang="en-US" sz="3600" dirty="0"/>
          </a:p>
        </p:txBody>
      </p:sp>
    </p:spTree>
    <p:extLst>
      <p:ext uri="{BB962C8B-B14F-4D97-AF65-F5344CB8AC3E}">
        <p14:creationId xmlns:p14="http://schemas.microsoft.com/office/powerpoint/2010/main" val="2548522273"/>
      </p:ext>
    </p:extLst>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fill="hold"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412" y="1047750"/>
            <a:ext cx="10747189" cy="7737662"/>
          </a:xfrm>
        </p:spPr>
        <p:txBody>
          <a:bodyPr/>
          <a:lstStyle/>
          <a:p>
            <a:pPr lvl="0"/>
            <a:r>
              <a:rPr lang="en-US" sz="4800" dirty="0" smtClean="0"/>
              <a:t>Why is God’s Word important?</a:t>
            </a:r>
            <a:br>
              <a:rPr lang="en-US" sz="4800" dirty="0" smtClean="0"/>
            </a:br>
            <a:r>
              <a:rPr lang="en-US" dirty="0" smtClean="0"/>
              <a:t/>
            </a:r>
            <a:br>
              <a:rPr lang="en-US" dirty="0" smtClean="0"/>
            </a:br>
            <a:r>
              <a:rPr lang="en-US" b="0" dirty="0" smtClean="0"/>
              <a:t>“how from infancy you have known the Holy Scriptures, which are able to make you wise for salvation through faith in Christ Jesus. All Scripture is God-breathed and is useful for teaching, rebuking, correcting and training in righteousness, so that the servant of God may be thoroughly equipped for every good work” </a:t>
            </a:r>
            <a:r>
              <a:rPr lang="en-US" b="0" dirty="0" smtClean="0"/>
              <a:t>(2 Tim 3:15-17)</a:t>
            </a:r>
            <a:r>
              <a:rPr lang="en-US" dirty="0" smtClean="0"/>
              <a:t/>
            </a:r>
            <a:br>
              <a:rPr lang="en-US" dirty="0" smtClean="0"/>
            </a:br>
            <a:r>
              <a:rPr lang="en-US" dirty="0" smtClean="0"/>
              <a:t>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2700612426"/>
      </p:ext>
    </p:extLst>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fill="hold"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412" y="1047750"/>
            <a:ext cx="10747189" cy="7737662"/>
          </a:xfrm>
        </p:spPr>
        <p:txBody>
          <a:bodyPr/>
          <a:lstStyle/>
          <a:p>
            <a:r>
              <a:rPr lang="en-US" sz="4800" dirty="0" smtClean="0"/>
              <a:t>Why is God’s Word important?</a:t>
            </a:r>
            <a:br>
              <a:rPr lang="en-US" sz="4800" dirty="0" smtClean="0"/>
            </a:br>
            <a:r>
              <a:rPr lang="en-US" dirty="0" smtClean="0"/>
              <a:t/>
            </a:r>
            <a:br>
              <a:rPr lang="en-US" dirty="0" smtClean="0"/>
            </a:br>
            <a:r>
              <a:rPr lang="en-US" i="1" dirty="0"/>
              <a:t>The doctrine of the sufficiency of scripture states that the Bible contains all the words of God we need for salvation, and for trusting and obeying him perfectly.</a:t>
            </a:r>
            <a:br>
              <a:rPr lang="en-US" i="1" dirty="0"/>
            </a:br>
            <a:r>
              <a:rPr lang="en-US" dirty="0" smtClean="0"/>
              <a:t>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819462056"/>
      </p:ext>
    </p:extLst>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fill="hold"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412" y="1047750"/>
            <a:ext cx="10747189" cy="7737662"/>
          </a:xfrm>
        </p:spPr>
        <p:txBody>
          <a:bodyPr/>
          <a:lstStyle/>
          <a:p>
            <a:r>
              <a:rPr lang="en-US" sz="4800" dirty="0"/>
              <a:t>Why is it important to study God’s Word on my own? </a:t>
            </a:r>
            <a:r>
              <a:rPr lang="en-US" dirty="0" smtClean="0"/>
              <a:t/>
            </a:r>
            <a:br>
              <a:rPr lang="en-US" dirty="0" smtClean="0"/>
            </a:br>
            <a:r>
              <a:rPr lang="en-US" dirty="0"/>
              <a:t/>
            </a:r>
            <a:br>
              <a:rPr lang="en-US" dirty="0"/>
            </a:br>
            <a:r>
              <a:rPr lang="en-US" dirty="0" smtClean="0"/>
              <a:t>(</a:t>
            </a:r>
            <a:r>
              <a:rPr lang="en-US" dirty="0"/>
              <a:t>Acts 11:17, </a:t>
            </a:r>
            <a:r>
              <a:rPr lang="en-US" dirty="0" err="1"/>
              <a:t>Eph</a:t>
            </a:r>
            <a:r>
              <a:rPr lang="en-US" dirty="0"/>
              <a:t> 4:14)</a:t>
            </a:r>
            <a:br>
              <a:rPr lang="en-US" dirty="0"/>
            </a:br>
            <a:r>
              <a:rPr lang="en-US" dirty="0" smtClean="0"/>
              <a:t>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3794133540"/>
      </p:ext>
    </p:extLst>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fill="hold"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412" y="1047750"/>
            <a:ext cx="10747189" cy="7737662"/>
          </a:xfrm>
        </p:spPr>
        <p:txBody>
          <a:bodyPr/>
          <a:lstStyle/>
          <a:p>
            <a:r>
              <a:rPr lang="en-US" sz="4800" dirty="0"/>
              <a:t>Why is it important to study God’s Word on my own? </a:t>
            </a:r>
            <a:r>
              <a:rPr lang="en-US" dirty="0" smtClean="0"/>
              <a:t/>
            </a:r>
            <a:br>
              <a:rPr lang="en-US" dirty="0" smtClean="0"/>
            </a:br>
            <a:r>
              <a:rPr lang="en-US" dirty="0"/>
              <a:t/>
            </a:r>
            <a:br>
              <a:rPr lang="en-US" dirty="0"/>
            </a:br>
            <a:r>
              <a:rPr lang="en-US" i="1"/>
              <a:t>The doctrine of the clarity of scripture states that the Bible is written in such a way that its teachings are able to be understood by all who will read it seeking God’s help and being willing to follow it.</a:t>
            </a:r>
            <a:br>
              <a:rPr lang="en-US" i="1"/>
            </a:br>
            <a:r>
              <a:rPr lang="en-US" dirty="0"/>
              <a:t/>
            </a:r>
            <a:br>
              <a:rPr lang="en-US" dirty="0"/>
            </a:br>
            <a:r>
              <a:rPr lang="en-US" dirty="0" smtClean="0"/>
              <a:t>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1394238628"/>
      </p:ext>
    </p:extLst>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fill="hold"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412" y="1047750"/>
            <a:ext cx="10747189" cy="7737662"/>
          </a:xfrm>
        </p:spPr>
        <p:txBody>
          <a:bodyPr/>
          <a:lstStyle/>
          <a:p>
            <a:pPr lvl="0"/>
            <a:r>
              <a:rPr lang="en-US" sz="4800" dirty="0"/>
              <a:t>How should I study God’s word? </a:t>
            </a:r>
            <a:r>
              <a:rPr lang="en-US" dirty="0"/>
              <a:t>(Joshua 1:8)</a:t>
            </a:r>
            <a:br>
              <a:rPr lang="en-US" dirty="0"/>
            </a:br>
            <a:r>
              <a:rPr lang="en-US" dirty="0"/>
              <a:t> </a:t>
            </a:r>
            <a:r>
              <a:rPr lang="en-US" dirty="0" smtClean="0"/>
              <a:t/>
            </a:r>
            <a:br>
              <a:rPr lang="en-US" dirty="0" smtClean="0"/>
            </a:br>
            <a:r>
              <a:rPr lang="en-US" dirty="0" smtClean="0"/>
              <a:t>OIA:</a:t>
            </a:r>
            <a:br>
              <a:rPr lang="en-US" dirty="0" smtClean="0"/>
            </a:br>
            <a:r>
              <a:rPr lang="en-US" dirty="0"/>
              <a:t/>
            </a:r>
            <a:br>
              <a:rPr lang="en-US" dirty="0"/>
            </a:br>
            <a:r>
              <a:rPr lang="en-US" b="0" dirty="0" smtClean="0"/>
              <a:t>Observe</a:t>
            </a:r>
            <a:r>
              <a:rPr lang="en-US" b="0" dirty="0"/>
              <a:t>, </a:t>
            </a:r>
            <a:r>
              <a:rPr lang="en-US" b="0" dirty="0" smtClean="0"/>
              <a:t/>
            </a:r>
            <a:br>
              <a:rPr lang="en-US" b="0" dirty="0" smtClean="0"/>
            </a:br>
            <a:r>
              <a:rPr lang="en-US" b="0" dirty="0"/>
              <a:t/>
            </a:r>
            <a:br>
              <a:rPr lang="en-US" b="0" dirty="0"/>
            </a:br>
            <a:r>
              <a:rPr lang="en-US" b="0" dirty="0" smtClean="0"/>
              <a:t>Interpret</a:t>
            </a:r>
            <a:r>
              <a:rPr lang="en-US" b="0" dirty="0"/>
              <a:t>, </a:t>
            </a:r>
            <a:r>
              <a:rPr lang="en-US" b="0" dirty="0" smtClean="0"/>
              <a:t/>
            </a:r>
            <a:br>
              <a:rPr lang="en-US" b="0" dirty="0" smtClean="0"/>
            </a:br>
            <a:r>
              <a:rPr lang="en-US" b="0" dirty="0" smtClean="0"/>
              <a:t/>
            </a:r>
            <a:br>
              <a:rPr lang="en-US" b="0" dirty="0" smtClean="0"/>
            </a:br>
            <a:r>
              <a:rPr lang="en-US" b="0" dirty="0" smtClean="0"/>
              <a:t>Apply</a:t>
            </a:r>
            <a:r>
              <a:rPr lang="en-US" dirty="0"/>
              <a:t/>
            </a:r>
            <a:br>
              <a:rPr lang="en-US" dirty="0"/>
            </a:br>
            <a:r>
              <a:rPr lang="en-US" sz="4000" b="0" dirty="0"/>
              <a:t/>
            </a:r>
            <a:br>
              <a:rPr lang="en-US" sz="4000" b="0" dirty="0"/>
            </a:br>
            <a:r>
              <a:rPr lang="en-US" sz="4000" b="0" dirty="0" smtClean="0"/>
              <a:t/>
            </a:r>
            <a:br>
              <a:rPr lang="en-US" sz="4000" b="0" dirty="0" smtClean="0"/>
            </a:br>
            <a:r>
              <a:rPr lang="en-US" sz="4000" b="0" dirty="0" smtClean="0"/>
              <a:t> </a:t>
            </a:r>
            <a:br>
              <a:rPr lang="en-US" sz="4000" b="0" dirty="0" smtClean="0"/>
            </a:br>
            <a:r>
              <a:rPr lang="en-US" sz="4000" b="0" dirty="0" smtClean="0"/>
              <a:t/>
            </a:r>
            <a:br>
              <a:rPr lang="en-US" sz="4000" b="0" dirty="0" smtClean="0"/>
            </a:br>
            <a:endParaRPr lang="en-US" sz="4000" b="0" dirty="0"/>
          </a:p>
        </p:txBody>
      </p:sp>
    </p:spTree>
    <p:extLst>
      <p:ext uri="{BB962C8B-B14F-4D97-AF65-F5344CB8AC3E}">
        <p14:creationId xmlns:p14="http://schemas.microsoft.com/office/powerpoint/2010/main" val="1793655924"/>
      </p:ext>
    </p:extLst>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fill="hold"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412" y="1047750"/>
            <a:ext cx="10747189" cy="7737662"/>
          </a:xfrm>
        </p:spPr>
        <p:txBody>
          <a:bodyPr/>
          <a:lstStyle/>
          <a:p>
            <a:pPr>
              <a:lnSpc>
                <a:spcPct val="150000"/>
              </a:lnSpc>
              <a:spcAft>
                <a:spcPts val="600"/>
              </a:spcAft>
            </a:pPr>
            <a:r>
              <a:rPr lang="en-US" sz="4800" dirty="0"/>
              <a:t>Meditation </a:t>
            </a:r>
            <a:r>
              <a:rPr lang="en-US" sz="4800" dirty="0" smtClean="0"/>
              <a:t>questions</a:t>
            </a:r>
            <a:br>
              <a:rPr lang="en-US" sz="4800" dirty="0" smtClean="0"/>
            </a:br>
            <a:r>
              <a:rPr lang="en-US" sz="3200" b="0" dirty="0" smtClean="0"/>
              <a:t>* Is </a:t>
            </a:r>
            <a:r>
              <a:rPr lang="en-US" sz="3200" b="0" dirty="0"/>
              <a:t>there a promise to claim?</a:t>
            </a:r>
            <a:br>
              <a:rPr lang="en-US" sz="3200" b="0" dirty="0"/>
            </a:br>
            <a:r>
              <a:rPr lang="en-US" sz="3200" b="0" dirty="0" smtClean="0"/>
              <a:t>* Is </a:t>
            </a:r>
            <a:r>
              <a:rPr lang="en-US" sz="3200" b="0" dirty="0"/>
              <a:t>there a command to follow?</a:t>
            </a:r>
            <a:br>
              <a:rPr lang="en-US" sz="3200" b="0" dirty="0"/>
            </a:br>
            <a:r>
              <a:rPr lang="en-US" sz="3200" b="0" dirty="0" smtClean="0"/>
              <a:t>* Is </a:t>
            </a:r>
            <a:r>
              <a:rPr lang="en-US" sz="3200" b="0" dirty="0"/>
              <a:t>there something for which I should give thanks?</a:t>
            </a:r>
            <a:br>
              <a:rPr lang="en-US" sz="3200" b="0" dirty="0"/>
            </a:br>
            <a:r>
              <a:rPr lang="en-US" sz="3200" b="0" dirty="0" smtClean="0"/>
              <a:t>* Are </a:t>
            </a:r>
            <a:r>
              <a:rPr lang="en-US" sz="3200" b="0" dirty="0"/>
              <a:t>there examples I should emulate/avoid?</a:t>
            </a:r>
            <a:br>
              <a:rPr lang="en-US" sz="3200" b="0" dirty="0"/>
            </a:br>
            <a:r>
              <a:rPr lang="en-US" sz="3200" b="0" dirty="0" smtClean="0"/>
              <a:t>* What </a:t>
            </a:r>
            <a:r>
              <a:rPr lang="en-US" sz="3200" b="0" dirty="0"/>
              <a:t>does this teach me about God?</a:t>
            </a:r>
            <a:br>
              <a:rPr lang="en-US" sz="3200" b="0" dirty="0"/>
            </a:br>
            <a:r>
              <a:rPr lang="en-US" sz="3200" b="0" dirty="0" smtClean="0"/>
              <a:t>* What </a:t>
            </a:r>
            <a:r>
              <a:rPr lang="en-US" sz="3200" b="0" dirty="0"/>
              <a:t>does this teach me about myself?</a:t>
            </a:r>
            <a:br>
              <a:rPr lang="en-US" sz="3200" b="0" dirty="0"/>
            </a:br>
            <a:r>
              <a:rPr lang="en-US" sz="3200" b="0" dirty="0" smtClean="0"/>
              <a:t>* How </a:t>
            </a:r>
            <a:r>
              <a:rPr lang="en-US" sz="3200" b="0" dirty="0"/>
              <a:t>should this affect my priorities? My attitudes? My relationships? My lifestyle?</a:t>
            </a:r>
            <a:br>
              <a:rPr lang="en-US" sz="3200" b="0" dirty="0"/>
            </a:br>
            <a:r>
              <a:rPr lang="en-US" sz="3200" b="0" dirty="0" smtClean="0"/>
              <a:t>* What </a:t>
            </a:r>
            <a:r>
              <a:rPr lang="en-US" sz="3200" b="0" dirty="0"/>
              <a:t>specific things can I do to put this in practice?</a:t>
            </a:r>
            <a:r>
              <a:rPr lang="en-US" sz="4000" b="0" dirty="0"/>
              <a:t/>
            </a:r>
            <a:br>
              <a:rPr lang="en-US" sz="4000" b="0" dirty="0"/>
            </a:br>
            <a:r>
              <a:rPr lang="en-US" sz="4000" b="0" dirty="0" smtClean="0"/>
              <a:t/>
            </a:r>
            <a:br>
              <a:rPr lang="en-US" sz="4000" b="0" dirty="0" smtClean="0"/>
            </a:br>
            <a:r>
              <a:rPr lang="en-US" sz="4000" b="0" dirty="0" smtClean="0"/>
              <a:t> </a:t>
            </a:r>
            <a:br>
              <a:rPr lang="en-US" sz="4000" b="0" dirty="0" smtClean="0"/>
            </a:br>
            <a:r>
              <a:rPr lang="en-US" sz="4000" b="0" dirty="0" smtClean="0"/>
              <a:t/>
            </a:r>
            <a:br>
              <a:rPr lang="en-US" sz="4000" b="0" dirty="0" smtClean="0"/>
            </a:br>
            <a:endParaRPr lang="en-US" sz="4000" b="0" dirty="0"/>
          </a:p>
        </p:txBody>
      </p:sp>
    </p:spTree>
    <p:extLst>
      <p:ext uri="{BB962C8B-B14F-4D97-AF65-F5344CB8AC3E}">
        <p14:creationId xmlns:p14="http://schemas.microsoft.com/office/powerpoint/2010/main" val="864404747"/>
      </p:ext>
    </p:extLst>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fill="hold"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412" y="1047750"/>
            <a:ext cx="10747189" cy="7737662"/>
          </a:xfrm>
        </p:spPr>
        <p:txBody>
          <a:bodyPr/>
          <a:lstStyle/>
          <a:p>
            <a:pPr lvl="0"/>
            <a:r>
              <a:rPr lang="en-US" sz="4800" dirty="0"/>
              <a:t>What is the value of memorizing God’s word?</a:t>
            </a:r>
            <a:br>
              <a:rPr lang="en-US" sz="4800" dirty="0"/>
            </a:br>
            <a:r>
              <a:rPr lang="en-US" sz="4800" dirty="0"/>
              <a:t/>
            </a:r>
            <a:br>
              <a:rPr lang="en-US" sz="4800" dirty="0"/>
            </a:br>
            <a:r>
              <a:rPr lang="en-US" sz="4000" b="0" dirty="0"/>
              <a:t>1. </a:t>
            </a:r>
            <a:r>
              <a:rPr lang="en-US" sz="4000" b="0" dirty="0" smtClean="0"/>
              <a:t>We </a:t>
            </a:r>
            <a:r>
              <a:rPr lang="en-US" sz="4000" b="0" dirty="0"/>
              <a:t>can use Scripture to counter temptation (Matthew 4:1-11) </a:t>
            </a:r>
            <a:br>
              <a:rPr lang="en-US" sz="4000" b="0" dirty="0"/>
            </a:br>
            <a:r>
              <a:rPr lang="en-US" sz="4000" b="0" dirty="0" smtClean="0"/>
              <a:t>2. The </a:t>
            </a:r>
            <a:r>
              <a:rPr lang="en-US" sz="4000" b="0" dirty="0"/>
              <a:t>Word of God changes our hearts (Hebrews 4:12) </a:t>
            </a:r>
            <a:br>
              <a:rPr lang="en-US" sz="4000" b="0" dirty="0"/>
            </a:br>
            <a:r>
              <a:rPr lang="en-US" sz="4000" b="0" dirty="0" smtClean="0"/>
              <a:t>3. It </a:t>
            </a:r>
            <a:r>
              <a:rPr lang="en-US" sz="4000" b="0" dirty="0"/>
              <a:t>comforts you in trials and stress </a:t>
            </a:r>
            <a:r>
              <a:rPr lang="en-US" sz="4000" b="0" dirty="0" smtClean="0"/>
              <a:t/>
            </a:r>
            <a:br>
              <a:rPr lang="en-US" sz="4000" b="0" dirty="0" smtClean="0"/>
            </a:br>
            <a:r>
              <a:rPr lang="en-US" sz="4000" b="0" dirty="0" smtClean="0"/>
              <a:t>(</a:t>
            </a:r>
            <a:r>
              <a:rPr lang="en-US" sz="4000" b="0" dirty="0"/>
              <a:t>Ps. 119:49-52) </a:t>
            </a:r>
            <a:br>
              <a:rPr lang="en-US" sz="4000" b="0" dirty="0"/>
            </a:br>
            <a:r>
              <a:rPr lang="en-US" sz="4000" b="0" dirty="0" smtClean="0"/>
              <a:t>4. It </a:t>
            </a:r>
            <a:r>
              <a:rPr lang="en-US" sz="4000" b="0" dirty="0"/>
              <a:t>helps you make wise decisions </a:t>
            </a:r>
            <a:r>
              <a:rPr lang="en-US" sz="4000" b="0" dirty="0" smtClean="0"/>
              <a:t/>
            </a:r>
            <a:br>
              <a:rPr lang="en-US" sz="4000" b="0" dirty="0" smtClean="0"/>
            </a:br>
            <a:r>
              <a:rPr lang="en-US" sz="4000" b="0" dirty="0" smtClean="0"/>
              <a:t>(</a:t>
            </a:r>
            <a:r>
              <a:rPr lang="en-US" sz="4000" b="0" dirty="0"/>
              <a:t>Ps. 119:105) </a:t>
            </a:r>
            <a:br>
              <a:rPr lang="en-US" sz="4000" b="0" dirty="0"/>
            </a:br>
            <a:r>
              <a:rPr lang="en-US" sz="4000" b="0" dirty="0" smtClean="0"/>
              <a:t>5. It </a:t>
            </a:r>
            <a:r>
              <a:rPr lang="en-US" sz="4000" b="0" dirty="0"/>
              <a:t>helps you witness to others (1 Peter 3:15) </a:t>
            </a:r>
            <a:r>
              <a:rPr lang="en-US" dirty="0" smtClean="0"/>
              <a:t/>
            </a:r>
            <a:br>
              <a:rPr lang="en-US" dirty="0" smtClean="0"/>
            </a:br>
            <a:r>
              <a:rPr lang="en-US" dirty="0" smtClean="0"/>
              <a:t>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2045203453"/>
      </p:ext>
    </p:extLst>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fill="hold"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906" y="1047750"/>
            <a:ext cx="10872695" cy="7737662"/>
          </a:xfrm>
        </p:spPr>
        <p:txBody>
          <a:bodyPr/>
          <a:lstStyle/>
          <a:p>
            <a:r>
              <a:rPr lang="en-US" sz="5400" dirty="0" smtClean="0"/>
              <a:t>Reflection </a:t>
            </a:r>
            <a:r>
              <a:rPr lang="en-US" sz="5400" dirty="0" smtClean="0"/>
              <a:t>Questions</a:t>
            </a:r>
            <a:r>
              <a:rPr lang="en-US" dirty="0" smtClean="0"/>
              <a:t/>
            </a:r>
            <a:br>
              <a:rPr lang="en-US" dirty="0" smtClean="0"/>
            </a:br>
            <a:r>
              <a:rPr lang="en-US" dirty="0" smtClean="0"/>
              <a:t/>
            </a:r>
            <a:br>
              <a:rPr lang="en-US" dirty="0" smtClean="0"/>
            </a:br>
            <a:r>
              <a:rPr lang="en-US" sz="4400" dirty="0"/>
              <a:t>Do I desire God’s Word?</a:t>
            </a:r>
            <a:r>
              <a:rPr lang="en-US" sz="4400" dirty="0" smtClean="0"/>
              <a:t/>
            </a:r>
            <a:br>
              <a:rPr lang="en-US" sz="4400" dirty="0" smtClean="0"/>
            </a:br>
            <a:r>
              <a:rPr lang="en-US" sz="4400" dirty="0"/>
              <a:t/>
            </a:r>
            <a:br>
              <a:rPr lang="en-US" sz="4400" dirty="0"/>
            </a:br>
            <a:r>
              <a:rPr lang="en-US" sz="4400" dirty="0"/>
              <a:t>Do I apply and obey God’s Word?</a:t>
            </a:r>
            <a:r>
              <a:rPr lang="en-US" dirty="0"/>
              <a:t/>
            </a:r>
            <a:br>
              <a:rPr lang="en-US" dirty="0"/>
            </a:br>
            <a:r>
              <a:rPr lang="en-US" dirty="0"/>
              <a:t/>
            </a:r>
            <a:br>
              <a:rPr lang="en-US" dirty="0"/>
            </a:br>
            <a:r>
              <a:rPr lang="en-US" sz="3600" b="0" dirty="0"/>
              <a:t/>
            </a:r>
            <a:br>
              <a:rPr lang="en-US" sz="3600" b="0" dirty="0"/>
            </a:br>
            <a:r>
              <a:rPr lang="en-US" sz="3600" dirty="0"/>
              <a:t/>
            </a:r>
            <a:br>
              <a:rPr lang="en-US" sz="3600" dirty="0"/>
            </a:br>
            <a:endParaRPr lang="en-US" sz="3600" dirty="0"/>
          </a:p>
        </p:txBody>
      </p:sp>
    </p:spTree>
    <p:extLst>
      <p:ext uri="{BB962C8B-B14F-4D97-AF65-F5344CB8AC3E}">
        <p14:creationId xmlns:p14="http://schemas.microsoft.com/office/powerpoint/2010/main" val="1528064482"/>
      </p:ext>
    </p:extLst>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fill="hold"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360</TotalTime>
  <Words>2253</Words>
  <Application>Microsoft Office PowerPoint</Application>
  <PresentationFormat>Custom</PresentationFormat>
  <Paragraphs>106</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DIN Alternate</vt:lpstr>
      <vt:lpstr>Gill Sans</vt:lpstr>
      <vt:lpstr>Helvetica</vt:lpstr>
      <vt:lpstr>Lucida Grande</vt:lpstr>
      <vt:lpstr>White</vt:lpstr>
      <vt:lpstr>PowerPoint Presentation</vt:lpstr>
      <vt:lpstr>Why is God’s Word important?  “how from infancy you have known the Holy Scriptures, which are able to make you wise for salvation through faith in Christ Jesus. All Scripture is God-breathed and is useful for teaching, rebuking, correcting and training in righteousness, so that the servant of God may be thoroughly equipped for every good work” (2 Tim 3:15-17)    </vt:lpstr>
      <vt:lpstr>Why is God’s Word important?  The doctrine of the sufficiency of scripture states that the Bible contains all the words of God we need for salvation, and for trusting and obeying him perfectly.    </vt:lpstr>
      <vt:lpstr>Why is it important to study God’s Word on my own?   (Acts 11:17, Eph 4:14)    </vt:lpstr>
      <vt:lpstr>Why is it important to study God’s Word on my own?   The doctrine of the clarity of scripture states that the Bible is written in such a way that its teachings are able to be understood by all who will read it seeking God’s help and being willing to follow it.     </vt:lpstr>
      <vt:lpstr>How should I study God’s word? (Joshua 1:8)   OIA:  Observe,   Interpret,   Apply      </vt:lpstr>
      <vt:lpstr>Meditation questions * Is there a promise to claim? * Is there a command to follow? * Is there something for which I should give thanks? * Are there examples I should emulate/avoid? * What does this teach me about God? * What does this teach me about myself? * How should this affect my priorities? My attitudes? My relationships? My lifestyle? * What specific things can I do to put this in practice?     </vt:lpstr>
      <vt:lpstr>What is the value of memorizing God’s word?  1. We can use Scripture to counter temptation (Matthew 4:1-11)  2. The Word of God changes our hearts (Hebrews 4:12)  3. It comforts you in trials and stress  (Ps. 119:49-52)  4. It helps you make wise decisions  (Ps. 119:105)  5. It helps you witness to others (1 Peter 3:15)     </vt:lpstr>
      <vt:lpstr>Reflection Questions  Do I desire God’s Word?  Do I apply and obey God’s Word?    </vt:lpstr>
      <vt:lpstr>Discussion Questions  What practices or tools are helpful to you in learning and applying God’s Word?  What would you like to do to grow in God’s Word?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Carlisle</dc:creator>
  <cp:lastModifiedBy>Martin Carlisle</cp:lastModifiedBy>
  <cp:revision>18</cp:revision>
  <dcterms:modified xsi:type="dcterms:W3CDTF">2017-04-08T20:31:35Z</dcterms:modified>
</cp:coreProperties>
</file>