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60" r:id="rId4"/>
    <p:sldId id="261" r:id="rId5"/>
    <p:sldId id="272" r:id="rId6"/>
    <p:sldId id="276" r:id="rId7"/>
    <p:sldId id="275" r:id="rId8"/>
    <p:sldId id="274" r:id="rId9"/>
    <p:sldId id="273" r:id="rId10"/>
    <p:sldId id="270" r:id="rId11"/>
    <p:sldId id="271" r:id="rId12"/>
    <p:sldId id="268" r:id="rId13"/>
    <p:sldId id="269" r:id="rId14"/>
    <p:sldId id="262" r:id="rId15"/>
    <p:sldId id="264" r:id="rId16"/>
    <p:sldId id="26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99"/>
    <a:srgbClr val="96A9B8"/>
    <a:srgbClr val="7095A8"/>
    <a:srgbClr val="0033CC"/>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21" autoAdjust="0"/>
    <p:restoredTop sz="94660"/>
  </p:normalViewPr>
  <p:slideViewPr>
    <p:cSldViewPr>
      <p:cViewPr>
        <p:scale>
          <a:sx n="69" d="100"/>
          <a:sy n="69" d="100"/>
        </p:scale>
        <p:origin x="-1398"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E73D75-6A92-4C1E-8C44-8482E9688802}" type="datetimeFigureOut">
              <a:rPr lang="en-US" smtClean="0"/>
              <a:t>4/30/2017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7FF877-AEF9-4C6C-8022-19277555EC76}" type="slidenum">
              <a:rPr lang="en-US" smtClean="0"/>
              <a:t>‹#›</a:t>
            </a:fld>
            <a:endParaRPr lang="en-US"/>
          </a:p>
        </p:txBody>
      </p:sp>
    </p:spTree>
    <p:extLst>
      <p:ext uri="{BB962C8B-B14F-4D97-AF65-F5344CB8AC3E}">
        <p14:creationId xmlns:p14="http://schemas.microsoft.com/office/powerpoint/2010/main" val="2639579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7FF877-AEF9-4C6C-8022-19277555EC76}" type="slidenum">
              <a:rPr lang="en-US" smtClean="0"/>
              <a:t>1</a:t>
            </a:fld>
            <a:endParaRPr lang="en-US"/>
          </a:p>
        </p:txBody>
      </p:sp>
    </p:spTree>
    <p:extLst>
      <p:ext uri="{BB962C8B-B14F-4D97-AF65-F5344CB8AC3E}">
        <p14:creationId xmlns:p14="http://schemas.microsoft.com/office/powerpoint/2010/main" val="3507892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7FF877-AEF9-4C6C-8022-19277555EC76}" type="slidenum">
              <a:rPr lang="en-US" smtClean="0"/>
              <a:t>14</a:t>
            </a:fld>
            <a:endParaRPr lang="en-US"/>
          </a:p>
        </p:txBody>
      </p:sp>
    </p:spTree>
    <p:extLst>
      <p:ext uri="{BB962C8B-B14F-4D97-AF65-F5344CB8AC3E}">
        <p14:creationId xmlns:p14="http://schemas.microsoft.com/office/powerpoint/2010/main" val="2302270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A6F3F9-5A67-4B66-BF07-1644E1D7C766}"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24608-36A1-4206-B56C-29835C9C9E94}" type="slidenum">
              <a:rPr lang="en-US" smtClean="0"/>
              <a:t>‹#›</a:t>
            </a:fld>
            <a:endParaRPr lang="en-US"/>
          </a:p>
        </p:txBody>
      </p:sp>
    </p:spTree>
    <p:extLst>
      <p:ext uri="{BB962C8B-B14F-4D97-AF65-F5344CB8AC3E}">
        <p14:creationId xmlns:p14="http://schemas.microsoft.com/office/powerpoint/2010/main" val="665028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A6F3F9-5A67-4B66-BF07-1644E1D7C766}"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24608-36A1-4206-B56C-29835C9C9E94}" type="slidenum">
              <a:rPr lang="en-US" smtClean="0"/>
              <a:t>‹#›</a:t>
            </a:fld>
            <a:endParaRPr lang="en-US"/>
          </a:p>
        </p:txBody>
      </p:sp>
    </p:spTree>
    <p:extLst>
      <p:ext uri="{BB962C8B-B14F-4D97-AF65-F5344CB8AC3E}">
        <p14:creationId xmlns:p14="http://schemas.microsoft.com/office/powerpoint/2010/main" val="2649946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A6F3F9-5A67-4B66-BF07-1644E1D7C766}"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24608-36A1-4206-B56C-29835C9C9E94}" type="slidenum">
              <a:rPr lang="en-US" smtClean="0"/>
              <a:t>‹#›</a:t>
            </a:fld>
            <a:endParaRPr lang="en-US"/>
          </a:p>
        </p:txBody>
      </p:sp>
    </p:spTree>
    <p:extLst>
      <p:ext uri="{BB962C8B-B14F-4D97-AF65-F5344CB8AC3E}">
        <p14:creationId xmlns:p14="http://schemas.microsoft.com/office/powerpoint/2010/main" val="21773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A6F3F9-5A67-4B66-BF07-1644E1D7C766}"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24608-36A1-4206-B56C-29835C9C9E94}" type="slidenum">
              <a:rPr lang="en-US" smtClean="0"/>
              <a:t>‹#›</a:t>
            </a:fld>
            <a:endParaRPr lang="en-US"/>
          </a:p>
        </p:txBody>
      </p:sp>
    </p:spTree>
    <p:extLst>
      <p:ext uri="{BB962C8B-B14F-4D97-AF65-F5344CB8AC3E}">
        <p14:creationId xmlns:p14="http://schemas.microsoft.com/office/powerpoint/2010/main" val="1427484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A6F3F9-5A67-4B66-BF07-1644E1D7C766}"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24608-36A1-4206-B56C-29835C9C9E94}" type="slidenum">
              <a:rPr lang="en-US" smtClean="0"/>
              <a:t>‹#›</a:t>
            </a:fld>
            <a:endParaRPr lang="en-US"/>
          </a:p>
        </p:txBody>
      </p:sp>
    </p:spTree>
    <p:extLst>
      <p:ext uri="{BB962C8B-B14F-4D97-AF65-F5344CB8AC3E}">
        <p14:creationId xmlns:p14="http://schemas.microsoft.com/office/powerpoint/2010/main" val="3767250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A6F3F9-5A67-4B66-BF07-1644E1D7C766}" type="datetimeFigureOut">
              <a:rPr lang="en-US" smtClean="0"/>
              <a:t>4/30/2017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724608-36A1-4206-B56C-29835C9C9E94}" type="slidenum">
              <a:rPr lang="en-US" smtClean="0"/>
              <a:t>‹#›</a:t>
            </a:fld>
            <a:endParaRPr lang="en-US"/>
          </a:p>
        </p:txBody>
      </p:sp>
    </p:spTree>
    <p:extLst>
      <p:ext uri="{BB962C8B-B14F-4D97-AF65-F5344CB8AC3E}">
        <p14:creationId xmlns:p14="http://schemas.microsoft.com/office/powerpoint/2010/main" val="691803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A6F3F9-5A67-4B66-BF07-1644E1D7C766}" type="datetimeFigureOut">
              <a:rPr lang="en-US" smtClean="0"/>
              <a:t>4/30/2017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724608-36A1-4206-B56C-29835C9C9E94}" type="slidenum">
              <a:rPr lang="en-US" smtClean="0"/>
              <a:t>‹#›</a:t>
            </a:fld>
            <a:endParaRPr lang="en-US"/>
          </a:p>
        </p:txBody>
      </p:sp>
    </p:spTree>
    <p:extLst>
      <p:ext uri="{BB962C8B-B14F-4D97-AF65-F5344CB8AC3E}">
        <p14:creationId xmlns:p14="http://schemas.microsoft.com/office/powerpoint/2010/main" val="1544261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A6F3F9-5A67-4B66-BF07-1644E1D7C766}" type="datetimeFigureOut">
              <a:rPr lang="en-US" smtClean="0"/>
              <a:t>4/30/2017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724608-36A1-4206-B56C-29835C9C9E94}" type="slidenum">
              <a:rPr lang="en-US" smtClean="0"/>
              <a:t>‹#›</a:t>
            </a:fld>
            <a:endParaRPr lang="en-US"/>
          </a:p>
        </p:txBody>
      </p:sp>
    </p:spTree>
    <p:extLst>
      <p:ext uri="{BB962C8B-B14F-4D97-AF65-F5344CB8AC3E}">
        <p14:creationId xmlns:p14="http://schemas.microsoft.com/office/powerpoint/2010/main" val="1796857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A6F3F9-5A67-4B66-BF07-1644E1D7C766}" type="datetimeFigureOut">
              <a:rPr lang="en-US" smtClean="0"/>
              <a:t>4/30/2017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724608-36A1-4206-B56C-29835C9C9E94}" type="slidenum">
              <a:rPr lang="en-US" smtClean="0"/>
              <a:t>‹#›</a:t>
            </a:fld>
            <a:endParaRPr lang="en-US"/>
          </a:p>
        </p:txBody>
      </p:sp>
    </p:spTree>
    <p:extLst>
      <p:ext uri="{BB962C8B-B14F-4D97-AF65-F5344CB8AC3E}">
        <p14:creationId xmlns:p14="http://schemas.microsoft.com/office/powerpoint/2010/main" val="1840038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A6F3F9-5A67-4B66-BF07-1644E1D7C766}" type="datetimeFigureOut">
              <a:rPr lang="en-US" smtClean="0"/>
              <a:t>4/30/2017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724608-36A1-4206-B56C-29835C9C9E94}" type="slidenum">
              <a:rPr lang="en-US" smtClean="0"/>
              <a:t>‹#›</a:t>
            </a:fld>
            <a:endParaRPr lang="en-US"/>
          </a:p>
        </p:txBody>
      </p:sp>
    </p:spTree>
    <p:extLst>
      <p:ext uri="{BB962C8B-B14F-4D97-AF65-F5344CB8AC3E}">
        <p14:creationId xmlns:p14="http://schemas.microsoft.com/office/powerpoint/2010/main" val="1703126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A6F3F9-5A67-4B66-BF07-1644E1D7C766}" type="datetimeFigureOut">
              <a:rPr lang="en-US" smtClean="0"/>
              <a:t>4/30/2017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724608-36A1-4206-B56C-29835C9C9E94}" type="slidenum">
              <a:rPr lang="en-US" smtClean="0"/>
              <a:t>‹#›</a:t>
            </a:fld>
            <a:endParaRPr lang="en-US"/>
          </a:p>
        </p:txBody>
      </p:sp>
    </p:spTree>
    <p:extLst>
      <p:ext uri="{BB962C8B-B14F-4D97-AF65-F5344CB8AC3E}">
        <p14:creationId xmlns:p14="http://schemas.microsoft.com/office/powerpoint/2010/main" val="2523379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A6F3F9-5A67-4B66-BF07-1644E1D7C766}" type="datetimeFigureOut">
              <a:rPr lang="en-US" smtClean="0"/>
              <a:t>4/30/2017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724608-36A1-4206-B56C-29835C9C9E94}" type="slidenum">
              <a:rPr lang="en-US" smtClean="0"/>
              <a:t>‹#›</a:t>
            </a:fld>
            <a:endParaRPr lang="en-US"/>
          </a:p>
        </p:txBody>
      </p:sp>
    </p:spTree>
    <p:extLst>
      <p:ext uri="{BB962C8B-B14F-4D97-AF65-F5344CB8AC3E}">
        <p14:creationId xmlns:p14="http://schemas.microsoft.com/office/powerpoint/2010/main" val="272427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1026" name="Picture 2" descr="C:\Users\Ridge\Desktop\Birth of Love.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67" y="0"/>
            <a:ext cx="9149267" cy="6858000"/>
          </a:xfrm>
          <a:prstGeom prst="rect">
            <a:avLst/>
          </a:prstGeom>
          <a:solidFill>
            <a:srgbClr val="666699"/>
          </a:solidFill>
          <a:extLst/>
        </p:spPr>
      </p:pic>
      <p:sp>
        <p:nvSpPr>
          <p:cNvPr id="4" name="Rounded Rectangle 3"/>
          <p:cNvSpPr/>
          <p:nvPr/>
        </p:nvSpPr>
        <p:spPr>
          <a:xfrm>
            <a:off x="2438400" y="4818309"/>
            <a:ext cx="4647126" cy="820491"/>
          </a:xfrm>
          <a:prstGeom prst="roundRect">
            <a:avLst/>
          </a:prstGeom>
          <a:solidFill>
            <a:srgbClr val="96A9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Paul </a:t>
            </a:r>
            <a:r>
              <a:rPr lang="en-US" sz="2800" dirty="0" err="1" smtClean="0">
                <a:solidFill>
                  <a:schemeClr val="tx1"/>
                </a:solidFill>
              </a:rPr>
              <a:t>Bucknell</a:t>
            </a:r>
            <a:r>
              <a:rPr lang="en-US" sz="2800" dirty="0" smtClean="0">
                <a:solidFill>
                  <a:schemeClr val="tx1"/>
                </a:solidFill>
              </a:rPr>
              <a:t> / </a:t>
            </a:r>
          </a:p>
          <a:p>
            <a:pPr algn="ctr"/>
            <a:r>
              <a:rPr lang="en-US" sz="2800" dirty="0" smtClean="0">
                <a:solidFill>
                  <a:schemeClr val="tx1"/>
                </a:solidFill>
              </a:rPr>
              <a:t>Raymond Breckenridge Orr</a:t>
            </a:r>
            <a:endParaRPr lang="en-US" sz="2800" dirty="0">
              <a:solidFill>
                <a:schemeClr val="tx1"/>
              </a:solidFill>
            </a:endParaRPr>
          </a:p>
        </p:txBody>
      </p:sp>
      <p:sp>
        <p:nvSpPr>
          <p:cNvPr id="3" name="Rounded Rectangle 2"/>
          <p:cNvSpPr/>
          <p:nvPr/>
        </p:nvSpPr>
        <p:spPr>
          <a:xfrm>
            <a:off x="152400" y="2514600"/>
            <a:ext cx="8839200" cy="2303709"/>
          </a:xfrm>
          <a:prstGeom prst="roundRect">
            <a:avLst/>
          </a:prstGeom>
          <a:solidFill>
            <a:srgbClr val="7095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solidFill>
                <a:latin typeface="Times New Roman" panose="02020603050405020304" pitchFamily="18" charset="0"/>
                <a:cs typeface="Times New Roman" panose="02020603050405020304" pitchFamily="18" charset="0"/>
              </a:rPr>
              <a:t>Growing </a:t>
            </a:r>
            <a:r>
              <a:rPr lang="en-US" sz="4400" b="1" dirty="0">
                <a:solidFill>
                  <a:schemeClr val="tx1"/>
                </a:solidFill>
                <a:latin typeface="Times New Roman" panose="02020603050405020304" pitchFamily="18" charset="0"/>
                <a:cs typeface="Times New Roman" panose="02020603050405020304" pitchFamily="18" charset="0"/>
              </a:rPr>
              <a:t>in Personal Relationships</a:t>
            </a:r>
            <a:endParaRPr lang="en-US" sz="4400" b="1" dirty="0" smtClean="0">
              <a:solidFill>
                <a:schemeClr val="tx1"/>
              </a:solidFill>
              <a:latin typeface="Times New Roman" panose="02020603050405020304" pitchFamily="18" charset="0"/>
              <a:cs typeface="Times New Roman" panose="02020603050405020304" pitchFamily="18" charset="0"/>
            </a:endParaRPr>
          </a:p>
          <a:p>
            <a:pPr algn="ctr"/>
            <a:r>
              <a:rPr lang="en-US" sz="4400" dirty="0" smtClean="0">
                <a:solidFill>
                  <a:srgbClr val="000099"/>
                </a:solidFill>
              </a:rPr>
              <a:t>Session </a:t>
            </a:r>
            <a:r>
              <a:rPr lang="en-US" sz="4400">
                <a:solidFill>
                  <a:srgbClr val="000099"/>
                </a:solidFill>
              </a:rPr>
              <a:t>#</a:t>
            </a:r>
            <a:r>
              <a:rPr lang="en-US" sz="4400" smtClean="0">
                <a:solidFill>
                  <a:srgbClr val="000099"/>
                </a:solidFill>
              </a:rPr>
              <a:t>15</a:t>
            </a:r>
            <a:endParaRPr lang="en-US" sz="4400" b="1"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9040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52600"/>
            <a:ext cx="9144000" cy="5334481"/>
          </a:xfrm>
        </p:spPr>
        <p:txBody>
          <a:bodyPr>
            <a:normAutofit fontScale="92500" lnSpcReduction="20000"/>
          </a:bodyPr>
          <a:lstStyle/>
          <a:p>
            <a:pPr lvl="0"/>
            <a:r>
              <a:rPr lang="en-US" sz="3600" dirty="0"/>
              <a:t>We sense a true need to grow in God’s Word, so as </a:t>
            </a:r>
            <a:r>
              <a:rPr lang="en-US" sz="3600" dirty="0" smtClean="0"/>
              <a:t>	to </a:t>
            </a:r>
            <a:r>
              <a:rPr lang="en-US" sz="3600" dirty="0"/>
              <a:t>clearly know how to overcome temptation.</a:t>
            </a:r>
          </a:p>
          <a:p>
            <a:pPr lvl="0"/>
            <a:r>
              <a:rPr lang="en-US" sz="3600" dirty="0"/>
              <a:t>We continue to wrestle with the flesh and are </a:t>
            </a:r>
            <a:r>
              <a:rPr lang="en-US" sz="3600" dirty="0" smtClean="0"/>
              <a:t>	troubled </a:t>
            </a:r>
            <a:r>
              <a:rPr lang="en-US" sz="3600" dirty="0"/>
              <a:t>by shallow, superficial relationships.</a:t>
            </a:r>
          </a:p>
          <a:p>
            <a:pPr lvl="0"/>
            <a:r>
              <a:rPr lang="en-US" sz="3600" dirty="0"/>
              <a:t>Personal concerns may keep us from meeting </a:t>
            </a:r>
            <a:r>
              <a:rPr lang="en-US" sz="3600" dirty="0" smtClean="0"/>
              <a:t>	others</a:t>
            </a:r>
            <a:r>
              <a:rPr lang="en-US" sz="3600" dirty="0"/>
              <a:t>’ need, especially when ambition trumps </a:t>
            </a:r>
            <a:r>
              <a:rPr lang="en-US" sz="3600" dirty="0" smtClean="0"/>
              <a:t>	relationship</a:t>
            </a:r>
            <a:r>
              <a:rPr lang="en-US" sz="3600" dirty="0"/>
              <a:t>.</a:t>
            </a:r>
          </a:p>
          <a:p>
            <a:pPr lvl="0"/>
            <a:r>
              <a:rPr lang="en-US" sz="3600" dirty="0"/>
              <a:t>We become more keenly aware of how we can </a:t>
            </a:r>
            <a:r>
              <a:rPr lang="en-US" sz="3600" dirty="0" smtClean="0"/>
              <a:t>	fake </a:t>
            </a:r>
            <a:r>
              <a:rPr lang="en-US" sz="3600" dirty="0"/>
              <a:t>love in order to gain ungodly attention.</a:t>
            </a:r>
          </a:p>
          <a:p>
            <a:pPr lvl="0"/>
            <a:r>
              <a:rPr lang="en-US" sz="3600" dirty="0"/>
              <a:t>We are more able to forgive, but some people we may still try to avoid who are difficult to deal with. </a:t>
            </a:r>
          </a:p>
          <a:p>
            <a:pPr marL="0" indent="0" algn="ctr">
              <a:buNone/>
            </a:pPr>
            <a:endParaRPr lang="en-US" sz="3600" dirty="0">
              <a:solidFill>
                <a:srgbClr val="FF0000"/>
              </a:solidFill>
            </a:endParaRPr>
          </a:p>
        </p:txBody>
      </p:sp>
      <p:pic>
        <p:nvPicPr>
          <p:cNvPr id="4" name="Picture 3"/>
          <p:cNvPicPr/>
          <p:nvPr/>
        </p:nvPicPr>
        <p:blipFill>
          <a:blip r:embed="rId2">
            <a:extLst/>
          </a:blip>
          <a:stretch>
            <a:fillRect/>
          </a:stretch>
        </p:blipFill>
        <p:spPr>
          <a:xfrm>
            <a:off x="0" y="0"/>
            <a:ext cx="9144000" cy="914400"/>
          </a:xfrm>
          <a:prstGeom prst="rect">
            <a:avLst/>
          </a:prstGeom>
          <a:ln w="9525" cap="flat">
            <a:solidFill>
              <a:srgbClr val="11008F"/>
            </a:solidFill>
            <a:prstDash val="solid"/>
            <a:miter lim="400000"/>
          </a:ln>
          <a:effectLst>
            <a:outerShdw blurRad="38100" dist="38100" dir="2700000" rotWithShape="0">
              <a:srgbClr val="000000">
                <a:alpha val="25000"/>
              </a:srgbClr>
            </a:outerShdw>
          </a:effectLst>
        </p:spPr>
      </p:pic>
      <p:sp>
        <p:nvSpPr>
          <p:cNvPr id="5" name="Rectangle 4"/>
          <p:cNvSpPr/>
          <p:nvPr/>
        </p:nvSpPr>
        <p:spPr>
          <a:xfrm>
            <a:off x="-381000" y="990600"/>
            <a:ext cx="9829800" cy="646331"/>
          </a:xfrm>
          <a:prstGeom prst="rect">
            <a:avLst/>
          </a:prstGeom>
        </p:spPr>
        <p:txBody>
          <a:bodyPr wrap="square">
            <a:spAutoFit/>
          </a:bodyPr>
          <a:lstStyle/>
          <a:p>
            <a:pPr lvl="0" algn="ctr"/>
            <a:r>
              <a:rPr lang="en-US" sz="3600" b="1" dirty="0">
                <a:solidFill>
                  <a:srgbClr val="FF0000"/>
                </a:solidFill>
              </a:rPr>
              <a:t>Young believer’s changing vision and challenges</a:t>
            </a:r>
            <a:endParaRPr lang="en-US" sz="3600" dirty="0">
              <a:solidFill>
                <a:srgbClr val="FF0000"/>
              </a:solidFill>
            </a:endParaRPr>
          </a:p>
        </p:txBody>
      </p:sp>
    </p:spTree>
    <p:extLst>
      <p:ext uri="{BB962C8B-B14F-4D97-AF65-F5344CB8AC3E}">
        <p14:creationId xmlns:p14="http://schemas.microsoft.com/office/powerpoint/2010/main" val="1912295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Scale>
                                      <p:cBhvr>
                                        <p:cTn id="21"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2" end="2"/>
                                            </p:txEl>
                                          </p:spTgt>
                                        </p:tgtEl>
                                        <p:attrNameLst>
                                          <p:attrName>ppt_x</p:attrName>
                                          <p:attrName>ppt_y</p:attrName>
                                        </p:attrNameLst>
                                      </p:cBhvr>
                                    </p:animMotion>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Scale>
                                      <p:cBhvr>
                                        <p:cTn id="28"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3" end="3"/>
                                            </p:txEl>
                                          </p:spTgt>
                                        </p:tgtEl>
                                        <p:attrNameLst>
                                          <p:attrName>ppt_x</p:attrName>
                                          <p:attrName>ppt_y</p:attrName>
                                        </p:attrNameLst>
                                      </p:cBhvr>
                                    </p:animMotion>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Scale>
                                      <p:cBhvr>
                                        <p:cTn id="35"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
                                            <p:txEl>
                                              <p:pRg st="4" end="4"/>
                                            </p:txEl>
                                          </p:spTgt>
                                        </p:tgtEl>
                                        <p:attrNameLst>
                                          <p:attrName>ppt_x</p:attrName>
                                          <p:attrName>ppt_y</p:attrName>
                                        </p:attrNameLst>
                                      </p:cBhvr>
                                    </p:animMotion>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28800"/>
            <a:ext cx="8153400" cy="5334481"/>
          </a:xfrm>
        </p:spPr>
        <p:txBody>
          <a:bodyPr>
            <a:normAutofit/>
          </a:bodyPr>
          <a:lstStyle/>
          <a:p>
            <a:pPr marL="0" indent="0" algn="ctr">
              <a:buNone/>
            </a:pPr>
            <a:r>
              <a:rPr lang="en-US" sz="3600" b="1" u="sng" dirty="0">
                <a:solidFill>
                  <a:schemeClr val="accent6">
                    <a:lumMod val="75000"/>
                  </a:schemeClr>
                </a:solidFill>
              </a:rPr>
              <a:t>Summary</a:t>
            </a:r>
            <a:r>
              <a:rPr lang="en-US" sz="3600" b="1" dirty="0">
                <a:solidFill>
                  <a:schemeClr val="accent6">
                    <a:lumMod val="75000"/>
                  </a:schemeClr>
                </a:solidFill>
              </a:rPr>
              <a:t>:</a:t>
            </a:r>
            <a:r>
              <a:rPr lang="en-US" sz="3600" dirty="0">
                <a:solidFill>
                  <a:schemeClr val="accent6">
                    <a:lumMod val="75000"/>
                  </a:schemeClr>
                </a:solidFill>
              </a:rPr>
              <a:t> </a:t>
            </a:r>
            <a:r>
              <a:rPr lang="en-US" sz="3600" dirty="0"/>
              <a:t>The key for young believers is to have the confidence that love is the solution for all kinds of difficult situation.  So no matter how bad a relationship or situation might be, believers can trust God’s love to reveal deeper ways to love.  Scripture builds the necessary confidence as to how we must do this. </a:t>
            </a:r>
          </a:p>
        </p:txBody>
      </p:sp>
      <p:pic>
        <p:nvPicPr>
          <p:cNvPr id="4" name="Picture 3"/>
          <p:cNvPicPr/>
          <p:nvPr/>
        </p:nvPicPr>
        <p:blipFill>
          <a:blip r:embed="rId2">
            <a:extLst/>
          </a:blip>
          <a:stretch>
            <a:fillRect/>
          </a:stretch>
        </p:blipFill>
        <p:spPr>
          <a:xfrm>
            <a:off x="0" y="0"/>
            <a:ext cx="9144000" cy="914400"/>
          </a:xfrm>
          <a:prstGeom prst="rect">
            <a:avLst/>
          </a:prstGeom>
          <a:ln w="9525" cap="flat">
            <a:solidFill>
              <a:srgbClr val="11008F"/>
            </a:solidFill>
            <a:prstDash val="solid"/>
            <a:miter lim="400000"/>
          </a:ln>
          <a:effectLst>
            <a:outerShdw blurRad="38100" dist="38100" dir="2700000" rotWithShape="0">
              <a:srgbClr val="000000">
                <a:alpha val="25000"/>
              </a:srgbClr>
            </a:outerShdw>
          </a:effectLst>
        </p:spPr>
      </p:pic>
      <p:sp>
        <p:nvSpPr>
          <p:cNvPr id="5" name="Rectangle 4"/>
          <p:cNvSpPr/>
          <p:nvPr/>
        </p:nvSpPr>
        <p:spPr>
          <a:xfrm>
            <a:off x="-381000" y="1066800"/>
            <a:ext cx="9829800" cy="707886"/>
          </a:xfrm>
          <a:prstGeom prst="rect">
            <a:avLst/>
          </a:prstGeom>
        </p:spPr>
        <p:txBody>
          <a:bodyPr wrap="square">
            <a:spAutoFit/>
          </a:bodyPr>
          <a:lstStyle/>
          <a:p>
            <a:pPr marL="571500" lvl="0" indent="-571500" algn="ctr">
              <a:buFont typeface="Wingdings" panose="05000000000000000000" pitchFamily="2" charset="2"/>
              <a:buChar char="v"/>
            </a:pPr>
            <a:r>
              <a:rPr lang="en-US" sz="4000" b="1" dirty="0">
                <a:solidFill>
                  <a:srgbClr val="7030A0"/>
                </a:solidFill>
                <a:latin typeface="Times New Roman" panose="02020603050405020304" pitchFamily="18" charset="0"/>
                <a:cs typeface="Times New Roman" panose="02020603050405020304" pitchFamily="18" charset="0"/>
              </a:rPr>
              <a:t>Level  2</a:t>
            </a:r>
            <a:endParaRPr lang="en-US" sz="4000" dirty="0">
              <a:solidFill>
                <a:srgbClr val="FF0000"/>
              </a:solidFill>
            </a:endParaRPr>
          </a:p>
        </p:txBody>
      </p:sp>
    </p:spTree>
    <p:extLst>
      <p:ext uri="{BB962C8B-B14F-4D97-AF65-F5344CB8AC3E}">
        <p14:creationId xmlns:p14="http://schemas.microsoft.com/office/powerpoint/2010/main" val="1967395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7" y="2286000"/>
            <a:ext cx="9144000" cy="5334481"/>
          </a:xfrm>
        </p:spPr>
        <p:txBody>
          <a:bodyPr>
            <a:normAutofit/>
          </a:bodyPr>
          <a:lstStyle/>
          <a:p>
            <a:pPr marL="0" indent="0" algn="ctr">
              <a:buNone/>
            </a:pPr>
            <a:r>
              <a:rPr lang="en-US" sz="3600" b="1" u="sng" dirty="0">
                <a:solidFill>
                  <a:srgbClr val="00B050"/>
                </a:solidFill>
              </a:rPr>
              <a:t>VISION</a:t>
            </a:r>
            <a:r>
              <a:rPr lang="en-US" sz="3600" dirty="0"/>
              <a:t>: Mature believers experience a steady, persistent devotion towards God and love for others.  </a:t>
            </a:r>
            <a:r>
              <a:rPr lang="en-US" sz="3600" dirty="0" smtClean="0"/>
              <a:t>Christ’s </a:t>
            </a:r>
            <a:r>
              <a:rPr lang="en-US" sz="3600" dirty="0"/>
              <a:t>love is a maturing love, refining our attitudes, words, and actions.  It enables us to love those who are different from us, or those who may strive with us because of our deepened relationship with </a:t>
            </a:r>
            <a:r>
              <a:rPr lang="en-US" sz="3600" dirty="0" smtClean="0"/>
              <a:t>Christ.</a:t>
            </a:r>
            <a:endParaRPr lang="en-US" sz="3600" dirty="0"/>
          </a:p>
        </p:txBody>
      </p:sp>
      <p:pic>
        <p:nvPicPr>
          <p:cNvPr id="4" name="Picture 3"/>
          <p:cNvPicPr/>
          <p:nvPr/>
        </p:nvPicPr>
        <p:blipFill>
          <a:blip r:embed="rId2">
            <a:extLst/>
          </a:blip>
          <a:stretch>
            <a:fillRect/>
          </a:stretch>
        </p:blipFill>
        <p:spPr>
          <a:xfrm>
            <a:off x="0" y="0"/>
            <a:ext cx="9144000" cy="914400"/>
          </a:xfrm>
          <a:prstGeom prst="rect">
            <a:avLst/>
          </a:prstGeom>
          <a:ln w="9525" cap="flat">
            <a:solidFill>
              <a:srgbClr val="11008F"/>
            </a:solidFill>
            <a:prstDash val="solid"/>
            <a:miter lim="400000"/>
          </a:ln>
          <a:effectLst>
            <a:outerShdw blurRad="38100" dist="38100" dir="2700000" rotWithShape="0">
              <a:srgbClr val="000000">
                <a:alpha val="25000"/>
              </a:srgbClr>
            </a:outerShdw>
          </a:effectLst>
        </p:spPr>
      </p:pic>
      <p:sp>
        <p:nvSpPr>
          <p:cNvPr id="5" name="Rectangle 4"/>
          <p:cNvSpPr/>
          <p:nvPr/>
        </p:nvSpPr>
        <p:spPr>
          <a:xfrm>
            <a:off x="-381000" y="914400"/>
            <a:ext cx="9829800" cy="1200329"/>
          </a:xfrm>
          <a:prstGeom prst="rect">
            <a:avLst/>
          </a:prstGeom>
        </p:spPr>
        <p:txBody>
          <a:bodyPr wrap="square">
            <a:spAutoFit/>
          </a:bodyPr>
          <a:lstStyle/>
          <a:p>
            <a:pPr marL="571500" lvl="0" indent="-571500" algn="ctr">
              <a:buFont typeface="Wingdings" panose="05000000000000000000" pitchFamily="2" charset="2"/>
              <a:buChar char="v"/>
            </a:pPr>
            <a:r>
              <a:rPr lang="en-US" sz="3600" b="1" dirty="0">
                <a:latin typeface="Times New Roman" panose="02020603050405020304" pitchFamily="18" charset="0"/>
                <a:cs typeface="Times New Roman" panose="02020603050405020304" pitchFamily="18" charset="0"/>
              </a:rPr>
              <a:t>Level </a:t>
            </a:r>
            <a:r>
              <a:rPr lang="en-US" sz="3600" b="1" dirty="0" smtClean="0">
                <a:latin typeface="Times New Roman" panose="02020603050405020304" pitchFamily="18" charset="0"/>
                <a:cs typeface="Times New Roman" panose="02020603050405020304" pitchFamily="18" charset="0"/>
              </a:rPr>
              <a:t> 3 </a:t>
            </a:r>
            <a:r>
              <a:rPr lang="en-US" sz="2800" b="1" dirty="0"/>
              <a:t/>
            </a:r>
            <a:br>
              <a:rPr lang="en-US" sz="2800" b="1" dirty="0"/>
            </a:br>
            <a:r>
              <a:rPr lang="en-US" sz="3600" b="1" dirty="0">
                <a:solidFill>
                  <a:srgbClr val="7030A0"/>
                </a:solidFill>
                <a:latin typeface="Times New Roman" panose="02020603050405020304" pitchFamily="18" charset="0"/>
                <a:cs typeface="Times New Roman" panose="02020603050405020304" pitchFamily="18" charset="0"/>
              </a:rPr>
              <a:t>The Mature Responses from God’s Love</a:t>
            </a:r>
            <a:r>
              <a:rPr lang="en-US" sz="3200" b="1" dirty="0">
                <a:solidFill>
                  <a:srgbClr val="7030A0"/>
                </a:solidFill>
                <a:latin typeface="Times New Roman" panose="02020603050405020304" pitchFamily="18" charset="0"/>
                <a:cs typeface="Times New Roman" panose="02020603050405020304" pitchFamily="18" charset="0"/>
              </a:rPr>
              <a:t>:</a:t>
            </a:r>
            <a:endParaRPr lang="en-US" sz="32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7088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3518"/>
            <a:ext cx="9144000" cy="5334481"/>
          </a:xfrm>
        </p:spPr>
        <p:txBody>
          <a:bodyPr>
            <a:normAutofit fontScale="92500" lnSpcReduction="20000"/>
          </a:bodyPr>
          <a:lstStyle/>
          <a:p>
            <a:r>
              <a:rPr lang="en-US" sz="3600" dirty="0"/>
              <a:t>Special intimate times with God unfold deeper </a:t>
            </a:r>
            <a:r>
              <a:rPr lang="en-US" sz="3600" dirty="0" smtClean="0"/>
              <a:t>	insights </a:t>
            </a:r>
            <a:r>
              <a:rPr lang="en-US" sz="3600" dirty="0"/>
              <a:t>into our Lord’s love for us.</a:t>
            </a:r>
          </a:p>
          <a:p>
            <a:pPr lvl="0"/>
            <a:r>
              <a:rPr lang="en-US" sz="3600" dirty="0"/>
              <a:t>Our lives become more refined in listening for the </a:t>
            </a:r>
            <a:r>
              <a:rPr lang="en-US" sz="3600" dirty="0" smtClean="0"/>
              <a:t>	Spirit </a:t>
            </a:r>
            <a:r>
              <a:rPr lang="en-US" sz="3600" dirty="0"/>
              <a:t>guide us toward gracious acts of love.</a:t>
            </a:r>
          </a:p>
          <a:p>
            <a:pPr lvl="0"/>
            <a:r>
              <a:rPr lang="en-US" sz="3600" dirty="0"/>
              <a:t>We avoid sacrifice out of mere obligation, but </a:t>
            </a:r>
            <a:r>
              <a:rPr lang="en-US" sz="3600" dirty="0" smtClean="0"/>
              <a:t>	rather </a:t>
            </a:r>
            <a:r>
              <a:rPr lang="en-US" sz="3600" dirty="0"/>
              <a:t>follow a lifestyle of joyful sacrifice for </a:t>
            </a:r>
            <a:r>
              <a:rPr lang="en-US" sz="3600" dirty="0" smtClean="0"/>
              <a:t>	others</a:t>
            </a:r>
            <a:r>
              <a:rPr lang="en-US" sz="3600" dirty="0"/>
              <a:t>.</a:t>
            </a:r>
          </a:p>
          <a:p>
            <a:pPr lvl="0"/>
            <a:r>
              <a:rPr lang="en-US" sz="3600" dirty="0"/>
              <a:t>When wronged, we readily forgive; knowing </a:t>
            </a:r>
            <a:r>
              <a:rPr lang="en-US" sz="3600" dirty="0" smtClean="0"/>
              <a:t>	deeply </a:t>
            </a:r>
            <a:r>
              <a:rPr lang="en-US" sz="3600" dirty="0"/>
              <a:t>the grace and forgiveness of God at </a:t>
            </a:r>
            <a:r>
              <a:rPr lang="en-US" sz="3600" dirty="0" smtClean="0"/>
              <a:t>	work </a:t>
            </a:r>
            <a:r>
              <a:rPr lang="en-US" sz="3600" dirty="0"/>
              <a:t>in us.</a:t>
            </a:r>
          </a:p>
          <a:p>
            <a:pPr lvl="0"/>
            <a:r>
              <a:rPr lang="en-US" sz="3600" dirty="0"/>
              <a:t>A mature believer’s relationship with God steadies </a:t>
            </a:r>
            <a:r>
              <a:rPr lang="en-US" sz="3600" dirty="0" smtClean="0"/>
              <a:t>	and </a:t>
            </a:r>
            <a:r>
              <a:rPr lang="en-US" sz="3600" dirty="0"/>
              <a:t>gives balance to all relationships.</a:t>
            </a:r>
          </a:p>
          <a:p>
            <a:pPr marL="0" indent="0" algn="ctr">
              <a:buNone/>
            </a:pPr>
            <a:endParaRPr lang="en-US" sz="3600" dirty="0">
              <a:solidFill>
                <a:srgbClr val="FF0000"/>
              </a:solidFill>
            </a:endParaRPr>
          </a:p>
        </p:txBody>
      </p:sp>
      <p:pic>
        <p:nvPicPr>
          <p:cNvPr id="4" name="Picture 3"/>
          <p:cNvPicPr/>
          <p:nvPr/>
        </p:nvPicPr>
        <p:blipFill>
          <a:blip r:embed="rId2">
            <a:extLst/>
          </a:blip>
          <a:stretch>
            <a:fillRect/>
          </a:stretch>
        </p:blipFill>
        <p:spPr>
          <a:xfrm>
            <a:off x="0" y="0"/>
            <a:ext cx="9144000" cy="914400"/>
          </a:xfrm>
          <a:prstGeom prst="rect">
            <a:avLst/>
          </a:prstGeom>
          <a:ln w="9525" cap="flat">
            <a:solidFill>
              <a:srgbClr val="11008F"/>
            </a:solidFill>
            <a:prstDash val="solid"/>
            <a:miter lim="400000"/>
          </a:ln>
          <a:effectLst>
            <a:outerShdw blurRad="38100" dist="38100" dir="2700000" rotWithShape="0">
              <a:srgbClr val="000000">
                <a:alpha val="25000"/>
              </a:srgbClr>
            </a:outerShdw>
          </a:effectLst>
        </p:spPr>
      </p:pic>
      <p:sp>
        <p:nvSpPr>
          <p:cNvPr id="5" name="Rectangle 4"/>
          <p:cNvSpPr/>
          <p:nvPr/>
        </p:nvSpPr>
        <p:spPr>
          <a:xfrm>
            <a:off x="-381000" y="951571"/>
            <a:ext cx="9829800" cy="584775"/>
          </a:xfrm>
          <a:prstGeom prst="rect">
            <a:avLst/>
          </a:prstGeom>
        </p:spPr>
        <p:txBody>
          <a:bodyPr wrap="square">
            <a:spAutoFit/>
          </a:bodyPr>
          <a:lstStyle/>
          <a:p>
            <a:pPr lvl="0" algn="ctr"/>
            <a:r>
              <a:rPr lang="en-US" sz="3200" b="1" dirty="0">
                <a:solidFill>
                  <a:srgbClr val="FF0000"/>
                </a:solidFill>
              </a:rPr>
              <a:t>Mature believer’s consistent vision and challenges </a:t>
            </a:r>
            <a:endParaRPr lang="en-US" sz="3200" dirty="0">
              <a:solidFill>
                <a:srgbClr val="FF0000"/>
              </a:solidFill>
            </a:endParaRPr>
          </a:p>
        </p:txBody>
      </p:sp>
    </p:spTree>
    <p:extLst>
      <p:ext uri="{BB962C8B-B14F-4D97-AF65-F5344CB8AC3E}">
        <p14:creationId xmlns:p14="http://schemas.microsoft.com/office/powerpoint/2010/main" val="1182377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Scale>
                                      <p:cBhvr>
                                        <p:cTn id="21"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2" end="2"/>
                                            </p:txEl>
                                          </p:spTgt>
                                        </p:tgtEl>
                                        <p:attrNameLst>
                                          <p:attrName>ppt_x</p:attrName>
                                          <p:attrName>ppt_y</p:attrName>
                                        </p:attrNameLst>
                                      </p:cBhvr>
                                    </p:animMotion>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Scale>
                                      <p:cBhvr>
                                        <p:cTn id="28"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3" end="3"/>
                                            </p:txEl>
                                          </p:spTgt>
                                        </p:tgtEl>
                                        <p:attrNameLst>
                                          <p:attrName>ppt_x</p:attrName>
                                          <p:attrName>ppt_y</p:attrName>
                                        </p:attrNameLst>
                                      </p:cBhvr>
                                    </p:animMotion>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Scale>
                                      <p:cBhvr>
                                        <p:cTn id="35"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
                                            <p:txEl>
                                              <p:pRg st="4" end="4"/>
                                            </p:txEl>
                                          </p:spTgt>
                                        </p:tgtEl>
                                        <p:attrNameLst>
                                          <p:attrName>ppt_x</p:attrName>
                                          <p:attrName>ppt_y</p:attrName>
                                        </p:attrNameLst>
                                      </p:cBhvr>
                                    </p:animMotion>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76400"/>
            <a:ext cx="8610600" cy="5105400"/>
          </a:xfrm>
        </p:spPr>
        <p:txBody>
          <a:bodyPr>
            <a:normAutofit fontScale="92500" lnSpcReduction="20000"/>
          </a:bodyPr>
          <a:lstStyle/>
          <a:p>
            <a:r>
              <a:rPr lang="en-US" sz="3900" b="1" u="sng" dirty="0">
                <a:solidFill>
                  <a:schemeClr val="accent6">
                    <a:lumMod val="75000"/>
                  </a:schemeClr>
                </a:solidFill>
              </a:rPr>
              <a:t>Summary</a:t>
            </a:r>
            <a:r>
              <a:rPr lang="en-US" sz="3900" b="1" dirty="0">
                <a:solidFill>
                  <a:schemeClr val="accent6">
                    <a:lumMod val="75000"/>
                  </a:schemeClr>
                </a:solidFill>
              </a:rPr>
              <a:t>:</a:t>
            </a:r>
            <a:r>
              <a:rPr lang="en-US" sz="3900" dirty="0">
                <a:solidFill>
                  <a:schemeClr val="accent6">
                    <a:lumMod val="75000"/>
                  </a:schemeClr>
                </a:solidFill>
              </a:rPr>
              <a:t>  </a:t>
            </a:r>
            <a:r>
              <a:rPr lang="en-US" sz="3900" dirty="0"/>
              <a:t>Godly character is the result of walking in obedience.  A deep love for God enables the mature believer to avoid the extremes of self-righteousness or self-indulgence.  Growth in right relationship to God, in holiness, reveals a deeper knowledge of the depth of human sin.  </a:t>
            </a:r>
            <a:r>
              <a:rPr lang="en-US" sz="3900" dirty="0" smtClean="0"/>
              <a:t>	This </a:t>
            </a:r>
            <a:r>
              <a:rPr lang="en-US" sz="3900" dirty="0"/>
              <a:t>enables the mature believer to experience God’s love pervasively in all relationships, and causes the body of Christ to grow in unity</a:t>
            </a:r>
            <a:r>
              <a:rPr lang="en-US" sz="3900" dirty="0" smtClean="0"/>
              <a:t>.</a:t>
            </a:r>
            <a:r>
              <a:rPr lang="en-US" dirty="0"/>
              <a:t> </a:t>
            </a:r>
            <a:endParaRPr lang="en-US" sz="3900" dirty="0"/>
          </a:p>
        </p:txBody>
      </p:sp>
      <p:pic>
        <p:nvPicPr>
          <p:cNvPr id="4" name="Picture 3"/>
          <p:cNvPicPr/>
          <p:nvPr/>
        </p:nvPicPr>
        <p:blipFill>
          <a:blip r:embed="rId3">
            <a:extLst/>
          </a:blip>
          <a:stretch>
            <a:fillRect/>
          </a:stretch>
        </p:blipFill>
        <p:spPr>
          <a:xfrm>
            <a:off x="0" y="0"/>
            <a:ext cx="9144000" cy="914400"/>
          </a:xfrm>
          <a:prstGeom prst="rect">
            <a:avLst/>
          </a:prstGeom>
          <a:ln w="9525" cap="flat">
            <a:solidFill>
              <a:srgbClr val="11008F"/>
            </a:solidFill>
            <a:prstDash val="solid"/>
            <a:miter lim="400000"/>
          </a:ln>
          <a:effectLst>
            <a:outerShdw blurRad="38100" dist="38100" dir="2700000" rotWithShape="0">
              <a:srgbClr val="000000">
                <a:alpha val="25000"/>
              </a:srgbClr>
            </a:outerShdw>
          </a:effectLst>
        </p:spPr>
      </p:pic>
      <p:sp>
        <p:nvSpPr>
          <p:cNvPr id="5" name="Rectangle 4"/>
          <p:cNvSpPr/>
          <p:nvPr/>
        </p:nvSpPr>
        <p:spPr>
          <a:xfrm>
            <a:off x="0" y="951571"/>
            <a:ext cx="9143999" cy="646331"/>
          </a:xfrm>
          <a:prstGeom prst="rect">
            <a:avLst/>
          </a:prstGeom>
        </p:spPr>
        <p:txBody>
          <a:bodyPr wrap="square">
            <a:spAutoFit/>
          </a:bodyPr>
          <a:lstStyle/>
          <a:p>
            <a:pPr marL="571500" lvl="0" indent="-571500" algn="ctr">
              <a:buFont typeface="Wingdings" panose="05000000000000000000" pitchFamily="2" charset="2"/>
              <a:buChar char="v"/>
            </a:pPr>
            <a:r>
              <a:rPr lang="en-US" sz="3600" b="1" dirty="0">
                <a:solidFill>
                  <a:srgbClr val="7030A0"/>
                </a:solidFill>
                <a:latin typeface="Times New Roman" panose="02020603050405020304" pitchFamily="18" charset="0"/>
                <a:cs typeface="Times New Roman" panose="02020603050405020304" pitchFamily="18" charset="0"/>
              </a:rPr>
              <a:t>Level  3</a:t>
            </a:r>
            <a:endParaRPr lang="en-US" sz="3600" dirty="0">
              <a:solidFill>
                <a:srgbClr val="C00000"/>
              </a:solidFill>
            </a:endParaRPr>
          </a:p>
        </p:txBody>
      </p:sp>
    </p:spTree>
    <p:extLst>
      <p:ext uri="{BB962C8B-B14F-4D97-AF65-F5344CB8AC3E}">
        <p14:creationId xmlns:p14="http://schemas.microsoft.com/office/powerpoint/2010/main" val="99452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 y="1371600"/>
            <a:ext cx="8610600" cy="5486400"/>
          </a:xfrm>
        </p:spPr>
        <p:txBody>
          <a:bodyPr>
            <a:normAutofit lnSpcReduction="10000"/>
          </a:bodyPr>
          <a:lstStyle/>
          <a:p>
            <a:pPr marL="0" indent="0" algn="ctr">
              <a:buNone/>
            </a:pPr>
            <a:r>
              <a:rPr lang="en-US" sz="3600" b="1" u="sng" dirty="0">
                <a:solidFill>
                  <a:srgbClr val="0000FF"/>
                </a:solidFill>
              </a:rPr>
              <a:t>Discussion Questions</a:t>
            </a:r>
            <a:r>
              <a:rPr lang="en-US" sz="3600" b="1" dirty="0">
                <a:solidFill>
                  <a:srgbClr val="0000FF"/>
                </a:solidFill>
              </a:rPr>
              <a:t>: </a:t>
            </a:r>
            <a:endParaRPr lang="en-US" sz="3600" dirty="0">
              <a:solidFill>
                <a:srgbClr val="0000FF"/>
              </a:solidFill>
            </a:endParaRPr>
          </a:p>
          <a:p>
            <a:pPr marL="514350" lvl="0" indent="-514350">
              <a:spcBef>
                <a:spcPts val="1200"/>
              </a:spcBef>
              <a:spcAft>
                <a:spcPts val="600"/>
              </a:spcAft>
              <a:buClr>
                <a:srgbClr val="FF0000"/>
              </a:buClr>
              <a:buFont typeface="+mj-lt"/>
              <a:buAutoNum type="arabicPeriod"/>
            </a:pPr>
            <a:r>
              <a:rPr lang="en-US" sz="3600" dirty="0" smtClean="0"/>
              <a:t>Describe </a:t>
            </a:r>
            <a:r>
              <a:rPr lang="en-US" sz="3600" dirty="0"/>
              <a:t>the kinds of relationship that teach us the most about love?  	Why?</a:t>
            </a:r>
          </a:p>
          <a:p>
            <a:pPr marL="514350" lvl="0" indent="-514350">
              <a:spcBef>
                <a:spcPts val="1200"/>
              </a:spcBef>
              <a:spcAft>
                <a:spcPts val="600"/>
              </a:spcAft>
              <a:buClr>
                <a:srgbClr val="FF0000"/>
              </a:buClr>
              <a:buFont typeface="+mj-lt"/>
              <a:buAutoNum type="arabicPeriod"/>
            </a:pPr>
            <a:r>
              <a:rPr lang="en-US" sz="3600" dirty="0"/>
              <a:t>Share how God has taught you to overcome a difficult relationship in the past? </a:t>
            </a:r>
          </a:p>
          <a:p>
            <a:pPr marL="514350" lvl="0" indent="-514350">
              <a:spcBef>
                <a:spcPts val="1200"/>
              </a:spcBef>
              <a:spcAft>
                <a:spcPts val="600"/>
              </a:spcAft>
              <a:buClr>
                <a:srgbClr val="FF0000"/>
              </a:buClr>
              <a:buFont typeface="+mj-lt"/>
              <a:buAutoNum type="arabicPeriod"/>
            </a:pPr>
            <a:r>
              <a:rPr lang="en-US" sz="3600" dirty="0"/>
              <a:t>What is a mark of mature love that you most want to see develop in your walk with God? Please explain. </a:t>
            </a:r>
          </a:p>
          <a:p>
            <a:pPr marL="0" indent="0">
              <a:spcBef>
                <a:spcPts val="1200"/>
              </a:spcBef>
              <a:spcAft>
                <a:spcPts val="1200"/>
              </a:spcAft>
              <a:buNone/>
            </a:pPr>
            <a:endParaRPr lang="en-US" dirty="0"/>
          </a:p>
          <a:p>
            <a:pPr marL="0" lvl="0" indent="0">
              <a:buNone/>
            </a:pPr>
            <a:endParaRPr lang="en-US" dirty="0"/>
          </a:p>
        </p:txBody>
      </p:sp>
      <p:pic>
        <p:nvPicPr>
          <p:cNvPr id="4" name="Picture 3"/>
          <p:cNvPicPr/>
          <p:nvPr/>
        </p:nvPicPr>
        <p:blipFill>
          <a:blip r:embed="rId2">
            <a:extLst/>
          </a:blip>
          <a:stretch>
            <a:fillRect/>
          </a:stretch>
        </p:blipFill>
        <p:spPr>
          <a:xfrm>
            <a:off x="0" y="0"/>
            <a:ext cx="9144000" cy="914400"/>
          </a:xfrm>
          <a:prstGeom prst="rect">
            <a:avLst/>
          </a:prstGeom>
          <a:ln w="9525" cap="flat">
            <a:solidFill>
              <a:srgbClr val="11008F"/>
            </a:solidFill>
            <a:prstDash val="solid"/>
            <a:miter lim="400000"/>
          </a:ln>
          <a:effectLst>
            <a:outerShdw blurRad="38100" dist="38100" dir="2700000" rotWithShape="0">
              <a:srgbClr val="000000">
                <a:alpha val="25000"/>
              </a:srgbClr>
            </a:outerShdw>
          </a:effectLst>
        </p:spPr>
      </p:pic>
    </p:spTree>
    <p:extLst>
      <p:ext uri="{BB962C8B-B14F-4D97-AF65-F5344CB8AC3E}">
        <p14:creationId xmlns:p14="http://schemas.microsoft.com/office/powerpoint/2010/main" val="1450278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p:cNvPicPr>
          <p:nvPr>
            <p:ph idx="1"/>
          </p:nvPr>
        </p:nvPicPr>
        <p:blipFill>
          <a:blip r:embed="rId2">
            <a:extLst/>
          </a:blip>
          <a:stretch>
            <a:fillRect/>
          </a:stretch>
        </p:blipFill>
        <p:spPr>
          <a:xfrm>
            <a:off x="-3765884" y="3396916"/>
            <a:ext cx="12909884" cy="3541295"/>
          </a:xfrm>
          <a:prstGeom prst="rect">
            <a:avLst/>
          </a:prstGeom>
          <a:ln w="9525" cap="flat">
            <a:solidFill>
              <a:srgbClr val="11008F"/>
            </a:solidFill>
            <a:prstDash val="solid"/>
            <a:miter lim="400000"/>
          </a:ln>
          <a:effectLst>
            <a:outerShdw blurRad="38100" dist="38100" dir="2700000" rotWithShape="0">
              <a:srgbClr val="000000">
                <a:alpha val="25000"/>
              </a:srgbClr>
            </a:outerShdw>
          </a:effectLst>
        </p:spPr>
      </p:pic>
      <p:pic>
        <p:nvPicPr>
          <p:cNvPr id="5" name="Picture 4"/>
          <p:cNvPicPr/>
          <p:nvPr/>
        </p:nvPicPr>
        <p:blipFill>
          <a:blip r:embed="rId2">
            <a:extLst/>
          </a:blip>
          <a:stretch>
            <a:fillRect/>
          </a:stretch>
        </p:blipFill>
        <p:spPr>
          <a:xfrm>
            <a:off x="2133600" y="0"/>
            <a:ext cx="17730536" cy="3561348"/>
          </a:xfrm>
          <a:prstGeom prst="rect">
            <a:avLst/>
          </a:prstGeom>
          <a:ln w="9525" cap="flat">
            <a:solidFill>
              <a:srgbClr val="11008F"/>
            </a:solidFill>
            <a:prstDash val="solid"/>
            <a:miter lim="400000"/>
          </a:ln>
          <a:effectLst>
            <a:outerShdw blurRad="38100" dist="38100" dir="2700000" rotWithShape="0">
              <a:srgbClr val="000000">
                <a:alpha val="25000"/>
              </a:srgbClr>
            </a:outerShdw>
          </a:effectLst>
        </p:spPr>
      </p:pic>
      <p:sp>
        <p:nvSpPr>
          <p:cNvPr id="6" name="Rectangle 5"/>
          <p:cNvSpPr/>
          <p:nvPr/>
        </p:nvSpPr>
        <p:spPr>
          <a:xfrm>
            <a:off x="0" y="0"/>
            <a:ext cx="2133600" cy="3561348"/>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86600" y="0"/>
            <a:ext cx="2057400" cy="3561346"/>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22930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 y="2057400"/>
            <a:ext cx="8610600" cy="5105400"/>
          </a:xfrm>
        </p:spPr>
        <p:txBody>
          <a:bodyPr>
            <a:normAutofit/>
          </a:bodyPr>
          <a:lstStyle/>
          <a:p>
            <a:pPr>
              <a:buFont typeface="Wingdings" panose="05000000000000000000" pitchFamily="2" charset="2"/>
              <a:buChar char="q"/>
            </a:pPr>
            <a:r>
              <a:rPr lang="en-US" b="1" baseline="30000" dirty="0">
                <a:solidFill>
                  <a:srgbClr val="FF0000"/>
                </a:solidFill>
              </a:rPr>
              <a:t>19</a:t>
            </a:r>
            <a:r>
              <a:rPr lang="en-US" b="1" baseline="30000" dirty="0"/>
              <a:t> </a:t>
            </a:r>
            <a:r>
              <a:rPr lang="en-US" dirty="0"/>
              <a:t> “We love, because He first loved us. </a:t>
            </a:r>
          </a:p>
          <a:p>
            <a:pPr>
              <a:buFont typeface="Wingdings" panose="05000000000000000000" pitchFamily="2" charset="2"/>
              <a:buChar char="q"/>
            </a:pPr>
            <a:r>
              <a:rPr lang="en-US" b="1" baseline="30000" dirty="0">
                <a:solidFill>
                  <a:srgbClr val="FF0000"/>
                </a:solidFill>
              </a:rPr>
              <a:t>20</a:t>
            </a:r>
            <a:r>
              <a:rPr lang="en-US" dirty="0"/>
              <a:t> If someone says, "I love God," and hates his brother, he is a liar; for the one who does not love his brother whom he has seen, cannot love God whom he has not seen. </a:t>
            </a:r>
          </a:p>
          <a:p>
            <a:pPr>
              <a:buFont typeface="Wingdings" panose="05000000000000000000" pitchFamily="2" charset="2"/>
              <a:buChar char="q"/>
            </a:pPr>
            <a:r>
              <a:rPr lang="en-US" b="1" baseline="30000" dirty="0">
                <a:solidFill>
                  <a:srgbClr val="FF0000"/>
                </a:solidFill>
              </a:rPr>
              <a:t>21</a:t>
            </a:r>
            <a:r>
              <a:rPr lang="en-US" dirty="0"/>
              <a:t> And this commandment we have from Him, that the one who loves God should love his brother also.”  </a:t>
            </a:r>
            <a:r>
              <a:rPr lang="en-US" dirty="0">
                <a:solidFill>
                  <a:srgbClr val="FF0000"/>
                </a:solidFill>
              </a:rPr>
              <a:t> 		(1 John 4:19-21)</a:t>
            </a:r>
          </a:p>
        </p:txBody>
      </p:sp>
      <p:pic>
        <p:nvPicPr>
          <p:cNvPr id="4" name="Picture 3"/>
          <p:cNvPicPr/>
          <p:nvPr/>
        </p:nvPicPr>
        <p:blipFill>
          <a:blip r:embed="rId2">
            <a:extLst/>
          </a:blip>
          <a:stretch>
            <a:fillRect/>
          </a:stretch>
        </p:blipFill>
        <p:spPr>
          <a:xfrm>
            <a:off x="0" y="0"/>
            <a:ext cx="9144000" cy="914400"/>
          </a:xfrm>
          <a:prstGeom prst="rect">
            <a:avLst/>
          </a:prstGeom>
          <a:ln w="9525" cap="flat">
            <a:solidFill>
              <a:srgbClr val="11008F"/>
            </a:solidFill>
            <a:prstDash val="solid"/>
            <a:miter lim="400000"/>
          </a:ln>
          <a:effectLst>
            <a:outerShdw blurRad="38100" dist="38100" dir="2700000" rotWithShape="0">
              <a:srgbClr val="000000">
                <a:alpha val="25000"/>
              </a:srgbClr>
            </a:outerShdw>
          </a:effectLst>
        </p:spPr>
      </p:pic>
      <p:sp>
        <p:nvSpPr>
          <p:cNvPr id="5" name="Rectangle 4"/>
          <p:cNvSpPr/>
          <p:nvPr/>
        </p:nvSpPr>
        <p:spPr>
          <a:xfrm>
            <a:off x="0" y="951571"/>
            <a:ext cx="9143999" cy="1200329"/>
          </a:xfrm>
          <a:prstGeom prst="rect">
            <a:avLst/>
          </a:prstGeom>
        </p:spPr>
        <p:txBody>
          <a:bodyPr wrap="square">
            <a:spAutoFit/>
          </a:bodyPr>
          <a:lstStyle/>
          <a:p>
            <a:pPr lvl="0" algn="ctr"/>
            <a:r>
              <a:rPr lang="en-US" sz="4000" b="1" dirty="0">
                <a:solidFill>
                  <a:schemeClr val="accent6">
                    <a:lumMod val="75000"/>
                  </a:schemeClr>
                </a:solidFill>
              </a:rPr>
              <a:t>Growing in our Personal Relationships</a:t>
            </a:r>
            <a:r>
              <a:rPr lang="en-US" sz="3200" b="1" dirty="0">
                <a:solidFill>
                  <a:srgbClr val="0070C0"/>
                </a:solidFill>
              </a:rPr>
              <a:t> </a:t>
            </a:r>
            <a:endParaRPr lang="en-US" sz="3200" b="1" dirty="0" smtClean="0">
              <a:solidFill>
                <a:srgbClr val="0070C0"/>
              </a:solidFill>
            </a:endParaRPr>
          </a:p>
          <a:p>
            <a:pPr lvl="0" algn="ctr"/>
            <a:r>
              <a:rPr lang="en-US" sz="3200" b="1" dirty="0" smtClean="0">
                <a:solidFill>
                  <a:srgbClr val="00B050"/>
                </a:solidFill>
              </a:rPr>
              <a:t>Session </a:t>
            </a:r>
            <a:r>
              <a:rPr lang="en-US" sz="3200" b="1" dirty="0">
                <a:solidFill>
                  <a:srgbClr val="00B050"/>
                </a:solidFill>
              </a:rPr>
              <a:t># </a:t>
            </a:r>
            <a:r>
              <a:rPr lang="en-US" sz="3200" b="1" dirty="0" smtClean="0">
                <a:solidFill>
                  <a:srgbClr val="00B050"/>
                </a:solidFill>
              </a:rPr>
              <a:t>15</a:t>
            </a:r>
            <a:endParaRPr lang="en-US" dirty="0">
              <a:solidFill>
                <a:srgbClr val="00B050"/>
              </a:solidFill>
            </a:endParaRPr>
          </a:p>
        </p:txBody>
      </p:sp>
    </p:spTree>
    <p:extLst>
      <p:ext uri="{BB962C8B-B14F-4D97-AF65-F5344CB8AC3E}">
        <p14:creationId xmlns:p14="http://schemas.microsoft.com/office/powerpoint/2010/main" val="78160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par>
                          <p:cTn id="12" fill="hold">
                            <p:stCondLst>
                              <p:cond delay="2050"/>
                            </p:stCondLst>
                            <p:childTnLst>
                              <p:par>
                                <p:cTn id="13" presetID="41" presetClass="entr" presetSubtype="0" fill="hold" nodeType="after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1" end="1"/>
                                            </p:txEl>
                                          </p:spTgt>
                                        </p:tgtEl>
                                      </p:cBhvr>
                                    </p:animEffect>
                                  </p:childTnLst>
                                </p:cTn>
                              </p:par>
                            </p:childTnLst>
                          </p:cTn>
                        </p:par>
                        <p:par>
                          <p:cTn id="20" fill="hold">
                            <p:stCondLst>
                              <p:cond delay="9150"/>
                            </p:stCondLst>
                            <p:childTnLst>
                              <p:par>
                                <p:cTn id="21" presetID="41" presetClass="entr" presetSubtype="0" fill="hold" nodeType="afterEffect">
                                  <p:stCondLst>
                                    <p:cond delay="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256" y="1904519"/>
            <a:ext cx="8991599" cy="5334481"/>
          </a:xfrm>
        </p:spPr>
        <p:txBody>
          <a:bodyPr>
            <a:normAutofit/>
          </a:bodyPr>
          <a:lstStyle/>
          <a:p>
            <a:pPr marL="0" indent="0">
              <a:buNone/>
            </a:pPr>
            <a:endParaRPr lang="en-US" dirty="0">
              <a:solidFill>
                <a:schemeClr val="accent6">
                  <a:lumMod val="50000"/>
                </a:schemeClr>
              </a:solidFill>
            </a:endParaRPr>
          </a:p>
          <a:p>
            <a:pPr>
              <a:buSzPct val="150000"/>
              <a:buFont typeface="Times New Roman" panose="02020603050405020304" pitchFamily="18" charset="0"/>
              <a:buChar char="†"/>
            </a:pPr>
            <a:r>
              <a:rPr lang="en-US" sz="2800" b="1" dirty="0"/>
              <a:t>Verse </a:t>
            </a:r>
            <a:r>
              <a:rPr lang="en-US" sz="2800" b="1" dirty="0">
                <a:solidFill>
                  <a:srgbClr val="FF0000"/>
                </a:solidFill>
              </a:rPr>
              <a:t>19</a:t>
            </a:r>
            <a:r>
              <a:rPr lang="en-US" sz="3600" b="1" dirty="0"/>
              <a:t>: Love exists in us. </a:t>
            </a:r>
            <a:r>
              <a:rPr lang="en-US" dirty="0"/>
              <a:t>					</a:t>
            </a:r>
            <a:r>
              <a:rPr lang="en-US" dirty="0" smtClean="0"/>
              <a:t>(</a:t>
            </a:r>
            <a:r>
              <a:rPr lang="en-US" dirty="0"/>
              <a:t>It is born in us by </a:t>
            </a:r>
            <a:r>
              <a:rPr lang="en-US" dirty="0" smtClean="0"/>
              <a:t>God.) </a:t>
            </a:r>
            <a:endParaRPr lang="en-US" dirty="0"/>
          </a:p>
          <a:p>
            <a:pPr>
              <a:buSzPct val="150000"/>
              <a:buFont typeface="Times New Roman" panose="02020603050405020304" pitchFamily="18" charset="0"/>
              <a:buChar char="†"/>
            </a:pPr>
            <a:r>
              <a:rPr lang="en-US" sz="2800" b="1" dirty="0"/>
              <a:t>Verse </a:t>
            </a:r>
            <a:r>
              <a:rPr lang="en-US" sz="2800" b="1" dirty="0">
                <a:solidFill>
                  <a:srgbClr val="FF0000"/>
                </a:solidFill>
              </a:rPr>
              <a:t>20</a:t>
            </a:r>
            <a:r>
              <a:rPr lang="en-US" sz="3600" b="1" dirty="0"/>
              <a:t>: Love is displayed through us. </a:t>
            </a:r>
            <a:r>
              <a:rPr lang="en-US" b="1" dirty="0"/>
              <a:t>		</a:t>
            </a:r>
            <a:r>
              <a:rPr lang="en-US" dirty="0" smtClean="0"/>
              <a:t>(</a:t>
            </a:r>
            <a:r>
              <a:rPr lang="en-US" dirty="0"/>
              <a:t>It is something that is necessary / </a:t>
            </a:r>
            <a:r>
              <a:rPr lang="en-US" dirty="0" smtClean="0"/>
              <a:t>obligatory.)</a:t>
            </a:r>
            <a:endParaRPr lang="en-US" dirty="0"/>
          </a:p>
          <a:p>
            <a:pPr>
              <a:buSzPct val="150000"/>
              <a:buFont typeface="Times New Roman" panose="02020603050405020304" pitchFamily="18" charset="0"/>
              <a:buChar char="†"/>
            </a:pPr>
            <a:r>
              <a:rPr lang="en-US" sz="2800" b="1" dirty="0"/>
              <a:t>Verse </a:t>
            </a:r>
            <a:r>
              <a:rPr lang="en-US" sz="2800" b="1" dirty="0">
                <a:solidFill>
                  <a:srgbClr val="FF0000"/>
                </a:solidFill>
              </a:rPr>
              <a:t>21</a:t>
            </a:r>
            <a:r>
              <a:rPr lang="en-US" sz="3600" b="1" dirty="0"/>
              <a:t>: Love is God in and through us in 	every relationship.</a:t>
            </a:r>
            <a:r>
              <a:rPr lang="en-US" b="1" dirty="0"/>
              <a:t>						</a:t>
            </a:r>
            <a:r>
              <a:rPr lang="en-US" dirty="0"/>
              <a:t>(It is the norm for Christian </a:t>
            </a:r>
            <a:r>
              <a:rPr lang="en-US" dirty="0" smtClean="0"/>
              <a:t>life.)</a:t>
            </a:r>
            <a:endParaRPr lang="en-US" dirty="0"/>
          </a:p>
          <a:p>
            <a:pPr marL="0" lvl="0" indent="0">
              <a:buNone/>
            </a:pPr>
            <a:endParaRPr lang="en-US" dirty="0"/>
          </a:p>
        </p:txBody>
      </p:sp>
      <p:pic>
        <p:nvPicPr>
          <p:cNvPr id="4" name="Picture 3"/>
          <p:cNvPicPr/>
          <p:nvPr/>
        </p:nvPicPr>
        <p:blipFill>
          <a:blip r:embed="rId2">
            <a:extLst/>
          </a:blip>
          <a:stretch>
            <a:fillRect/>
          </a:stretch>
        </p:blipFill>
        <p:spPr>
          <a:xfrm>
            <a:off x="0" y="0"/>
            <a:ext cx="9144000" cy="914400"/>
          </a:xfrm>
          <a:prstGeom prst="rect">
            <a:avLst/>
          </a:prstGeom>
          <a:ln w="9525" cap="flat">
            <a:solidFill>
              <a:srgbClr val="11008F"/>
            </a:solidFill>
            <a:prstDash val="solid"/>
            <a:miter lim="400000"/>
          </a:ln>
          <a:effectLst>
            <a:outerShdw blurRad="38100" dist="38100" dir="2700000" rotWithShape="0">
              <a:srgbClr val="000000">
                <a:alpha val="25000"/>
              </a:srgbClr>
            </a:outerShdw>
          </a:effectLst>
        </p:spPr>
      </p:pic>
      <p:sp>
        <p:nvSpPr>
          <p:cNvPr id="5" name="Rectangle 4"/>
          <p:cNvSpPr/>
          <p:nvPr/>
        </p:nvSpPr>
        <p:spPr>
          <a:xfrm>
            <a:off x="-27709" y="914400"/>
            <a:ext cx="9143999" cy="1692771"/>
          </a:xfrm>
          <a:prstGeom prst="rect">
            <a:avLst/>
          </a:prstGeom>
        </p:spPr>
        <p:txBody>
          <a:bodyPr wrap="square">
            <a:spAutoFit/>
          </a:bodyPr>
          <a:lstStyle/>
          <a:p>
            <a:pPr lvl="0" algn="ctr"/>
            <a:r>
              <a:rPr lang="en-US" sz="4000" dirty="0"/>
              <a:t>❖ </a:t>
            </a:r>
            <a:r>
              <a:rPr lang="en-US" sz="3600" b="1" dirty="0">
                <a:solidFill>
                  <a:schemeClr val="accent6">
                    <a:lumMod val="75000"/>
                  </a:schemeClr>
                </a:solidFill>
              </a:rPr>
              <a:t>Origin</a:t>
            </a:r>
            <a:r>
              <a:rPr lang="en-US" sz="3600" b="1" dirty="0"/>
              <a:t> of God’s love: </a:t>
            </a:r>
            <a:r>
              <a:rPr lang="en-US" sz="3200" b="1" dirty="0"/>
              <a:t/>
            </a:r>
            <a:br>
              <a:rPr lang="en-US" sz="3200" b="1" dirty="0"/>
            </a:br>
            <a:r>
              <a:rPr lang="en-US" sz="3200" b="1" dirty="0">
                <a:solidFill>
                  <a:srgbClr val="0000FF"/>
                </a:solidFill>
              </a:rPr>
              <a:t>1</a:t>
            </a:r>
            <a:r>
              <a:rPr lang="en-US" sz="3200" b="1" baseline="30000" dirty="0">
                <a:solidFill>
                  <a:srgbClr val="0000FF"/>
                </a:solidFill>
              </a:rPr>
              <a:t>st</a:t>
            </a:r>
            <a:r>
              <a:rPr lang="en-US" sz="3200" b="1" dirty="0">
                <a:solidFill>
                  <a:srgbClr val="0000FF"/>
                </a:solidFill>
              </a:rPr>
              <a:t> given to us by God in order to love Him and to love others</a:t>
            </a:r>
            <a:endParaRPr lang="en-US" dirty="0">
              <a:solidFill>
                <a:srgbClr val="FF0000"/>
              </a:solidFill>
            </a:endParaRPr>
          </a:p>
        </p:txBody>
      </p:sp>
    </p:spTree>
    <p:extLst>
      <p:ext uri="{BB962C8B-B14F-4D97-AF65-F5344CB8AC3E}">
        <p14:creationId xmlns:p14="http://schemas.microsoft.com/office/powerpoint/2010/main" val="164227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3518"/>
            <a:ext cx="9144000" cy="5334481"/>
          </a:xfrm>
        </p:spPr>
        <p:txBody>
          <a:bodyPr>
            <a:normAutofit fontScale="92500" lnSpcReduction="20000"/>
          </a:bodyPr>
          <a:lstStyle/>
          <a:p>
            <a:pPr marL="0" indent="0" algn="ctr">
              <a:buNone/>
            </a:pPr>
            <a:r>
              <a:rPr lang="en-US" dirty="0" smtClean="0">
                <a:solidFill>
                  <a:srgbClr val="0000FF"/>
                </a:solidFill>
              </a:rPr>
              <a:t>Our </a:t>
            </a:r>
            <a:r>
              <a:rPr lang="en-US" dirty="0">
                <a:solidFill>
                  <a:srgbClr val="0000FF"/>
                </a:solidFill>
              </a:rPr>
              <a:t>love grows in </a:t>
            </a:r>
            <a:r>
              <a:rPr lang="en-US" dirty="0" smtClean="0">
                <a:solidFill>
                  <a:srgbClr val="0000FF"/>
                </a:solidFill>
              </a:rPr>
              <a:t>depth as we mature in our faith, and therefore our relationships deepen as we grow in Christ. </a:t>
            </a:r>
          </a:p>
          <a:p>
            <a:pPr>
              <a:spcBef>
                <a:spcPts val="1200"/>
              </a:spcBef>
              <a:spcAft>
                <a:spcPts val="1200"/>
              </a:spcAft>
              <a:buSzPct val="130000"/>
              <a:buFont typeface="Wingdings" panose="05000000000000000000" pitchFamily="2" charset="2"/>
              <a:buChar char="Ø"/>
            </a:pPr>
            <a:r>
              <a:rPr lang="en-US" sz="3600" dirty="0"/>
              <a:t>“And let us consider how to stimulate one another to love and good deeds.”  </a:t>
            </a:r>
            <a:r>
              <a:rPr lang="en-US" sz="3600" dirty="0" smtClean="0">
                <a:solidFill>
                  <a:srgbClr val="FF0000"/>
                </a:solidFill>
              </a:rPr>
              <a:t>(</a:t>
            </a:r>
            <a:r>
              <a:rPr lang="en-US" sz="3600" dirty="0">
                <a:solidFill>
                  <a:srgbClr val="FF0000"/>
                </a:solidFill>
              </a:rPr>
              <a:t>Heb. 10:24)</a:t>
            </a:r>
          </a:p>
          <a:p>
            <a:pPr>
              <a:spcBef>
                <a:spcPts val="1200"/>
              </a:spcBef>
              <a:spcAft>
                <a:spcPts val="1200"/>
              </a:spcAft>
              <a:buSzPct val="130000"/>
              <a:buFont typeface="Wingdings" panose="05000000000000000000" pitchFamily="2" charset="2"/>
              <a:buChar char="Ø"/>
            </a:pPr>
            <a:r>
              <a:rPr lang="en-US" sz="3600" dirty="0"/>
              <a:t>“And this I pray, that your love may abound still more and more in real knowledge and all discernment</a:t>
            </a:r>
            <a:r>
              <a:rPr lang="en-US" sz="3600" dirty="0" smtClean="0"/>
              <a:t>.” 				</a:t>
            </a:r>
            <a:r>
              <a:rPr lang="en-US" sz="3600" dirty="0" smtClean="0">
                <a:solidFill>
                  <a:srgbClr val="FF0000"/>
                </a:solidFill>
              </a:rPr>
              <a:t>(</a:t>
            </a:r>
            <a:r>
              <a:rPr lang="en-US" sz="3600" dirty="0">
                <a:solidFill>
                  <a:srgbClr val="FF0000"/>
                </a:solidFill>
              </a:rPr>
              <a:t>Phil. 1:9)</a:t>
            </a:r>
          </a:p>
          <a:p>
            <a:pPr>
              <a:spcBef>
                <a:spcPts val="1200"/>
              </a:spcBef>
              <a:spcAft>
                <a:spcPts val="1200"/>
              </a:spcAft>
              <a:buSzPct val="130000"/>
              <a:buFont typeface="Wingdings" panose="05000000000000000000" pitchFamily="2" charset="2"/>
              <a:buChar char="Ø"/>
            </a:pPr>
            <a:r>
              <a:rPr lang="en-US" sz="3600" dirty="0"/>
              <a:t>“By this, love is perfected with us, so that we may have confidence in the day of judgment; because as He is, so also </a:t>
            </a:r>
            <a:r>
              <a:rPr lang="en-US" sz="3600" dirty="0" smtClean="0"/>
              <a:t>are </a:t>
            </a:r>
            <a:r>
              <a:rPr lang="en-US" sz="3600" dirty="0"/>
              <a:t>we in this world.”  </a:t>
            </a:r>
            <a:r>
              <a:rPr lang="en-US" sz="3600" dirty="0" smtClean="0"/>
              <a:t>									</a:t>
            </a:r>
            <a:r>
              <a:rPr lang="en-US" sz="3600" dirty="0" smtClean="0">
                <a:solidFill>
                  <a:srgbClr val="FF0000"/>
                </a:solidFill>
              </a:rPr>
              <a:t>(</a:t>
            </a:r>
            <a:r>
              <a:rPr lang="en-US" sz="3600" dirty="0">
                <a:solidFill>
                  <a:srgbClr val="FF0000"/>
                </a:solidFill>
              </a:rPr>
              <a:t>1 John 4:17</a:t>
            </a:r>
            <a:r>
              <a:rPr lang="en-US" sz="3600" dirty="0" smtClean="0">
                <a:solidFill>
                  <a:srgbClr val="FF0000"/>
                </a:solidFill>
              </a:rPr>
              <a:t>)</a:t>
            </a:r>
            <a:endParaRPr lang="en-US" sz="3600" dirty="0">
              <a:solidFill>
                <a:srgbClr val="FF0000"/>
              </a:solidFill>
            </a:endParaRPr>
          </a:p>
        </p:txBody>
      </p:sp>
      <p:pic>
        <p:nvPicPr>
          <p:cNvPr id="4" name="Picture 3"/>
          <p:cNvPicPr/>
          <p:nvPr/>
        </p:nvPicPr>
        <p:blipFill>
          <a:blip r:embed="rId2">
            <a:extLst/>
          </a:blip>
          <a:stretch>
            <a:fillRect/>
          </a:stretch>
        </p:blipFill>
        <p:spPr>
          <a:xfrm>
            <a:off x="0" y="0"/>
            <a:ext cx="9144000" cy="914400"/>
          </a:xfrm>
          <a:prstGeom prst="rect">
            <a:avLst/>
          </a:prstGeom>
          <a:ln w="9525" cap="flat">
            <a:solidFill>
              <a:srgbClr val="11008F"/>
            </a:solidFill>
            <a:prstDash val="solid"/>
            <a:miter lim="400000"/>
          </a:ln>
          <a:effectLst>
            <a:outerShdw blurRad="38100" dist="38100" dir="2700000" rotWithShape="0">
              <a:srgbClr val="000000">
                <a:alpha val="25000"/>
              </a:srgbClr>
            </a:outerShdw>
          </a:effectLst>
        </p:spPr>
      </p:pic>
      <p:sp>
        <p:nvSpPr>
          <p:cNvPr id="5" name="Rectangle 4"/>
          <p:cNvSpPr/>
          <p:nvPr/>
        </p:nvSpPr>
        <p:spPr>
          <a:xfrm>
            <a:off x="-381000" y="951571"/>
            <a:ext cx="9829800" cy="646331"/>
          </a:xfrm>
          <a:prstGeom prst="rect">
            <a:avLst/>
          </a:prstGeom>
        </p:spPr>
        <p:txBody>
          <a:bodyPr wrap="square">
            <a:spAutoFit/>
          </a:bodyPr>
          <a:lstStyle/>
          <a:p>
            <a:pPr marL="571500" lvl="0" indent="-571500" algn="ctr">
              <a:buClr>
                <a:schemeClr val="tx1"/>
              </a:buClr>
              <a:buFont typeface="Wingdings" panose="05000000000000000000" pitchFamily="2" charset="2"/>
              <a:buChar char="v"/>
            </a:pPr>
            <a:r>
              <a:rPr lang="en-US" sz="3600" b="1" dirty="0" smtClean="0">
                <a:solidFill>
                  <a:schemeClr val="accent6">
                    <a:lumMod val="75000"/>
                  </a:schemeClr>
                </a:solidFill>
              </a:rPr>
              <a:t>Importance</a:t>
            </a:r>
            <a:r>
              <a:rPr lang="en-US" sz="3600" b="1" dirty="0" smtClean="0"/>
              <a:t> </a:t>
            </a:r>
            <a:r>
              <a:rPr lang="en-US" sz="3600" b="1" dirty="0"/>
              <a:t>of God’s Love:</a:t>
            </a:r>
            <a:endParaRPr lang="en-US" sz="3600" dirty="0">
              <a:solidFill>
                <a:srgbClr val="FF0000"/>
              </a:solidFill>
            </a:endParaRPr>
          </a:p>
        </p:txBody>
      </p:sp>
    </p:spTree>
    <p:extLst>
      <p:ext uri="{BB962C8B-B14F-4D97-AF65-F5344CB8AC3E}">
        <p14:creationId xmlns:p14="http://schemas.microsoft.com/office/powerpoint/2010/main" val="326163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7"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5" dur="20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1"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 y="2057400"/>
            <a:ext cx="9144000" cy="5334481"/>
          </a:xfrm>
        </p:spPr>
        <p:txBody>
          <a:bodyPr>
            <a:normAutofit fontScale="85000" lnSpcReduction="10000"/>
          </a:bodyPr>
          <a:lstStyle/>
          <a:p>
            <a:pPr>
              <a:buSzPct val="100000"/>
              <a:buFont typeface="Wingdings" panose="05000000000000000000" pitchFamily="2" charset="2"/>
              <a:buChar char="q"/>
            </a:pPr>
            <a:r>
              <a:rPr lang="en-US" sz="3600" dirty="0"/>
              <a:t>“</a:t>
            </a:r>
            <a:r>
              <a:rPr lang="en-US" sz="3600" b="1" baseline="30000" dirty="0">
                <a:solidFill>
                  <a:srgbClr val="FF0000"/>
                </a:solidFill>
              </a:rPr>
              <a:t>1</a:t>
            </a:r>
            <a:r>
              <a:rPr lang="en-US" sz="3600" dirty="0"/>
              <a:t> Therefore be imitators of God, as beloved children; </a:t>
            </a:r>
            <a:r>
              <a:rPr lang="en-US" sz="3600" b="1" baseline="30000" dirty="0">
                <a:solidFill>
                  <a:srgbClr val="FF0000"/>
                </a:solidFill>
              </a:rPr>
              <a:t>2 </a:t>
            </a:r>
            <a:r>
              <a:rPr lang="en-US" sz="3600" dirty="0"/>
              <a:t>and walk in love, just as Christ also loved you and gave Himself up for us, an offering and a sacrifice to God as a fragrant aroma.”  </a:t>
            </a:r>
            <a:r>
              <a:rPr lang="en-US" sz="3600" dirty="0" smtClean="0"/>
              <a:t>		</a:t>
            </a:r>
            <a:r>
              <a:rPr lang="en-US" sz="3600" dirty="0" smtClean="0">
                <a:solidFill>
                  <a:srgbClr val="FF0000"/>
                </a:solidFill>
              </a:rPr>
              <a:t>(</a:t>
            </a:r>
            <a:r>
              <a:rPr lang="en-US" sz="3600" dirty="0">
                <a:solidFill>
                  <a:srgbClr val="FF0000"/>
                </a:solidFill>
              </a:rPr>
              <a:t>Eph. 5:1-2)</a:t>
            </a:r>
          </a:p>
          <a:p>
            <a:pPr>
              <a:buSzPct val="100000"/>
              <a:buFont typeface="Wingdings" panose="05000000000000000000" pitchFamily="2" charset="2"/>
              <a:buChar char="q"/>
            </a:pPr>
            <a:r>
              <a:rPr lang="en-US" sz="3600" dirty="0"/>
              <a:t>“</a:t>
            </a:r>
            <a:r>
              <a:rPr lang="en-US" sz="3600" b="1" baseline="30000" dirty="0">
                <a:solidFill>
                  <a:srgbClr val="FF0000"/>
                </a:solidFill>
              </a:rPr>
              <a:t>15</a:t>
            </a:r>
            <a:r>
              <a:rPr lang="en-US" sz="3600" dirty="0"/>
              <a:t> but speaking the truth in love, we are to grow up in all aspects into Him who is the head, even Christ,  </a:t>
            </a:r>
            <a:r>
              <a:rPr lang="en-US" sz="3600" dirty="0" smtClean="0"/>
              <a:t>     </a:t>
            </a:r>
            <a:r>
              <a:rPr lang="en-US" sz="3600" b="1" baseline="30000" dirty="0" smtClean="0">
                <a:solidFill>
                  <a:srgbClr val="FF0000"/>
                </a:solidFill>
              </a:rPr>
              <a:t>16</a:t>
            </a:r>
            <a:r>
              <a:rPr lang="en-US" sz="3600" dirty="0" smtClean="0"/>
              <a:t> </a:t>
            </a:r>
            <a:r>
              <a:rPr lang="en-US" sz="3600" dirty="0"/>
              <a:t>from whom </a:t>
            </a:r>
            <a:r>
              <a:rPr lang="en-US" sz="3600" dirty="0" smtClean="0"/>
              <a:t>the </a:t>
            </a:r>
            <a:r>
              <a:rPr lang="en-US" sz="3600" dirty="0"/>
              <a:t>whole body, being fitted and held together by what every joint supplies, according to the proper working </a:t>
            </a:r>
            <a:r>
              <a:rPr lang="en-US" sz="3600" dirty="0" smtClean="0"/>
              <a:t>of </a:t>
            </a:r>
            <a:r>
              <a:rPr lang="en-US" sz="3600" dirty="0"/>
              <a:t>each individual part, causes the growth of the body for the building up of itself in love.”  					</a:t>
            </a:r>
            <a:r>
              <a:rPr lang="en-US" sz="3600" dirty="0" smtClean="0"/>
              <a:t>	</a:t>
            </a:r>
            <a:r>
              <a:rPr lang="en-US" sz="3600" dirty="0" smtClean="0">
                <a:solidFill>
                  <a:srgbClr val="FF0000"/>
                </a:solidFill>
              </a:rPr>
              <a:t>(</a:t>
            </a:r>
            <a:r>
              <a:rPr lang="en-US" sz="3600" dirty="0">
                <a:solidFill>
                  <a:srgbClr val="FF0000"/>
                </a:solidFill>
              </a:rPr>
              <a:t>Eph. 4:15-16</a:t>
            </a:r>
            <a:r>
              <a:rPr lang="en-US" sz="3600" dirty="0" smtClean="0">
                <a:solidFill>
                  <a:srgbClr val="FF0000"/>
                </a:solidFill>
              </a:rPr>
              <a:t>)</a:t>
            </a:r>
            <a:endParaRPr lang="en-US" sz="3600" dirty="0">
              <a:solidFill>
                <a:srgbClr val="FF0000"/>
              </a:solidFill>
            </a:endParaRPr>
          </a:p>
        </p:txBody>
      </p:sp>
      <p:pic>
        <p:nvPicPr>
          <p:cNvPr id="4" name="Picture 3"/>
          <p:cNvPicPr/>
          <p:nvPr/>
        </p:nvPicPr>
        <p:blipFill>
          <a:blip r:embed="rId2">
            <a:extLst/>
          </a:blip>
          <a:stretch>
            <a:fillRect/>
          </a:stretch>
        </p:blipFill>
        <p:spPr>
          <a:xfrm>
            <a:off x="0" y="0"/>
            <a:ext cx="9144000" cy="914400"/>
          </a:xfrm>
          <a:prstGeom prst="rect">
            <a:avLst/>
          </a:prstGeom>
          <a:ln w="9525" cap="flat">
            <a:solidFill>
              <a:srgbClr val="11008F"/>
            </a:solidFill>
            <a:prstDash val="solid"/>
            <a:miter lim="400000"/>
          </a:ln>
          <a:effectLst>
            <a:outerShdw blurRad="38100" dist="38100" dir="2700000" rotWithShape="0">
              <a:srgbClr val="000000">
                <a:alpha val="25000"/>
              </a:srgbClr>
            </a:outerShdw>
          </a:effectLst>
        </p:spPr>
      </p:pic>
      <p:sp>
        <p:nvSpPr>
          <p:cNvPr id="5" name="Rectangle 4"/>
          <p:cNvSpPr/>
          <p:nvPr/>
        </p:nvSpPr>
        <p:spPr>
          <a:xfrm>
            <a:off x="0" y="951571"/>
            <a:ext cx="9144000" cy="1107996"/>
          </a:xfrm>
          <a:prstGeom prst="rect">
            <a:avLst/>
          </a:prstGeom>
        </p:spPr>
        <p:txBody>
          <a:bodyPr wrap="square">
            <a:spAutoFit/>
          </a:bodyPr>
          <a:lstStyle/>
          <a:p>
            <a:pPr lvl="0" algn="ctr"/>
            <a:r>
              <a:rPr lang="en-US" sz="3200" dirty="0"/>
              <a:t>❖ </a:t>
            </a:r>
            <a:r>
              <a:rPr lang="en-US" sz="3600" b="1" dirty="0">
                <a:solidFill>
                  <a:schemeClr val="accent6">
                    <a:lumMod val="75000"/>
                  </a:schemeClr>
                </a:solidFill>
              </a:rPr>
              <a:t>Goal</a:t>
            </a:r>
            <a:r>
              <a:rPr lang="en-US" sz="3600" b="1" dirty="0"/>
              <a:t> of God’s Love:</a:t>
            </a:r>
            <a:r>
              <a:rPr lang="en-US" sz="3600" dirty="0"/>
              <a:t> </a:t>
            </a:r>
            <a:r>
              <a:rPr lang="en-US" sz="3000" b="1" dirty="0" smtClean="0">
                <a:solidFill>
                  <a:srgbClr val="0000FF"/>
                </a:solidFill>
              </a:rPr>
              <a:t>to </a:t>
            </a:r>
            <a:r>
              <a:rPr lang="en-US" sz="3000" b="1" dirty="0">
                <a:solidFill>
                  <a:srgbClr val="0000FF"/>
                </a:solidFill>
              </a:rPr>
              <a:t>be so emptied of self that we perfectly reflect Christ’s love in our </a:t>
            </a:r>
            <a:r>
              <a:rPr lang="en-US" sz="3000" b="1" dirty="0" smtClean="0">
                <a:solidFill>
                  <a:srgbClr val="0000FF"/>
                </a:solidFill>
              </a:rPr>
              <a:t>relationships</a:t>
            </a:r>
            <a:endParaRPr lang="en-US" sz="3000" dirty="0">
              <a:solidFill>
                <a:srgbClr val="FF0000"/>
              </a:solidFill>
            </a:endParaRPr>
          </a:p>
        </p:txBody>
      </p:sp>
    </p:spTree>
    <p:extLst>
      <p:ext uri="{BB962C8B-B14F-4D97-AF65-F5344CB8AC3E}">
        <p14:creationId xmlns:p14="http://schemas.microsoft.com/office/powerpoint/2010/main" val="124430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09800"/>
            <a:ext cx="8915400" cy="5181600"/>
          </a:xfrm>
        </p:spPr>
        <p:txBody>
          <a:bodyPr>
            <a:normAutofit/>
          </a:bodyPr>
          <a:lstStyle/>
          <a:p>
            <a:pPr marL="0" indent="0" algn="ctr">
              <a:buNone/>
            </a:pPr>
            <a:r>
              <a:rPr lang="en-US" sz="3600" b="1" u="sng" dirty="0">
                <a:solidFill>
                  <a:srgbClr val="00B050"/>
                </a:solidFill>
              </a:rPr>
              <a:t>VISION</a:t>
            </a:r>
            <a:r>
              <a:rPr lang="en-US" sz="3600" dirty="0">
                <a:solidFill>
                  <a:srgbClr val="00B050"/>
                </a:solidFill>
              </a:rPr>
              <a:t>: </a:t>
            </a:r>
            <a:r>
              <a:rPr lang="en-US" sz="3600" dirty="0"/>
              <a:t>Because of God’s compassion, a new believer begins seeing people as needing God in their lives.  When God’s love is born in us we are changed.  Now we become concerned how God cares for the relationships we have been given.  Thus, love springs forth with all sorts of practical changes in our attitudes and actual behavior. </a:t>
            </a:r>
          </a:p>
        </p:txBody>
      </p:sp>
      <p:pic>
        <p:nvPicPr>
          <p:cNvPr id="4" name="Picture 3"/>
          <p:cNvPicPr/>
          <p:nvPr/>
        </p:nvPicPr>
        <p:blipFill>
          <a:blip r:embed="rId2">
            <a:extLst/>
          </a:blip>
          <a:stretch>
            <a:fillRect/>
          </a:stretch>
        </p:blipFill>
        <p:spPr>
          <a:xfrm>
            <a:off x="0" y="0"/>
            <a:ext cx="9144000" cy="914400"/>
          </a:xfrm>
          <a:prstGeom prst="rect">
            <a:avLst/>
          </a:prstGeom>
          <a:ln w="9525" cap="flat">
            <a:solidFill>
              <a:srgbClr val="11008F"/>
            </a:solidFill>
            <a:prstDash val="solid"/>
            <a:miter lim="400000"/>
          </a:ln>
          <a:effectLst>
            <a:outerShdw blurRad="38100" dist="38100" dir="2700000" rotWithShape="0">
              <a:srgbClr val="000000">
                <a:alpha val="25000"/>
              </a:srgbClr>
            </a:outerShdw>
          </a:effectLst>
        </p:spPr>
      </p:pic>
      <p:sp>
        <p:nvSpPr>
          <p:cNvPr id="5" name="Rectangle 4"/>
          <p:cNvSpPr/>
          <p:nvPr/>
        </p:nvSpPr>
        <p:spPr>
          <a:xfrm>
            <a:off x="-381000" y="951571"/>
            <a:ext cx="9829800" cy="1261884"/>
          </a:xfrm>
          <a:prstGeom prst="rect">
            <a:avLst/>
          </a:prstGeom>
        </p:spPr>
        <p:txBody>
          <a:bodyPr wrap="square">
            <a:spAutoFit/>
          </a:bodyPr>
          <a:lstStyle/>
          <a:p>
            <a:pPr lvl="0" algn="ctr"/>
            <a:r>
              <a:rPr lang="en-US" sz="4000" dirty="0"/>
              <a:t>❖ </a:t>
            </a:r>
            <a:r>
              <a:rPr lang="en-US" sz="4000" b="1" dirty="0"/>
              <a:t>Level </a:t>
            </a:r>
            <a:r>
              <a:rPr lang="en-US" sz="4000" b="1" dirty="0" smtClean="0"/>
              <a:t> 1 </a:t>
            </a:r>
            <a:r>
              <a:rPr lang="en-US" sz="2800" b="1" dirty="0"/>
              <a:t/>
            </a:r>
            <a:br>
              <a:rPr lang="en-US" sz="2800" b="1" dirty="0"/>
            </a:br>
            <a:r>
              <a:rPr lang="en-US" sz="3600" b="1" dirty="0">
                <a:solidFill>
                  <a:srgbClr val="7030A0"/>
                </a:solidFill>
              </a:rPr>
              <a:t>Relational Changes  Because of God’s Love</a:t>
            </a:r>
            <a:endParaRPr lang="en-US" sz="3600" dirty="0">
              <a:solidFill>
                <a:srgbClr val="7030A0"/>
              </a:solidFill>
            </a:endParaRPr>
          </a:p>
        </p:txBody>
      </p:sp>
    </p:spTree>
    <p:extLst>
      <p:ext uri="{BB962C8B-B14F-4D97-AF65-F5344CB8AC3E}">
        <p14:creationId xmlns:p14="http://schemas.microsoft.com/office/powerpoint/2010/main" val="341243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75919"/>
            <a:ext cx="9144000" cy="5334481"/>
          </a:xfrm>
        </p:spPr>
        <p:txBody>
          <a:bodyPr>
            <a:normAutofit fontScale="92500" lnSpcReduction="10000"/>
          </a:bodyPr>
          <a:lstStyle/>
          <a:p>
            <a:r>
              <a:rPr lang="en-US" sz="3600" dirty="0"/>
              <a:t> When first a believer, we start becoming aware of </a:t>
            </a:r>
            <a:r>
              <a:rPr lang="en-US" sz="3600" dirty="0" smtClean="0"/>
              <a:t>	how selfish </a:t>
            </a:r>
            <a:r>
              <a:rPr lang="en-US" sz="3600" dirty="0"/>
              <a:t>we are.</a:t>
            </a:r>
          </a:p>
          <a:p>
            <a:pPr lvl="0"/>
            <a:r>
              <a:rPr lang="en-US" sz="3600" dirty="0"/>
              <a:t>We begin to experience true joy in helping people.</a:t>
            </a:r>
          </a:p>
          <a:p>
            <a:pPr lvl="0"/>
            <a:r>
              <a:rPr lang="en-US" sz="3600" dirty="0"/>
              <a:t>At times, we may try to force love in relationships </a:t>
            </a:r>
            <a:r>
              <a:rPr lang="en-US" sz="3600" dirty="0" smtClean="0"/>
              <a:t>	where </a:t>
            </a:r>
            <a:r>
              <a:rPr lang="en-US" sz="3600" dirty="0"/>
              <a:t>it is not readily received.</a:t>
            </a:r>
          </a:p>
          <a:p>
            <a:pPr lvl="0"/>
            <a:r>
              <a:rPr lang="en-US" sz="3600" dirty="0"/>
              <a:t>As a new believer’s love must grow to stability.</a:t>
            </a:r>
          </a:p>
          <a:p>
            <a:pPr lvl="0"/>
            <a:r>
              <a:rPr lang="en-US" sz="3600" dirty="0"/>
              <a:t>We see problems as not so overwhelming as </a:t>
            </a:r>
            <a:r>
              <a:rPr lang="en-US" sz="3600" dirty="0" smtClean="0"/>
              <a:t>	before</a:t>
            </a:r>
            <a:r>
              <a:rPr lang="en-US" sz="3600" dirty="0"/>
              <a:t>, but current stress or remaining </a:t>
            </a:r>
            <a:r>
              <a:rPr lang="en-US" sz="3600" dirty="0" smtClean="0"/>
              <a:t>	bitterness </a:t>
            </a:r>
            <a:r>
              <a:rPr lang="en-US" sz="3600" dirty="0"/>
              <a:t>from former broken relationships </a:t>
            </a:r>
            <a:r>
              <a:rPr lang="en-US" sz="3600" dirty="0" smtClean="0"/>
              <a:t>	may </a:t>
            </a:r>
            <a:r>
              <a:rPr lang="en-US" sz="3600" dirty="0"/>
              <a:t>overshadow love, choking its flow</a:t>
            </a:r>
            <a:r>
              <a:rPr lang="en-US" sz="3600" dirty="0" smtClean="0"/>
              <a:t>.</a:t>
            </a:r>
            <a:r>
              <a:rPr lang="en-US" sz="3600" dirty="0">
                <a:solidFill>
                  <a:srgbClr val="FF0000"/>
                </a:solidFill>
              </a:rPr>
              <a:t> </a:t>
            </a:r>
            <a:endParaRPr lang="en-US" sz="3600" dirty="0"/>
          </a:p>
        </p:txBody>
      </p:sp>
      <p:pic>
        <p:nvPicPr>
          <p:cNvPr id="4" name="Picture 3"/>
          <p:cNvPicPr/>
          <p:nvPr/>
        </p:nvPicPr>
        <p:blipFill>
          <a:blip r:embed="rId2">
            <a:extLst/>
          </a:blip>
          <a:stretch>
            <a:fillRect/>
          </a:stretch>
        </p:blipFill>
        <p:spPr>
          <a:xfrm>
            <a:off x="0" y="0"/>
            <a:ext cx="9144000" cy="914400"/>
          </a:xfrm>
          <a:prstGeom prst="rect">
            <a:avLst/>
          </a:prstGeom>
          <a:ln w="9525" cap="flat">
            <a:solidFill>
              <a:srgbClr val="11008F"/>
            </a:solidFill>
            <a:prstDash val="solid"/>
            <a:miter lim="400000"/>
          </a:ln>
          <a:effectLst>
            <a:outerShdw blurRad="38100" dist="38100" dir="2700000" rotWithShape="0">
              <a:srgbClr val="000000">
                <a:alpha val="25000"/>
              </a:srgbClr>
            </a:outerShdw>
          </a:effectLst>
        </p:spPr>
      </p:pic>
      <p:sp>
        <p:nvSpPr>
          <p:cNvPr id="5" name="Rectangle 4"/>
          <p:cNvSpPr/>
          <p:nvPr/>
        </p:nvSpPr>
        <p:spPr>
          <a:xfrm>
            <a:off x="-381000" y="1030069"/>
            <a:ext cx="9829800" cy="646331"/>
          </a:xfrm>
          <a:prstGeom prst="rect">
            <a:avLst/>
          </a:prstGeom>
        </p:spPr>
        <p:txBody>
          <a:bodyPr wrap="square">
            <a:spAutoFit/>
          </a:bodyPr>
          <a:lstStyle/>
          <a:p>
            <a:pPr lvl="0" algn="ctr"/>
            <a:r>
              <a:rPr lang="en-US" sz="3600" b="1" dirty="0">
                <a:solidFill>
                  <a:srgbClr val="FF0000"/>
                </a:solidFill>
              </a:rPr>
              <a:t>New believer’s changing vision and challenges</a:t>
            </a:r>
            <a:endParaRPr lang="en-US" sz="3600" dirty="0">
              <a:solidFill>
                <a:srgbClr val="FF0000"/>
              </a:solidFill>
            </a:endParaRPr>
          </a:p>
        </p:txBody>
      </p:sp>
    </p:spTree>
    <p:extLst>
      <p:ext uri="{BB962C8B-B14F-4D97-AF65-F5344CB8AC3E}">
        <p14:creationId xmlns:p14="http://schemas.microsoft.com/office/powerpoint/2010/main" val="4185997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Scale>
                                      <p:cBhvr>
                                        <p:cTn id="21"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2" end="2"/>
                                            </p:txEl>
                                          </p:spTgt>
                                        </p:tgtEl>
                                        <p:attrNameLst>
                                          <p:attrName>ppt_x</p:attrName>
                                          <p:attrName>ppt_y</p:attrName>
                                        </p:attrNameLst>
                                      </p:cBhvr>
                                    </p:animMotion>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Scale>
                                      <p:cBhvr>
                                        <p:cTn id="28"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3" end="3"/>
                                            </p:txEl>
                                          </p:spTgt>
                                        </p:tgtEl>
                                        <p:attrNameLst>
                                          <p:attrName>ppt_x</p:attrName>
                                          <p:attrName>ppt_y</p:attrName>
                                        </p:attrNameLst>
                                      </p:cBhvr>
                                    </p:animMotion>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Scale>
                                      <p:cBhvr>
                                        <p:cTn id="35"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
                                            <p:txEl>
                                              <p:pRg st="4" end="4"/>
                                            </p:txEl>
                                          </p:spTgt>
                                        </p:tgtEl>
                                        <p:attrNameLst>
                                          <p:attrName>ppt_x</p:attrName>
                                          <p:attrName>ppt_y</p:attrName>
                                        </p:attrNameLst>
                                      </p:cBhvr>
                                    </p:animMotion>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056919"/>
            <a:ext cx="8229600" cy="5334481"/>
          </a:xfrm>
        </p:spPr>
        <p:txBody>
          <a:bodyPr>
            <a:normAutofit/>
          </a:bodyPr>
          <a:lstStyle/>
          <a:p>
            <a:pPr marL="0" indent="0" algn="ctr">
              <a:buNone/>
            </a:pPr>
            <a:r>
              <a:rPr lang="en-US" sz="3600" b="1" u="sng" dirty="0">
                <a:solidFill>
                  <a:schemeClr val="accent6">
                    <a:lumMod val="75000"/>
                  </a:schemeClr>
                </a:solidFill>
              </a:rPr>
              <a:t>Summary</a:t>
            </a:r>
            <a:r>
              <a:rPr lang="en-US" sz="3600" b="1" dirty="0">
                <a:solidFill>
                  <a:schemeClr val="accent6">
                    <a:lumMod val="75000"/>
                  </a:schemeClr>
                </a:solidFill>
              </a:rPr>
              <a:t>:</a:t>
            </a:r>
            <a:r>
              <a:rPr lang="en-US" sz="3600" dirty="0">
                <a:solidFill>
                  <a:schemeClr val="accent6">
                    <a:lumMod val="75000"/>
                  </a:schemeClr>
                </a:solidFill>
              </a:rPr>
              <a:t>  </a:t>
            </a:r>
            <a:r>
              <a:rPr lang="en-US" sz="3600" dirty="0"/>
              <a:t>God’s love is present in new believers, but because the </a:t>
            </a:r>
            <a:r>
              <a:rPr lang="en-US" sz="3600" dirty="0" smtClean="0"/>
              <a:t>relationship can </a:t>
            </a:r>
            <a:r>
              <a:rPr lang="en-US" sz="3600" dirty="0"/>
              <a:t>be shaken due to our poor understanding of God and our changing circumstances, we can easily revert to selfish ways that create abrupt change and brokenness.    								</a:t>
            </a:r>
            <a:r>
              <a:rPr lang="en-US" sz="3600" dirty="0" smtClean="0"/>
              <a:t>			(Delicate &amp; </a:t>
            </a:r>
            <a:r>
              <a:rPr lang="en-US" sz="3600" dirty="0"/>
              <a:t>unstable</a:t>
            </a:r>
            <a:r>
              <a:rPr lang="en-US" sz="3600" dirty="0" smtClean="0"/>
              <a:t>)</a:t>
            </a:r>
            <a:endParaRPr lang="en-US" sz="3600" dirty="0"/>
          </a:p>
        </p:txBody>
      </p:sp>
      <p:pic>
        <p:nvPicPr>
          <p:cNvPr id="4" name="Picture 3"/>
          <p:cNvPicPr/>
          <p:nvPr/>
        </p:nvPicPr>
        <p:blipFill>
          <a:blip r:embed="rId2">
            <a:extLst/>
          </a:blip>
          <a:stretch>
            <a:fillRect/>
          </a:stretch>
        </p:blipFill>
        <p:spPr>
          <a:xfrm>
            <a:off x="0" y="0"/>
            <a:ext cx="9144000" cy="914400"/>
          </a:xfrm>
          <a:prstGeom prst="rect">
            <a:avLst/>
          </a:prstGeom>
          <a:ln w="9525" cap="flat">
            <a:solidFill>
              <a:srgbClr val="11008F"/>
            </a:solidFill>
            <a:prstDash val="solid"/>
            <a:miter lim="400000"/>
          </a:ln>
          <a:effectLst>
            <a:outerShdw blurRad="38100" dist="38100" dir="2700000" rotWithShape="0">
              <a:srgbClr val="000000">
                <a:alpha val="25000"/>
              </a:srgbClr>
            </a:outerShdw>
          </a:effectLst>
        </p:spPr>
      </p:pic>
      <p:sp>
        <p:nvSpPr>
          <p:cNvPr id="5" name="Rectangle 4"/>
          <p:cNvSpPr/>
          <p:nvPr/>
        </p:nvSpPr>
        <p:spPr>
          <a:xfrm>
            <a:off x="0" y="1187098"/>
            <a:ext cx="9144000" cy="769441"/>
          </a:xfrm>
          <a:prstGeom prst="rect">
            <a:avLst/>
          </a:prstGeom>
        </p:spPr>
        <p:txBody>
          <a:bodyPr wrap="square">
            <a:spAutoFit/>
          </a:bodyPr>
          <a:lstStyle/>
          <a:p>
            <a:pPr marL="571500" indent="-571500" algn="ctr">
              <a:buFont typeface="Wingdings" panose="05000000000000000000" pitchFamily="2" charset="2"/>
              <a:buChar char="v"/>
            </a:pPr>
            <a:r>
              <a:rPr lang="en-US" sz="4400" b="1" dirty="0">
                <a:solidFill>
                  <a:srgbClr val="7030A0"/>
                </a:solidFill>
                <a:latin typeface="Times New Roman" panose="02020603050405020304" pitchFamily="18" charset="0"/>
                <a:cs typeface="Times New Roman" panose="02020603050405020304" pitchFamily="18" charset="0"/>
              </a:rPr>
              <a:t>Level  </a:t>
            </a:r>
            <a:r>
              <a:rPr lang="en-US" sz="4400" b="1" dirty="0" smtClean="0">
                <a:solidFill>
                  <a:srgbClr val="7030A0"/>
                </a:solidFill>
                <a:latin typeface="Times New Roman" panose="02020603050405020304" pitchFamily="18" charset="0"/>
                <a:cs typeface="Times New Roman" panose="02020603050405020304" pitchFamily="18" charset="0"/>
              </a:rPr>
              <a:t>1</a:t>
            </a:r>
            <a:endParaRPr lang="en-US" sz="4400" dirty="0">
              <a:solidFill>
                <a:srgbClr val="7030A0"/>
              </a:solidFill>
            </a:endParaRPr>
          </a:p>
        </p:txBody>
      </p:sp>
    </p:spTree>
    <p:extLst>
      <p:ext uri="{BB962C8B-B14F-4D97-AF65-F5344CB8AC3E}">
        <p14:creationId xmlns:p14="http://schemas.microsoft.com/office/powerpoint/2010/main" val="254192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86000"/>
            <a:ext cx="7010400" cy="4724882"/>
          </a:xfrm>
        </p:spPr>
        <p:txBody>
          <a:bodyPr>
            <a:normAutofit/>
          </a:bodyPr>
          <a:lstStyle/>
          <a:p>
            <a:pPr marL="0" indent="0" algn="ctr">
              <a:buNone/>
            </a:pPr>
            <a:r>
              <a:rPr lang="en-US" sz="3600" b="1" u="sng" dirty="0">
                <a:solidFill>
                  <a:srgbClr val="00B050"/>
                </a:solidFill>
              </a:rPr>
              <a:t>VISION</a:t>
            </a:r>
            <a:r>
              <a:rPr lang="en-US" sz="3600" dirty="0"/>
              <a:t>: The young believer seeks to tackle difficult relationships and choose to love others.  Jesus’ life in us is able to help us overcome our major relationship flaws, so that we can grow in our relationships with others, no matter who they are</a:t>
            </a:r>
            <a:r>
              <a:rPr lang="en-US" sz="3600" dirty="0" smtClean="0"/>
              <a:t>.</a:t>
            </a:r>
            <a:r>
              <a:rPr lang="en-US" sz="3600" dirty="0"/>
              <a:t> </a:t>
            </a:r>
          </a:p>
        </p:txBody>
      </p:sp>
      <p:pic>
        <p:nvPicPr>
          <p:cNvPr id="4" name="Picture 3"/>
          <p:cNvPicPr/>
          <p:nvPr/>
        </p:nvPicPr>
        <p:blipFill>
          <a:blip r:embed="rId2">
            <a:extLst/>
          </a:blip>
          <a:stretch>
            <a:fillRect/>
          </a:stretch>
        </p:blipFill>
        <p:spPr>
          <a:xfrm>
            <a:off x="0" y="0"/>
            <a:ext cx="9144000" cy="914400"/>
          </a:xfrm>
          <a:prstGeom prst="rect">
            <a:avLst/>
          </a:prstGeom>
          <a:ln w="9525" cap="flat">
            <a:solidFill>
              <a:srgbClr val="11008F"/>
            </a:solidFill>
            <a:prstDash val="solid"/>
            <a:miter lim="400000"/>
          </a:ln>
          <a:effectLst>
            <a:outerShdw blurRad="38100" dist="38100" dir="2700000" rotWithShape="0">
              <a:srgbClr val="000000">
                <a:alpha val="25000"/>
              </a:srgbClr>
            </a:outerShdw>
          </a:effectLst>
        </p:spPr>
      </p:pic>
      <p:sp>
        <p:nvSpPr>
          <p:cNvPr id="5" name="Rectangle 4"/>
          <p:cNvSpPr/>
          <p:nvPr/>
        </p:nvSpPr>
        <p:spPr>
          <a:xfrm>
            <a:off x="-381000" y="951571"/>
            <a:ext cx="9829800" cy="1200329"/>
          </a:xfrm>
          <a:prstGeom prst="rect">
            <a:avLst/>
          </a:prstGeom>
        </p:spPr>
        <p:txBody>
          <a:bodyPr wrap="square">
            <a:spAutoFit/>
          </a:bodyPr>
          <a:lstStyle/>
          <a:p>
            <a:pPr marL="571500" lvl="0" indent="-571500" algn="ctr">
              <a:buFont typeface="Wingdings" panose="05000000000000000000" pitchFamily="2" charset="2"/>
              <a:buChar char="v"/>
            </a:pPr>
            <a:r>
              <a:rPr lang="en-US" sz="3600" b="1" dirty="0">
                <a:latin typeface="Times New Roman" panose="02020603050405020304" pitchFamily="18" charset="0"/>
                <a:cs typeface="Times New Roman" panose="02020603050405020304" pitchFamily="18" charset="0"/>
              </a:rPr>
              <a:t>Level </a:t>
            </a:r>
            <a:r>
              <a:rPr lang="en-US" sz="3600" b="1" dirty="0" smtClean="0">
                <a:latin typeface="Times New Roman" panose="02020603050405020304" pitchFamily="18" charset="0"/>
                <a:cs typeface="Times New Roman" panose="02020603050405020304" pitchFamily="18" charset="0"/>
              </a:rPr>
              <a:t> 2  </a:t>
            </a:r>
            <a:r>
              <a:rPr lang="en-US" sz="2800" b="1" dirty="0">
                <a:latin typeface="Times New Roman" panose="02020603050405020304" pitchFamily="18" charset="0"/>
                <a:cs typeface="Times New Roman" panose="02020603050405020304" pitchFamily="18" charset="0"/>
              </a:rPr>
              <a:t/>
            </a:r>
            <a:br>
              <a:rPr lang="en-US" sz="2800" b="1" dirty="0">
                <a:latin typeface="Times New Roman" panose="02020603050405020304" pitchFamily="18" charset="0"/>
                <a:cs typeface="Times New Roman" panose="02020603050405020304" pitchFamily="18" charset="0"/>
              </a:rPr>
            </a:br>
            <a:r>
              <a:rPr lang="en-US" sz="3600" b="1" dirty="0">
                <a:solidFill>
                  <a:srgbClr val="7030A0"/>
                </a:solidFill>
                <a:latin typeface="Times New Roman" panose="02020603050405020304" pitchFamily="18" charset="0"/>
                <a:cs typeface="Times New Roman" panose="02020603050405020304" pitchFamily="18" charset="0"/>
              </a:rPr>
              <a:t>Taking Difficult Steps to Apply God’s Love</a:t>
            </a:r>
            <a:endParaRPr lang="en-US" sz="36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01641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3766</TotalTime>
  <Words>643</Words>
  <Application>Microsoft Office PowerPoint</Application>
  <PresentationFormat>On-screen Show (4:3)</PresentationFormat>
  <Paragraphs>59</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OMF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Ridge Orr</dc:creator>
  <cp:lastModifiedBy>Ridge Orr</cp:lastModifiedBy>
  <cp:revision>109</cp:revision>
  <dcterms:created xsi:type="dcterms:W3CDTF">2016-12-10T04:01:03Z</dcterms:created>
  <dcterms:modified xsi:type="dcterms:W3CDTF">2017-04-30T22:04:10Z</dcterms:modified>
</cp:coreProperties>
</file>