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p:nvPr>
            <p:ph type="sldImg"/>
          </p:nvPr>
        </p:nvSpPr>
        <p:spPr>
          <a:xfrm>
            <a:off x="1143000" y="685800"/>
            <a:ext cx="4572000" cy="3429000"/>
          </a:xfrm>
          <a:prstGeom prst="rect">
            <a:avLst/>
          </a:prstGeom>
        </p:spPr>
        <p:txBody>
          <a:bodyPr/>
          <a:lstStyle/>
          <a:p>
            <a:pPr/>
          </a:p>
        </p:txBody>
      </p:sp>
      <p:sp>
        <p:nvSpPr>
          <p:cNvPr id="65" name="Shape 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r>
              <a:t>Did you ever buy a bureau or something only to try to figure out what a certain important-looking part is for? This is similar to trying to understand each of us are a special and unique person with a special purpose. Did you ever have that special longing, gift, or resource and try to figure out its purpose? It is like that “extra” piece which is really not extra but simply not figured out.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a:p>
        </p:txBody>
      </p:sp>
      <p:sp>
        <p:nvSpPr>
          <p:cNvPr id="118" name="Shape 118"/>
          <p:cNvSpPr/>
          <p:nvPr>
            <p:ph type="body" sz="quarter" idx="1"/>
          </p:nvPr>
        </p:nvSpPr>
        <p:spPr>
          <a:prstGeom prst="rect">
            <a:avLst/>
          </a:prstGeom>
        </p:spPr>
        <p:txBody>
          <a:bodyPr/>
          <a:lstStyle/>
          <a:p>
            <a:pPr/>
            <a:r>
              <a:t>“In Him, you also, after listening to the message of truth, the gospel of your salvation--having also believed, you were sealed in Him with the Holy Spirit of promise, who is given as a pledge of our inheritance…” (Eph 1:13-14).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lgn="just">
              <a:lnSpc>
                <a:spcPct val="100000"/>
              </a:lnSpc>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latin typeface="Garamond Premier Pro"/>
                <a:ea typeface="Garamond Premier Pro"/>
                <a:cs typeface="Garamond Premier Pro"/>
                <a:sym typeface="Garamond Premier Pro"/>
              </a:defRPr>
            </a:pPr>
            <a:r>
              <a:t>Holiness and service are two key aspects to Christian life. </a:t>
            </a:r>
          </a:p>
          <a:p>
            <a:pPr marL="274320" indent="-274320" algn="just">
              <a:lnSpc>
                <a:spcPct val="100000"/>
              </a:lnSpc>
              <a:spcBef>
                <a:spcPts val="1600"/>
              </a:spcBef>
              <a:buClr>
                <a:srgbClr val="000000"/>
              </a:buClr>
              <a:buSzPct val="7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latin typeface="Garamond Premier Pro"/>
                <a:ea typeface="Garamond Premier Pro"/>
                <a:cs typeface="Garamond Premier Pro"/>
                <a:sym typeface="Garamond Premier Pro"/>
              </a:defRPr>
            </a:pPr>
            <a:r>
              <a:rPr b="1"/>
              <a:t>Holiness</a:t>
            </a:r>
            <a:r>
              <a:t>: Young believers are challenged by overcoming temptation.</a:t>
            </a:r>
          </a:p>
          <a:p>
            <a:pPr marL="274320" indent="-274320" algn="just">
              <a:lnSpc>
                <a:spcPct val="100000"/>
              </a:lnSpc>
              <a:spcBef>
                <a:spcPts val="1600"/>
              </a:spcBef>
              <a:buClr>
                <a:srgbClr val="000000"/>
              </a:buClr>
              <a:buSzPct val="7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latin typeface="Garamond Premier Pro"/>
                <a:ea typeface="Garamond Premier Pro"/>
                <a:cs typeface="Garamond Premier Pro"/>
                <a:sym typeface="Garamond Premier Pro"/>
              </a:defRPr>
            </a:pPr>
            <a:r>
              <a:rPr b="1"/>
              <a:t>Service</a:t>
            </a:r>
            <a:r>
              <a:t>: Start learning of their unique person, calling, and situation from the Lord. Jesus works in His members to carry out His will.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Why did God make me?</a:t>
            </a:r>
          </a:p>
          <a:p>
            <a:pPr/>
            <a:r>
              <a:t>What has God given me?</a:t>
            </a:r>
          </a:p>
          <a:p>
            <a:pPr/>
            <a:r>
              <a:t>What does God expect from 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lnSpc>
                <a:spcPct val="100000"/>
              </a:lnSpc>
              <a:spcBef>
                <a:spcPts val="800"/>
              </a:spcBef>
              <a:defRPr b="1" sz="1200">
                <a:latin typeface="+mn-lt"/>
                <a:ea typeface="+mn-ea"/>
                <a:cs typeface="+mn-cs"/>
                <a:sym typeface="Helvetica"/>
              </a:defRPr>
            </a:pPr>
            <a:r>
              <a:t>Discipleship Level 1: </a:t>
            </a:r>
            <a:r>
              <a:t>Discovering Love</a:t>
            </a:r>
          </a:p>
          <a:p>
            <a:pPr marL="480059" indent="-251459">
              <a:lnSpc>
                <a:spcPct val="100000"/>
              </a:lnSpc>
              <a:spcBef>
                <a:spcPts val="600"/>
              </a:spcBef>
              <a:buSzPct val="100000"/>
              <a:buFont typeface="Zapf Dingbats"/>
              <a:buChar char="✦"/>
              <a:defRPr b="1" sz="1100">
                <a:solidFill>
                  <a:srgbClr val="3C4686"/>
                </a:solidFill>
                <a:latin typeface="+mn-lt"/>
                <a:ea typeface="+mn-ea"/>
                <a:cs typeface="+mn-cs"/>
                <a:sym typeface="Helvetica"/>
              </a:defRPr>
            </a:pPr>
            <a:r>
              <a:t>Theme: Strong Security in His Love</a:t>
            </a:r>
            <a:endParaRPr b="0">
              <a:solidFill>
                <a:srgbClr val="250D40"/>
              </a:solidFill>
            </a:endParaRPr>
          </a:p>
          <a:p>
            <a:pPr marL="457200" indent="-228600">
              <a:lnSpc>
                <a:spcPct val="100000"/>
              </a:lnSpc>
              <a:spcBef>
                <a:spcPts val="600"/>
              </a:spcBef>
              <a:buSzPct val="100000"/>
              <a:buFont typeface="Zapf Dingbats"/>
              <a:buChar char="✦"/>
              <a:defRPr sz="1000">
                <a:latin typeface="+mn-lt"/>
                <a:ea typeface="+mn-ea"/>
                <a:cs typeface="+mn-cs"/>
                <a:sym typeface="Helvetica"/>
              </a:defRPr>
            </a:pPr>
            <a:r>
              <a:t>Discover how our trust in God grows as we better grasp God's love for us seen in our salvation through Christ. God adopts us as His children, trains us to be like Him and engages us in His work with Him.</a:t>
            </a:r>
          </a:p>
          <a:p>
            <a:pPr marL="457200" indent="-228600">
              <a:lnSpc>
                <a:spcPct val="100000"/>
              </a:lnSpc>
              <a:spcBef>
                <a:spcPts val="600"/>
              </a:spcBef>
              <a:buSzPct val="100000"/>
              <a:buFont typeface="Zapf Dingbats"/>
              <a:buChar char="✦"/>
              <a:defRPr sz="1000">
                <a:latin typeface="+mn-lt"/>
                <a:ea typeface="+mn-ea"/>
                <a:cs typeface="+mn-cs"/>
                <a:sym typeface="Helvetica"/>
              </a:defRPr>
            </a:pPr>
            <a:r>
              <a:t>No matter what I face in life, God is with me.</a:t>
            </a:r>
          </a:p>
          <a:p>
            <a:pPr marL="457200" indent="-228600">
              <a:lnSpc>
                <a:spcPct val="100000"/>
              </a:lnSpc>
              <a:spcBef>
                <a:spcPts val="600"/>
              </a:spcBef>
              <a:buSzPct val="100000"/>
              <a:buFont typeface="Zapf Dingbats"/>
              <a:buChar char="✦"/>
              <a:defRPr sz="1000">
                <a:latin typeface="+mn-lt"/>
                <a:ea typeface="+mn-ea"/>
                <a:cs typeface="+mn-cs"/>
                <a:sym typeface="Helvetica"/>
              </a:defRPr>
            </a:pPr>
            <a:r>
              <a:rPr b="1"/>
              <a:t>The meaning of life</a:t>
            </a:r>
            <a:r>
              <a:t> - know we are loved and belong to Christ.</a:t>
            </a:r>
          </a:p>
          <a:p>
            <a:pPr marL="457200" indent="-228600">
              <a:lnSpc>
                <a:spcPct val="100000"/>
              </a:lnSpc>
              <a:spcBef>
                <a:spcPts val="600"/>
              </a:spcBef>
              <a:buSzPct val="100000"/>
              <a:buFont typeface="Zapf Dingbats"/>
              <a:buChar char="✦"/>
              <a:defRPr sz="1000">
                <a:latin typeface="+mn-lt"/>
                <a:ea typeface="+mn-ea"/>
                <a:cs typeface="+mn-cs"/>
                <a:sym typeface="Helvetica"/>
              </a:defRPr>
            </a:pPr>
            <a:r>
              <a:t>As teachers we excite believers at this level to understand the many ways God loves them in Christ. As we instruct them regarding His salvation and the ways He equips and engages them in His plans, we lay a foundation by which they eagerly adopt God’s plan for their lives and His people as their own.</a:t>
            </a:r>
          </a:p>
          <a:p>
            <a:pPr>
              <a:lnSpc>
                <a:spcPct val="100000"/>
              </a:lnSpc>
              <a:spcBef>
                <a:spcPts val="800"/>
              </a:spcBef>
              <a:defRPr b="1" sz="1200">
                <a:latin typeface="+mn-lt"/>
                <a:ea typeface="+mn-ea"/>
                <a:cs typeface="+mn-cs"/>
                <a:sym typeface="Helvetica"/>
              </a:defRPr>
            </a:pPr>
            <a:r>
              <a:t>Discipleship Level 2: Establishing Hope</a:t>
            </a:r>
          </a:p>
          <a:p>
            <a:pPr marL="480059" indent="-251459">
              <a:lnSpc>
                <a:spcPct val="100000"/>
              </a:lnSpc>
              <a:spcBef>
                <a:spcPts val="600"/>
              </a:spcBef>
              <a:buSzPct val="100000"/>
              <a:buFont typeface="Zapf Dingbats"/>
              <a:buChar char="✦"/>
              <a:defRPr b="1" sz="1100">
                <a:solidFill>
                  <a:srgbClr val="3C4686"/>
                </a:solidFill>
                <a:latin typeface="+mn-lt"/>
                <a:ea typeface="+mn-ea"/>
                <a:cs typeface="+mn-cs"/>
                <a:sym typeface="Helvetica"/>
              </a:defRPr>
            </a:pPr>
            <a:r>
              <a:t>Theme: Great Confidence in His Word</a:t>
            </a:r>
          </a:p>
          <a:p>
            <a:pPr marL="457200" indent="-228600">
              <a:lnSpc>
                <a:spcPct val="100000"/>
              </a:lnSpc>
              <a:spcBef>
                <a:spcPts val="600"/>
              </a:spcBef>
              <a:buSzPct val="100000"/>
              <a:buFont typeface="Zapf Dingbats"/>
              <a:buChar char="✦"/>
              <a:defRPr sz="1000">
                <a:latin typeface="+mn-lt"/>
                <a:ea typeface="+mn-ea"/>
                <a:cs typeface="+mn-cs"/>
                <a:sym typeface="Helvetica"/>
              </a:defRPr>
            </a:pPr>
            <a:r>
              <a:t>Establish a greater confidence in God’s Word as we regularly experience the power of the Holy Spirit in our lives. Through His Word the Lord reveals His truths which mark out His path for us. At the same time we are better able to discern the evil one’s way of confusing and distressing us.</a:t>
            </a:r>
          </a:p>
          <a:p>
            <a:pPr marL="457200" indent="-228600">
              <a:lnSpc>
                <a:spcPct val="100000"/>
              </a:lnSpc>
              <a:spcBef>
                <a:spcPts val="600"/>
              </a:spcBef>
              <a:buSzPct val="100000"/>
              <a:buFont typeface="Zapf Dingbats"/>
              <a:buChar char="✦"/>
              <a:defRPr sz="1000">
                <a:latin typeface="+mn-lt"/>
                <a:ea typeface="+mn-ea"/>
                <a:cs typeface="+mn-cs"/>
                <a:sym typeface="Helvetica"/>
              </a:defRPr>
            </a:pPr>
            <a:r>
              <a:t>No matter what pr</a:t>
            </a:r>
            <a:r>
              <a:t>oble</a:t>
            </a:r>
            <a:r>
              <a:t>ms I face, God's Word enables me to overcome.</a:t>
            </a:r>
          </a:p>
          <a:p>
            <a:pPr marL="457200" indent="-228600">
              <a:lnSpc>
                <a:spcPct val="100000"/>
              </a:lnSpc>
              <a:spcBef>
                <a:spcPts val="600"/>
              </a:spcBef>
              <a:buSzPct val="100000"/>
              <a:buFont typeface="Zapf Dingbats"/>
              <a:buChar char="✦"/>
              <a:defRPr sz="1000">
                <a:latin typeface="+mn-lt"/>
                <a:ea typeface="+mn-ea"/>
                <a:cs typeface="+mn-cs"/>
                <a:sym typeface="Helvetica"/>
              </a:defRPr>
            </a:pPr>
            <a:r>
              <a:rPr b="1"/>
              <a:t>The power of life</a:t>
            </a:r>
            <a:r>
              <a:t> - obtain victory by our confidence in God’s Word.</a:t>
            </a:r>
          </a:p>
          <a:p>
            <a:pPr marL="457200" indent="-228600">
              <a:lnSpc>
                <a:spcPct val="100000"/>
              </a:lnSpc>
              <a:spcBef>
                <a:spcPts val="600"/>
              </a:spcBef>
              <a:buSzPct val="100000"/>
              <a:buFont typeface="Zapf Dingbats"/>
              <a:buChar char="✦"/>
              <a:defRPr sz="1000">
                <a:latin typeface="+mn-lt"/>
                <a:ea typeface="+mn-ea"/>
                <a:cs typeface="+mn-cs"/>
                <a:sym typeface="Helvetica"/>
              </a:defRPr>
            </a:pPr>
            <a:r>
              <a:t>As teachers we encourage these believers to look back and see how far God has brought them in their spiritual growth and to observe coming challenges ahead. As they gain confidence, they will increase their number of victories which in turn strengthens them. We hope their increased confidence in God’s Word will inspire hope in the lives of others. </a:t>
            </a:r>
          </a:p>
          <a:p>
            <a:pPr>
              <a:lnSpc>
                <a:spcPct val="100000"/>
              </a:lnSpc>
              <a:spcBef>
                <a:spcPts val="800"/>
              </a:spcBef>
              <a:defRPr b="1" sz="1200">
                <a:latin typeface="+mn-lt"/>
                <a:ea typeface="+mn-ea"/>
                <a:cs typeface="+mn-cs"/>
                <a:sym typeface="Helvetica"/>
              </a:defRPr>
            </a:pPr>
            <a:r>
              <a:t>Discipleship Level 3: Strengthening Faith</a:t>
            </a:r>
          </a:p>
          <a:p>
            <a:pPr marL="480059" indent="-251459">
              <a:lnSpc>
                <a:spcPct val="100000"/>
              </a:lnSpc>
              <a:spcBef>
                <a:spcPts val="600"/>
              </a:spcBef>
              <a:buSzPct val="100000"/>
              <a:buFont typeface="Zapf Dingbats"/>
              <a:buChar char="✦"/>
              <a:defRPr b="1" sz="1100">
                <a:solidFill>
                  <a:srgbClr val="3C4686"/>
                </a:solidFill>
                <a:latin typeface="+mn-lt"/>
                <a:ea typeface="+mn-ea"/>
                <a:cs typeface="+mn-cs"/>
                <a:sym typeface="Helvetica"/>
              </a:defRPr>
            </a:pPr>
            <a:r>
              <a:t>Theme: Deep Intimacy with God</a:t>
            </a:r>
          </a:p>
          <a:p>
            <a:pPr marL="457200" indent="-228600">
              <a:lnSpc>
                <a:spcPct val="100000"/>
              </a:lnSpc>
              <a:spcBef>
                <a:spcPts val="600"/>
              </a:spcBef>
              <a:buSzPct val="100000"/>
              <a:buFont typeface="Zapf Dingbats"/>
              <a:buChar char="✦"/>
              <a:defRPr sz="1000">
                <a:latin typeface="+mn-lt"/>
                <a:ea typeface="+mn-ea"/>
                <a:cs typeface="+mn-cs"/>
                <a:sym typeface="Helvetica"/>
              </a:defRPr>
            </a:pPr>
            <a:r>
              <a:t>Learn how intimacy with God the Father produces glorious results as we better discern and  complete the Lord’s good works. God further reveals His mysterious self, welcomes us step further in and engages us to carry out His good works.</a:t>
            </a:r>
          </a:p>
          <a:p>
            <a:pPr marL="457200" indent="-228600">
              <a:lnSpc>
                <a:spcPct val="100000"/>
              </a:lnSpc>
              <a:spcBef>
                <a:spcPts val="600"/>
              </a:spcBef>
              <a:buSzPct val="100000"/>
              <a:buFont typeface="Zapf Dingbats"/>
              <a:buChar char="✦"/>
              <a:defRPr sz="1000">
                <a:latin typeface="+mn-lt"/>
                <a:ea typeface="+mn-ea"/>
                <a:cs typeface="+mn-cs"/>
                <a:sym typeface="Helvetica"/>
              </a:defRPr>
            </a:pPr>
            <a:r>
              <a:t>No matter which situation I find myself in, God will bear fruit that glorifies Him.</a:t>
            </a:r>
          </a:p>
          <a:p>
            <a:pPr marL="457200" indent="-228600">
              <a:lnSpc>
                <a:spcPct val="100000"/>
              </a:lnSpc>
              <a:spcBef>
                <a:spcPts val="600"/>
              </a:spcBef>
              <a:buSzPct val="100000"/>
              <a:buFont typeface="Zapf Dingbats"/>
              <a:buChar char="✦"/>
              <a:defRPr sz="1000">
                <a:latin typeface="+mn-lt"/>
                <a:ea typeface="+mn-ea"/>
                <a:cs typeface="+mn-cs"/>
                <a:sym typeface="Helvetica"/>
              </a:defRPr>
            </a:pPr>
            <a:r>
              <a:rPr b="1"/>
              <a:t>The purpose of life</a:t>
            </a:r>
            <a:r>
              <a:t> - enjoy God and carry out His will.</a:t>
            </a:r>
          </a:p>
          <a:p>
            <a:pPr marL="457200" indent="-228600">
              <a:lnSpc>
                <a:spcPct val="100000"/>
              </a:lnSpc>
              <a:spcBef>
                <a:spcPts val="600"/>
              </a:spcBef>
              <a:buSzPct val="100000"/>
              <a:buFont typeface="Zapf Dingbats"/>
              <a:buChar char="✦"/>
              <a:defRPr sz="1000">
                <a:latin typeface="+mn-lt"/>
                <a:ea typeface="+mn-ea"/>
                <a:cs typeface="+mn-cs"/>
                <a:sym typeface="Helvetica"/>
              </a:defRPr>
            </a:pPr>
            <a:r>
              <a:t>As teachers we emphasize the special desire of God to create a deep intimacy with us by displaying His magnificent person and ways in good and difficult times so that He can bring about many wonderful great and good things through our lives in this world.</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grpSp>
        <p:nvGrpSpPr>
          <p:cNvPr id="13" name="Group"/>
          <p:cNvGrpSpPr/>
          <p:nvPr/>
        </p:nvGrpSpPr>
        <p:grpSpPr>
          <a:xfrm>
            <a:off x="-139700" y="-288529"/>
            <a:ext cx="13238304" cy="1549401"/>
            <a:chOff x="0" y="0"/>
            <a:chExt cx="13238303" cy="1549400"/>
          </a:xfrm>
        </p:grpSpPr>
        <p:pic>
          <p:nvPicPr>
            <p:cNvPr id="11" name="Lifebg.png" descr="Lifebg.png"/>
            <p:cNvPicPr>
              <a:picLocks noChangeAspect="0"/>
            </p:cNvPicPr>
            <p:nvPr/>
          </p:nvPicPr>
          <p:blipFill>
            <a:blip r:embed="rId2">
              <a:extLst/>
            </a:blip>
            <a:srcRect l="0" t="26727" r="711" b="55629"/>
            <a:stretch>
              <a:fillRect/>
            </a:stretch>
          </p:blipFill>
          <p:spPr>
            <a:xfrm>
              <a:off x="139572" y="288528"/>
              <a:ext cx="13098732" cy="1260724"/>
            </a:xfrm>
            <a:prstGeom prst="rect">
              <a:avLst/>
            </a:prstGeom>
            <a:ln w="12700" cap="flat">
              <a:noFill/>
              <a:miter lim="400000"/>
            </a:ln>
            <a:effectLst/>
          </p:spPr>
        </p:pic>
        <p:sp>
          <p:nvSpPr>
            <p:cNvPr id="12" name="The Life Core"/>
            <p:cNvSpPr/>
            <p:nvPr/>
          </p:nvSpPr>
          <p:spPr>
            <a:xfrm>
              <a:off x="0" y="0"/>
              <a:ext cx="6502400" cy="154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b">
              <a:normAutofit fontScale="100000" lnSpcReduction="0"/>
            </a:bodyPr>
            <a:lstStyle>
              <a:lvl1pPr>
                <a:defRPr b="0" sz="8000">
                  <a:solidFill>
                    <a:srgbClr val="FFFFFF"/>
                  </a:solidFill>
                  <a:effectLst>
                    <a:outerShdw sx="100000" sy="100000" kx="0" ky="0" algn="b" rotWithShape="0" blurRad="12700" dist="25400" dir="18900000">
                      <a:srgbClr val="000000"/>
                    </a:outerShdw>
                  </a:effectLst>
                  <a:latin typeface="Garamond Premier Pro"/>
                  <a:ea typeface="Garamond Premier Pro"/>
                  <a:cs typeface="Garamond Premier Pro"/>
                  <a:sym typeface="Garamond Premier Pro"/>
                </a:defRPr>
              </a:lvl1pPr>
            </a:lstStyle>
            <a:p>
              <a:pPr/>
              <a:r>
                <a:t>The Life Core</a:t>
              </a:r>
            </a:p>
          </p:txBody>
        </p:sp>
      </p:grpSp>
      <p:sp>
        <p:nvSpPr>
          <p:cNvPr id="14"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21" name="Title Text"/>
          <p:cNvSpPr/>
          <p:nvPr>
            <p:ph type="title"/>
          </p:nvPr>
        </p:nvSpPr>
        <p:spPr>
          <a:xfrm>
            <a:off x="1270000" y="3225800"/>
            <a:ext cx="10464800" cy="3302000"/>
          </a:xfrm>
          <a:prstGeom prst="rect">
            <a:avLst/>
          </a:prstGeom>
        </p:spPr>
        <p:txBody>
          <a:bodyPr/>
          <a:lstStyle/>
          <a:p>
            <a:pPr/>
            <a:r>
              <a:t>Title Text</a:t>
            </a:r>
          </a:p>
        </p:txBody>
      </p:sp>
      <p:sp>
        <p:nvSpPr>
          <p:cNvPr id="22"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pic>
        <p:nvPicPr>
          <p:cNvPr id="36" name="river1.jpg" descr="river1.jpg"/>
          <p:cNvPicPr>
            <a:picLocks noChangeAspect="1"/>
          </p:cNvPicPr>
          <p:nvPr/>
        </p:nvPicPr>
        <p:blipFill>
          <a:blip r:embed="rId2">
            <a:extLst/>
          </a:blip>
          <a:srcRect l="3729" t="0" r="5550" b="0"/>
          <a:stretch>
            <a:fillRect/>
          </a:stretch>
        </p:blipFill>
        <p:spPr>
          <a:xfrm>
            <a:off x="-279400" y="0"/>
            <a:ext cx="13284200" cy="9753600"/>
          </a:xfrm>
          <a:prstGeom prst="rect">
            <a:avLst/>
          </a:prstGeom>
          <a:ln w="12700">
            <a:miter lim="400000"/>
          </a:ln>
        </p:spPr>
      </p:pic>
      <p:sp>
        <p:nvSpPr>
          <p:cNvPr id="37" name="Title Text"/>
          <p:cNvSpPr/>
          <p:nvPr>
            <p:ph type="title"/>
          </p:nvPr>
        </p:nvSpPr>
        <p:spPr>
          <a:xfrm>
            <a:off x="1257300" y="254000"/>
            <a:ext cx="9842500" cy="1231900"/>
          </a:xfrm>
          <a:prstGeom prst="rect">
            <a:avLst/>
          </a:prstGeom>
        </p:spPr>
        <p:txBody>
          <a:bodyPr>
            <a:noAutofit/>
          </a:bodyPr>
          <a:lstStyle>
            <a:lvl1pPr>
              <a:defRPr sz="7000">
                <a:latin typeface="Gill Sans"/>
                <a:ea typeface="Gill Sans"/>
                <a:cs typeface="Gill Sans"/>
                <a:sym typeface="Gill Sans"/>
              </a:defRPr>
            </a:lvl1pPr>
          </a:lstStyle>
          <a:p>
            <a:pPr/>
            <a:r>
              <a:t>Title Text</a:t>
            </a:r>
          </a:p>
        </p:txBody>
      </p:sp>
      <p:sp>
        <p:nvSpPr>
          <p:cNvPr id="38" name="Slide Number"/>
          <p:cNvSpPr/>
          <p:nvPr>
            <p:ph type="sldNum" sz="quarter" idx="2"/>
          </p:nvPr>
        </p:nvSpPr>
        <p:spPr>
          <a:xfrm>
            <a:off x="6330950" y="9283700"/>
            <a:ext cx="317500" cy="342900"/>
          </a:xfrm>
          <a:prstGeom prst="rect">
            <a:avLst/>
          </a:prstGeom>
        </p:spPr>
        <p:txBody>
          <a:bodyPr/>
          <a:lstStyle>
            <a:lvl1pPr>
              <a:defRPr sz="1600">
                <a:latin typeface="Gill Sans"/>
                <a:ea typeface="Gill Sans"/>
                <a:cs typeface="Gill Sans"/>
                <a:sym typeface="Gill Sans"/>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anner">
    <p:spTree>
      <p:nvGrpSpPr>
        <p:cNvPr id="1" name=""/>
        <p:cNvGrpSpPr/>
        <p:nvPr/>
      </p:nvGrpSpPr>
      <p:grpSpPr>
        <a:xfrm>
          <a:off x="0" y="0"/>
          <a:ext cx="0" cy="0"/>
          <a:chOff x="0" y="0"/>
          <a:chExt cx="0" cy="0"/>
        </a:xfrm>
      </p:grpSpPr>
      <p:pic>
        <p:nvPicPr>
          <p:cNvPr id="45" name="Flow_Banner1.jpg" descr="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46" name="Line"/>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b="0" sz="1200">
                <a:solidFill>
                  <a:srgbClr val="000000"/>
                </a:solidFill>
                <a:effectLst/>
              </a:defRPr>
            </a:pPr>
          </a:p>
        </p:txBody>
      </p:sp>
      <p:pic>
        <p:nvPicPr>
          <p:cNvPr id="47" name="droppedImage.pdf" descr="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48" name="Growing in Life Purpose"/>
          <p:cNvSpPr/>
          <p:nvPr/>
        </p:nvSpPr>
        <p:spPr>
          <a:xfrm>
            <a:off x="3794671" y="184150"/>
            <a:ext cx="6549049"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90000"/>
              </a:lnSpc>
              <a:defRPr sz="4100">
                <a:solidFill>
                  <a:srgbClr val="FFFFFF"/>
                </a:solidFill>
                <a:effectLst>
                  <a:outerShdw sx="100000" sy="100000" kx="0" ky="0" algn="b" rotWithShape="0" blurRad="25400" dist="25400" dir="5400000">
                    <a:srgbClr val="060606"/>
                  </a:outerShdw>
                </a:effectLst>
              </a:defRPr>
            </a:lvl1pPr>
          </a:lstStyle>
          <a:p>
            <a:pPr/>
            <a:r>
              <a:t>Growing in Life Purpose</a:t>
            </a:r>
          </a:p>
        </p:txBody>
      </p:sp>
      <p:sp>
        <p:nvSpPr>
          <p:cNvPr id="49" name="Slide Number"/>
          <p:cNvSpPr/>
          <p:nvPr>
            <p:ph type="sldNum" sz="quarter" idx="2"/>
          </p:nvPr>
        </p:nvSpPr>
        <p:spPr>
          <a:xfrm>
            <a:off x="6330950" y="9283700"/>
            <a:ext cx="317500" cy="342900"/>
          </a:xfrm>
          <a:prstGeom prst="rect">
            <a:avLst/>
          </a:prstGeom>
        </p:spPr>
        <p:txBody>
          <a:bodyPr/>
          <a:lstStyle>
            <a:lvl1pPr>
              <a:defRPr sz="1600">
                <a:latin typeface="Gill Sans"/>
                <a:ea typeface="Gill Sans"/>
                <a:cs typeface="Gill Sans"/>
                <a:sym typeface="Gill Sans"/>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6" name="Title Text"/>
          <p:cNvSpPr/>
          <p:nvPr>
            <p:ph type="title"/>
          </p:nvPr>
        </p:nvSpPr>
        <p:spPr>
          <a:xfrm>
            <a:off x="2578099" y="2447924"/>
            <a:ext cx="7848602" cy="2476501"/>
          </a:xfrm>
          <a:prstGeom prst="rect">
            <a:avLst/>
          </a:prstGeom>
        </p:spPr>
        <p:txBody>
          <a:bodyPr lIns="38100" tIns="38100" rIns="38100" bIns="38100" anchor="b"/>
          <a:lstStyle>
            <a:lvl1pPr>
              <a:defRPr sz="7800"/>
            </a:lvl1pPr>
          </a:lstStyle>
          <a:p>
            <a:pPr/>
            <a:r>
              <a:t>Title Text</a:t>
            </a:r>
          </a:p>
        </p:txBody>
      </p:sp>
      <p:sp>
        <p:nvSpPr>
          <p:cNvPr id="57" name="Body Level One…"/>
          <p:cNvSpPr/>
          <p:nvPr>
            <p:ph type="body" sz="quarter" idx="1"/>
          </p:nvPr>
        </p:nvSpPr>
        <p:spPr>
          <a:xfrm>
            <a:off x="2578099" y="4991100"/>
            <a:ext cx="7848602" cy="847725"/>
          </a:xfrm>
          <a:prstGeom prst="rect">
            <a:avLst/>
          </a:prstGeom>
        </p:spPr>
        <p:txBody>
          <a:bodyPr lIns="38100" tIns="38100" rIns="38100" bIns="38100" anchor="t"/>
          <a:lstStyle>
            <a:lvl1pPr marL="0" indent="0" algn="ctr">
              <a:spcBef>
                <a:spcPts val="0"/>
              </a:spcBef>
              <a:buSzTx/>
              <a:buNone/>
              <a:defRPr sz="3000"/>
            </a:lvl1pPr>
            <a:lvl2pPr marL="0" indent="228600" algn="ctr">
              <a:spcBef>
                <a:spcPts val="0"/>
              </a:spcBef>
              <a:buSzTx/>
              <a:buNone/>
              <a:defRPr sz="3000"/>
            </a:lvl2pPr>
            <a:lvl3pPr marL="0" indent="457200" algn="ctr">
              <a:spcBef>
                <a:spcPts val="0"/>
              </a:spcBef>
              <a:buSzTx/>
              <a:buNone/>
              <a:defRPr sz="3000"/>
            </a:lvl3pPr>
            <a:lvl4pPr marL="0" indent="685800" algn="ctr">
              <a:spcBef>
                <a:spcPts val="0"/>
              </a:spcBef>
              <a:buSzTx/>
              <a:buNone/>
              <a:defRPr sz="3000"/>
            </a:lvl4pPr>
            <a:lvl5pPr marL="0" indent="914400" algn="ctr">
              <a:spcBef>
                <a:spcPts val="0"/>
              </a:spcBef>
              <a:buSzTx/>
              <a:buNone/>
              <a:defRPr sz="30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p:nvPr>
            <p:ph type="sldNum" sz="quarter" idx="2"/>
          </p:nvPr>
        </p:nvSpPr>
        <p:spPr>
          <a:xfrm>
            <a:off x="6340208" y="8158162"/>
            <a:ext cx="314859" cy="317501"/>
          </a:xfrm>
          <a:prstGeom prst="rect">
            <a:avLst/>
          </a:prstGeom>
        </p:spPr>
        <p:txBody>
          <a:bodyPr lIns="38100" tIns="38100" rIns="38100" bIns="38100"/>
          <a:lstStyle>
            <a:lvl1pPr>
              <a:defRPr sz="16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b="0" sz="1800">
                <a:solidFill>
                  <a:srgbClr val="000000"/>
                </a:solidFill>
                <a:latin typeface="+mj-lt"/>
                <a:ea typeface="+mj-ea"/>
                <a:cs typeface="+mj-cs"/>
                <a:sym typeface="Helvetica Light"/>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droppedImage.pdf" descr="droppedImage.pdf"/>
          <p:cNvPicPr>
            <a:picLocks noChangeAspect="1"/>
          </p:cNvPicPr>
          <p:nvPr/>
        </p:nvPicPr>
        <p:blipFill>
          <a:blip r:embed="rId2">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sp>
        <p:nvSpPr>
          <p:cNvPr id="68" name="Rectangle"/>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b="0" sz="1200">
                <a:solidFill>
                  <a:srgbClr val="000000"/>
                </a:solidFill>
                <a:effectLst/>
                <a:uFill>
                  <a:solidFill>
                    <a:srgbClr val="000000"/>
                  </a:solidFill>
                </a:uFill>
                <a:latin typeface="Gill Sans"/>
                <a:ea typeface="Gill Sans"/>
                <a:cs typeface="Gill Sans"/>
                <a:sym typeface="Gill Sans"/>
              </a:defRPr>
            </a:pPr>
          </a:p>
        </p:txBody>
      </p:sp>
      <p:sp>
        <p:nvSpPr>
          <p:cNvPr id="69" name="Fostering Spiritual Growth in the Church"/>
          <p:cNvSpPr/>
          <p:nvPr/>
        </p:nvSpPr>
        <p:spPr>
          <a:xfrm>
            <a:off x="2018927" y="8231089"/>
            <a:ext cx="8966945"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b="0" sz="4200">
                <a:solidFill>
                  <a:srgbClr val="FFFFFF"/>
                </a:solidFill>
                <a:uFill>
                  <a:solidFill>
                    <a:srgbClr val="FFFFFF"/>
                  </a:solidFill>
                </a:uFill>
                <a:latin typeface="DIN Alternate"/>
                <a:ea typeface="DIN Alternate"/>
                <a:cs typeface="DIN Alternate"/>
                <a:sym typeface="DIN Alternate"/>
              </a:defRPr>
            </a:lvl1pPr>
          </a:lstStyle>
          <a:p>
            <a:pPr>
              <a:defRPr>
                <a:effectLst/>
              </a:defRPr>
            </a:pPr>
            <a:r>
              <a:t>Fostering Spiritual Growth in the Church</a:t>
            </a:r>
          </a:p>
        </p:txBody>
      </p:sp>
      <p:sp>
        <p:nvSpPr>
          <p:cNvPr id="70" name="Line"/>
          <p:cNvSpPr/>
          <p:nvPr/>
        </p:nvSpPr>
        <p:spPr>
          <a:xfrm>
            <a:off x="1549400" y="9055882"/>
            <a:ext cx="9906000" cy="1589"/>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b="0" sz="1200">
                <a:solidFill>
                  <a:srgbClr val="000000"/>
                </a:solidFill>
                <a:effectLst/>
              </a:defRPr>
            </a:pPr>
          </a:p>
        </p:txBody>
      </p:sp>
      <p:sp>
        <p:nvSpPr>
          <p:cNvPr id="71" name="Paul J. Bucknell"/>
          <p:cNvSpPr/>
          <p:nvPr/>
        </p:nvSpPr>
        <p:spPr>
          <a:xfrm>
            <a:off x="12701" y="9108152"/>
            <a:ext cx="12979398" cy="520937"/>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pc="239" sz="3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defRPr b="0" spc="384" sz="4800"/>
            </a:pPr>
            <a:r>
              <a:rPr b="1" spc="239" sz="3000"/>
              <a:t>Paul J. Bucknell</a:t>
            </a:r>
          </a:p>
        </p:txBody>
      </p:sp>
      <p:grpSp>
        <p:nvGrpSpPr>
          <p:cNvPr id="74" name="Group"/>
          <p:cNvGrpSpPr/>
          <p:nvPr/>
        </p:nvGrpSpPr>
        <p:grpSpPr>
          <a:xfrm>
            <a:off x="2854142" y="6610401"/>
            <a:ext cx="7296516" cy="1016001"/>
            <a:chOff x="0" y="0"/>
            <a:chExt cx="7296515" cy="1016000"/>
          </a:xfrm>
        </p:grpSpPr>
        <p:sp>
          <p:nvSpPr>
            <p:cNvPr id="72" name="Rounded Rectangle"/>
            <p:cNvSpPr/>
            <p:nvPr/>
          </p:nvSpPr>
          <p:spPr>
            <a:xfrm>
              <a:off x="0" y="0"/>
              <a:ext cx="7296516" cy="1016000"/>
            </a:xfrm>
            <a:prstGeom prst="roundRect">
              <a:avLst>
                <a:gd name="adj" fmla="val 16924"/>
              </a:avLst>
            </a:prstGeom>
            <a:solidFill>
              <a:srgbClr val="00000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 name="Philippians 3:12-14"/>
            <p:cNvSpPr/>
            <p:nvPr/>
          </p:nvSpPr>
          <p:spPr>
            <a:xfrm>
              <a:off x="553079" y="99286"/>
              <a:ext cx="6469758" cy="817428"/>
            </a:xfrm>
            <a:prstGeom prst="rect">
              <a:avLst/>
            </a:prstGeom>
            <a:noFill/>
            <a:ln w="12700" cap="flat">
              <a:noFill/>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250" sz="5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r>
                <a:t>Philippians 3:12-14</a:t>
              </a:r>
            </a:p>
          </p:txBody>
        </p:sp>
      </p:grpSp>
      <p:sp>
        <p:nvSpPr>
          <p:cNvPr id="75" name="16"/>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800">
                <a:solidFill>
                  <a:srgbClr val="FFFFFF"/>
                </a:solidFill>
                <a:effectLst>
                  <a:outerShdw sx="100000" sy="100000" kx="0" ky="0" algn="b" rotWithShape="0" blurRad="38100" dist="12700" dir="5400000">
                    <a:srgbClr val="000000">
                      <a:alpha val="50000"/>
                    </a:srgbClr>
                  </a:outerShdw>
                </a:effectLst>
              </a:defRPr>
            </a:lvl1pPr>
          </a:lstStyle>
          <a:p>
            <a:pPr/>
            <a:r>
              <a:t>16</a:t>
            </a:r>
          </a:p>
        </p:txBody>
      </p:sp>
      <p:sp>
        <p:nvSpPr>
          <p:cNvPr id="76" name="Growing in Life Purpose"/>
          <p:cNvSpPr/>
          <p:nvPr/>
        </p:nvSpPr>
        <p:spPr>
          <a:xfrm>
            <a:off x="65078" y="2796737"/>
            <a:ext cx="12595244" cy="3564045"/>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1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700">
                <a:solidFill>
                  <a:srgbClr val="FFFFFF"/>
                </a:solidFill>
                <a:effectLst>
                  <a:outerShdw sx="100000" sy="100000" kx="0" ky="0" algn="b" rotWithShape="0" blurRad="38100" dist="25400" dir="1500000">
                    <a:srgbClr val="000000"/>
                  </a:outerShdw>
                </a:effectLst>
                <a:latin typeface="Arial"/>
                <a:ea typeface="Arial"/>
                <a:cs typeface="Arial"/>
                <a:sym typeface="Arial"/>
              </a:defRPr>
            </a:lvl1pPr>
          </a:lstStyle>
          <a:p>
            <a:pPr/>
            <a:r>
              <a:t>Growing in Life Purpose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76"/>
                                        </p:tgtEl>
                                        <p:attrNameLst>
                                          <p:attrName>style.visibility</p:attrName>
                                        </p:attrNameLst>
                                      </p:cBhvr>
                                      <p:to>
                                        <p:strVal val="visible"/>
                                      </p:to>
                                    </p:set>
                                    <p:animEffect filter="fade" transition="in">
                                      <p:cBhvr>
                                        <p:cTn id="7" dur="15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The key is not found in the discovery of ourselves but completing God’s specially designed “good works” through our lives."/>
          <p:cNvSpPr/>
          <p:nvPr/>
        </p:nvSpPr>
        <p:spPr>
          <a:xfrm>
            <a:off x="636888" y="2313583"/>
            <a:ext cx="11871216" cy="231141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defRPr b="0" sz="4800">
                <a:solidFill>
                  <a:srgbClr val="FFFFFF"/>
                </a:solidFill>
                <a:effectLst/>
                <a:latin typeface="+mj-lt"/>
                <a:ea typeface="+mj-ea"/>
                <a:cs typeface="+mj-cs"/>
                <a:sym typeface="Helvetica Light"/>
              </a:defRPr>
            </a:pPr>
            <a:r>
              <a:t>The key is not found in the discovery of ourselves but completing God’s specially designed “</a:t>
            </a:r>
            <a:r>
              <a:rPr b="1">
                <a:latin typeface="+mn-lt"/>
                <a:ea typeface="+mn-ea"/>
                <a:cs typeface="+mn-cs"/>
                <a:sym typeface="Helvetica"/>
              </a:rPr>
              <a:t>good</a:t>
            </a:r>
            <a:r>
              <a:t> </a:t>
            </a:r>
            <a:r>
              <a:rPr b="1">
                <a:latin typeface="+mn-lt"/>
                <a:ea typeface="+mn-ea"/>
                <a:cs typeface="+mn-cs"/>
                <a:sym typeface="Helvetica"/>
              </a:rPr>
              <a:t>works</a:t>
            </a:r>
            <a:r>
              <a:t>” through our lives.</a:t>
            </a:r>
          </a:p>
        </p:txBody>
      </p:sp>
      <p:sp>
        <p:nvSpPr>
          <p:cNvPr id="145" name="Summary"/>
          <p:cNvSpPr/>
          <p:nvPr/>
        </p:nvSpPr>
        <p:spPr>
          <a:xfrm>
            <a:off x="496696" y="5011365"/>
            <a:ext cx="10515337" cy="756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200">
                <a:solidFill>
                  <a:srgbClr val="000000"/>
                </a:solidFill>
                <a:latin typeface="Garamond Premier Pro"/>
                <a:ea typeface="Garamond Premier Pro"/>
                <a:cs typeface="Garamond Premier Pro"/>
                <a:sym typeface="Garamond Premier Pro"/>
              </a:defRPr>
            </a:lvl1pPr>
          </a:lstStyle>
          <a:p>
            <a:pPr>
              <a:defRPr>
                <a:effectLst/>
              </a:defRPr>
            </a:pPr>
            <a:r>
              <a:t>Summary</a:t>
            </a:r>
          </a:p>
        </p:txBody>
      </p:sp>
      <p:sp>
        <p:nvSpPr>
          <p:cNvPr id="146" name="The inpouring of God’s love never stops, eliciting trust in God’s will for our lives and creating excitement and drive to fulfill God’s purposes. The motives for Christian service should develop from this source."/>
          <p:cNvSpPr/>
          <p:nvPr/>
        </p:nvSpPr>
        <p:spPr>
          <a:xfrm>
            <a:off x="846192" y="5942126"/>
            <a:ext cx="11215391" cy="24866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100">
                <a:solidFill>
                  <a:srgbClr val="000000"/>
                </a:solidFill>
                <a:latin typeface="Garamond Premier Pro"/>
                <a:ea typeface="Garamond Premier Pro"/>
                <a:cs typeface="Garamond Premier Pro"/>
                <a:sym typeface="Garamond Premier Pro"/>
              </a:defRPr>
            </a:lvl1pPr>
          </a:lstStyle>
          <a:p>
            <a:pPr>
              <a:defRPr>
                <a:effectLst/>
              </a:defRPr>
            </a:pPr>
            <a:r>
              <a:t>The inpouring of God’s love never stops, eliciting trust in God’s will for our lives and creating excitement and drive to fulfill God’s purposes. The motives for Christian service should develop from this source.</a:t>
            </a:r>
          </a:p>
        </p:txBody>
      </p:sp>
      <p:sp>
        <p:nvSpPr>
          <p:cNvPr id="147" name="Level 3 - Mature Believers"/>
          <p:cNvSpPr/>
          <p:nvPr/>
        </p:nvSpPr>
        <p:spPr>
          <a:xfrm>
            <a:off x="590869" y="1225550"/>
            <a:ext cx="5863019" cy="673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rgbClr val="53585F"/>
                </a:solidFill>
                <a:latin typeface="Garamond Premier Pro"/>
                <a:ea typeface="Garamond Premier Pro"/>
                <a:cs typeface="Garamond Premier Pro"/>
                <a:sym typeface="Garamond Premier Pro"/>
              </a:defRPr>
            </a:lvl1pPr>
          </a:lstStyle>
          <a:p>
            <a:pPr>
              <a:defRPr sz="5000">
                <a:solidFill>
                  <a:srgbClr val="000000"/>
                </a:solidFill>
                <a:effectLst/>
              </a:defRPr>
            </a:pPr>
            <a:r>
              <a:rPr sz="4500">
                <a:solidFill>
                  <a:srgbClr val="53585F"/>
                </a:solidFill>
              </a:rPr>
              <a:t>Level 3 - Mature Believers</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44">
                                            <p:bg/>
                                          </p:spTgt>
                                        </p:tgtEl>
                                        <p:attrNameLst>
                                          <p:attrName>style.visibility</p:attrName>
                                        </p:attrNameLst>
                                      </p:cBhvr>
                                      <p:to>
                                        <p:strVal val="visible"/>
                                      </p:to>
                                    </p:set>
                                    <p:anim calcmode="lin" valueType="num">
                                      <p:cBhvr>
                                        <p:cTn id="7" dur="2500" fill="hold"/>
                                        <p:tgtEl>
                                          <p:spTgt spid="144">
                                            <p:bg/>
                                          </p:spTgt>
                                        </p:tgtEl>
                                        <p:attrNameLst>
                                          <p:attrName>ppt_x</p:attrName>
                                        </p:attrNameLst>
                                      </p:cBhvr>
                                      <p:tavLst>
                                        <p:tav tm="0">
                                          <p:val>
                                            <p:strVal val="#ppt_x"/>
                                          </p:val>
                                        </p:tav>
                                        <p:tav tm="100000">
                                          <p:val>
                                            <p:strVal val="#ppt_x"/>
                                          </p:val>
                                        </p:tav>
                                      </p:tavLst>
                                    </p:anim>
                                    <p:anim calcmode="lin" valueType="num">
                                      <p:cBhvr>
                                        <p:cTn id="8" dur="2500" fill="hold"/>
                                        <p:tgtEl>
                                          <p:spTgt spid="14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44">
                                            <p:txEl>
                                              <p:pRg st="0" end="0"/>
                                            </p:txEl>
                                          </p:spTgt>
                                        </p:tgtEl>
                                        <p:attrNameLst>
                                          <p:attrName>style.visibility</p:attrName>
                                        </p:attrNameLst>
                                      </p:cBhvr>
                                      <p:to>
                                        <p:strVal val="visible"/>
                                      </p:to>
                                    </p:set>
                                    <p:anim calcmode="lin" valueType="num">
                                      <p:cBhvr>
                                        <p:cTn id="11" dur="2500" fill="hold"/>
                                        <p:tgtEl>
                                          <p:spTgt spid="144">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lt" backwards="0">
                                    <p:tmAbs val="100"/>
                                  </p:iterate>
                                  <p:childTnLst>
                                    <p:set>
                                      <p:cBhvr>
                                        <p:cTn id="16" fill="hold"/>
                                        <p:tgtEl>
                                          <p:spTgt spid="145"/>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4" presetID="2" grpId="3" fill="hold">
                                  <p:stCondLst>
                                    <p:cond delay="0"/>
                                  </p:stCondLst>
                                  <p:iterate type="el" backwards="0">
                                    <p:tmAbs val="0"/>
                                  </p:iterate>
                                  <p:childTnLst>
                                    <p:set>
                                      <p:cBhvr>
                                        <p:cTn id="19" fill="hold"/>
                                        <p:tgtEl>
                                          <p:spTgt spid="146">
                                            <p:bg/>
                                          </p:spTgt>
                                        </p:tgtEl>
                                        <p:attrNameLst>
                                          <p:attrName>style.visibility</p:attrName>
                                        </p:attrNameLst>
                                      </p:cBhvr>
                                      <p:to>
                                        <p:strVal val="visible"/>
                                      </p:to>
                                    </p:set>
                                    <p:anim calcmode="lin" valueType="num">
                                      <p:cBhvr>
                                        <p:cTn id="20" dur="2500" fill="hold"/>
                                        <p:tgtEl>
                                          <p:spTgt spid="146">
                                            <p:bg/>
                                          </p:spTgt>
                                        </p:tgtEl>
                                        <p:attrNameLst>
                                          <p:attrName>ppt_x</p:attrName>
                                        </p:attrNameLst>
                                      </p:cBhvr>
                                      <p:tavLst>
                                        <p:tav tm="0">
                                          <p:val>
                                            <p:strVal val="#ppt_x"/>
                                          </p:val>
                                        </p:tav>
                                        <p:tav tm="100000">
                                          <p:val>
                                            <p:strVal val="#ppt_x"/>
                                          </p:val>
                                        </p:tav>
                                      </p:tavLst>
                                    </p:anim>
                                    <p:anim calcmode="lin" valueType="num">
                                      <p:cBhvr>
                                        <p:cTn id="21" dur="2500" fill="hold"/>
                                        <p:tgtEl>
                                          <p:spTgt spid="146">
                                            <p:bg/>
                                          </p:spTgt>
                                        </p:tgtEl>
                                        <p:attrNameLst>
                                          <p:attrName>ppt_y</p:attrName>
                                        </p:attrNameLst>
                                      </p:cBhvr>
                                      <p:tavLst>
                                        <p:tav tm="0">
                                          <p:val>
                                            <p:strVal val="1+#ppt_h/2"/>
                                          </p:val>
                                        </p:tav>
                                        <p:tav tm="100000">
                                          <p:val>
                                            <p:strVal val="#ppt_y"/>
                                          </p:val>
                                        </p:tav>
                                      </p:tavLst>
                                    </p:anim>
                                  </p:childTnLst>
                                </p:cTn>
                              </p:par>
                              <p:par>
                                <p:cTn id="22" presetClass="entr" nodeType="withEffect" presetSubtype="4" presetID="2" grpId="3" fill="hold">
                                  <p:stCondLst>
                                    <p:cond delay="0"/>
                                  </p:stCondLst>
                                  <p:iterate type="el" backwards="0">
                                    <p:tmAbs val="0"/>
                                  </p:iterate>
                                  <p:childTnLst>
                                    <p:set>
                                      <p:cBhvr>
                                        <p:cTn id="23" fill="hold"/>
                                        <p:tgtEl>
                                          <p:spTgt spid="146">
                                            <p:txEl>
                                              <p:pRg st="0" end="0"/>
                                            </p:txEl>
                                          </p:spTgt>
                                        </p:tgtEl>
                                        <p:attrNameLst>
                                          <p:attrName>style.visibility</p:attrName>
                                        </p:attrNameLst>
                                      </p:cBhvr>
                                      <p:to>
                                        <p:strVal val="visible"/>
                                      </p:to>
                                    </p:set>
                                    <p:anim calcmode="lin" valueType="num">
                                      <p:cBhvr>
                                        <p:cTn id="24" dur="25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25" dur="2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3"/>
      <p:bldP build="whole" bldLvl="1" animBg="1" rev="0" advAuto="0" spid="145" grpId="2"/>
      <p:bldP build="p" bldLvl="5" animBg="1" rev="0" advAuto="0" spid="14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149" name="000721-0003-000232.jpg" descr="000721-0003-000232.jpg"/>
          <p:cNvPicPr>
            <a:picLocks noChangeAspect="1"/>
          </p:cNvPicPr>
          <p:nvPr/>
        </p:nvPicPr>
        <p:blipFill>
          <a:blip r:embed="rId2">
            <a:extLst/>
          </a:blip>
          <a:stretch>
            <a:fillRect/>
          </a:stretch>
        </p:blipFill>
        <p:spPr>
          <a:xfrm>
            <a:off x="-606214" y="-1"/>
            <a:ext cx="14667069" cy="9753601"/>
          </a:xfrm>
          <a:prstGeom prst="rect">
            <a:avLst/>
          </a:prstGeom>
          <a:ln w="12700">
            <a:miter lim="400000"/>
          </a:ln>
        </p:spPr>
      </p:pic>
      <p:sp>
        <p:nvSpPr>
          <p:cNvPr id="150" name="Why did God make me?…"/>
          <p:cNvSpPr/>
          <p:nvPr/>
        </p:nvSpPr>
        <p:spPr>
          <a:xfrm>
            <a:off x="555129" y="1697143"/>
            <a:ext cx="6172192" cy="3365501"/>
          </a:xfrm>
          <a:prstGeom prst="rect">
            <a:avLst/>
          </a:prstGeom>
          <a:ln w="12700">
            <a:miter lim="400000"/>
          </a:ln>
          <a:effectLst>
            <a:outerShdw sx="100000" sy="100000" kx="0" ky="0" algn="b" rotWithShape="0" blurRad="88900" dist="25400" dir="5400000">
              <a:srgbClr val="000000"/>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marL="365179" indent="-365179" algn="l" defTabSz="457200">
              <a:spcBef>
                <a:spcPts val="2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rgbClr val="FFFFFF"/>
                </a:solidFill>
                <a:effectLst>
                  <a:outerShdw sx="100000" sy="100000" kx="0" ky="0" algn="b" rotWithShape="0" blurRad="12700" dist="12700" dir="840000">
                    <a:srgbClr val="000000"/>
                  </a:outerShdw>
                </a:effectLst>
                <a:latin typeface="Garamond Premier Pro"/>
                <a:ea typeface="Garamond Premier Pro"/>
                <a:cs typeface="Garamond Premier Pro"/>
                <a:sym typeface="Garamond Premier Pro"/>
              </a:defRPr>
            </a:pPr>
            <a:r>
              <a:t>Why did God make me?</a:t>
            </a:r>
          </a:p>
          <a:p>
            <a:pPr marL="365179" indent="-365179" algn="l" defTabSz="457200">
              <a:spcBef>
                <a:spcPts val="2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rgbClr val="FFFFFF"/>
                </a:solidFill>
                <a:effectLst>
                  <a:outerShdw sx="100000" sy="100000" kx="0" ky="0" algn="b" rotWithShape="0" blurRad="12700" dist="12700" dir="840000">
                    <a:srgbClr val="000000"/>
                  </a:outerShdw>
                </a:effectLst>
                <a:latin typeface="Garamond Premier Pro"/>
                <a:ea typeface="Garamond Premier Pro"/>
                <a:cs typeface="Garamond Premier Pro"/>
                <a:sym typeface="Garamond Premier Pro"/>
              </a:defRPr>
            </a:pPr>
            <a:r>
              <a:t>What has God given me?</a:t>
            </a:r>
          </a:p>
          <a:p>
            <a:pPr marL="365179" indent="-365179" algn="l" defTabSz="457200">
              <a:spcBef>
                <a:spcPts val="2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rgbClr val="FFFFFF"/>
                </a:solidFill>
                <a:effectLst>
                  <a:outerShdw sx="100000" sy="100000" kx="0" ky="0" algn="b" rotWithShape="0" blurRad="12700" dist="12700" dir="840000">
                    <a:srgbClr val="000000"/>
                  </a:outerShdw>
                </a:effectLst>
                <a:latin typeface="Garamond Premier Pro"/>
                <a:ea typeface="Garamond Premier Pro"/>
                <a:cs typeface="Garamond Premier Pro"/>
                <a:sym typeface="Garamond Premier Pro"/>
              </a:defRPr>
            </a:pPr>
            <a:r>
              <a:t>What does God expect </a:t>
            </a:r>
            <a:br/>
            <a:r>
              <a:t>from me?</a:t>
            </a:r>
          </a:p>
        </p:txBody>
      </p:sp>
      <p:sp>
        <p:nvSpPr>
          <p:cNvPr id="151" name="Growing in Our Life Purpose"/>
          <p:cNvSpPr/>
          <p:nvPr/>
        </p:nvSpPr>
        <p:spPr>
          <a:xfrm>
            <a:off x="109309" y="201876"/>
            <a:ext cx="12757413" cy="1010921"/>
          </a:xfrm>
          <a:prstGeom prst="rect">
            <a:avLst/>
          </a:prstGeom>
          <a:ln w="12700">
            <a:miter lim="400000"/>
          </a:ln>
          <a:effectLst>
            <a:outerShdw sx="100000" sy="100000" kx="0" ky="0" algn="b" rotWithShape="0" blurRad="38100" dist="25400" dir="5400000">
              <a:srgbClr val="000000">
                <a:alpha val="83892"/>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effectLst>
                  <a:outerShdw sx="100000" sy="100000" kx="0" ky="0" algn="b" rotWithShape="0" blurRad="12700" dist="12700" dir="840000">
                    <a:srgbClr val="000000"/>
                  </a:outerShdw>
                </a:effectLst>
                <a:latin typeface="Garamond Premier Pro"/>
                <a:ea typeface="Garamond Premier Pro"/>
                <a:cs typeface="Garamond Premier Pro"/>
                <a:sym typeface="Garamond Premier Pro"/>
              </a:defRPr>
            </a:lvl1pPr>
          </a:lstStyle>
          <a:p>
            <a:pPr/>
            <a:r>
              <a:t>Growing in Our Life Purpose</a:t>
            </a:r>
          </a:p>
        </p:txBody>
      </p:sp>
      <p:sp>
        <p:nvSpPr>
          <p:cNvPr id="152" name="Fulfilling God’s will for our lives is our pinnacle expression of worship."/>
          <p:cNvSpPr/>
          <p:nvPr/>
        </p:nvSpPr>
        <p:spPr>
          <a:xfrm>
            <a:off x="0" y="7313930"/>
            <a:ext cx="10191747" cy="1684021"/>
          </a:xfrm>
          <a:prstGeom prst="rect">
            <a:avLst/>
          </a:prstGeom>
          <a:ln w="12700">
            <a:miter lim="400000"/>
          </a:ln>
          <a:effectLst>
            <a:outerShdw sx="100000" sy="100000" kx="0" ky="0" algn="b" rotWithShape="0" blurRad="38100" dist="25400" dir="5400000">
              <a:srgbClr val="000000">
                <a:alpha val="83892"/>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700">
                <a:solidFill>
                  <a:srgbClr val="FFFFFF"/>
                </a:solidFill>
                <a:latin typeface="Garamond Premier Pro"/>
                <a:ea typeface="Garamond Premier Pro"/>
                <a:cs typeface="Garamond Premier Pro"/>
                <a:sym typeface="Garamond Premier Pro"/>
              </a:defRPr>
            </a:lvl1pPr>
          </a:lstStyle>
          <a:p>
            <a:pPr/>
            <a:r>
              <a:t>Fulfilling God’s will for our lives is our pinnacle expression of worship.</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600"/>
                                  </p:stCondLst>
                                  <p:iterate type="el" backwards="0">
                                    <p:tmAbs val="0"/>
                                  </p:iterate>
                                  <p:childTnLst>
                                    <p:set>
                                      <p:cBhvr>
                                        <p:cTn id="6" fill="hold"/>
                                        <p:tgtEl>
                                          <p:spTgt spid="150">
                                            <p:bg/>
                                          </p:spTgt>
                                        </p:tgtEl>
                                        <p:attrNameLst>
                                          <p:attrName>style.visibility</p:attrName>
                                        </p:attrNameLst>
                                      </p:cBhvr>
                                      <p:to>
                                        <p:strVal val="visible"/>
                                      </p:to>
                                    </p:set>
                                    <p:anim calcmode="lin" valueType="num">
                                      <p:cBhvr>
                                        <p:cTn id="7" dur="1000" fill="hold"/>
                                        <p:tgtEl>
                                          <p:spTgt spid="150">
                                            <p:bg/>
                                          </p:spTgt>
                                        </p:tgtEl>
                                        <p:attrNameLst>
                                          <p:attrName>ppt_w</p:attrName>
                                        </p:attrNameLst>
                                      </p:cBhvr>
                                      <p:tavLst>
                                        <p:tav tm="0">
                                          <p:val>
                                            <p:strVal val="4*#ppt_w"/>
                                          </p:val>
                                        </p:tav>
                                        <p:tav tm="100000">
                                          <p:val>
                                            <p:strVal val="#ppt_w"/>
                                          </p:val>
                                        </p:tav>
                                      </p:tavLst>
                                    </p:anim>
                                    <p:anim calcmode="lin" valueType="num">
                                      <p:cBhvr>
                                        <p:cTn id="8" dur="1000" fill="hold"/>
                                        <p:tgtEl>
                                          <p:spTgt spid="150">
                                            <p:bg/>
                                          </p:spTgt>
                                        </p:tgtEl>
                                        <p:attrNameLst>
                                          <p:attrName>ppt_h</p:attrName>
                                        </p:attrNameLst>
                                      </p:cBhvr>
                                      <p:tavLst>
                                        <p:tav tm="0">
                                          <p:val>
                                            <p:strVal val="4*#ppt_h"/>
                                          </p:val>
                                        </p:tav>
                                        <p:tav tm="100000">
                                          <p:val>
                                            <p:strVal val="#ppt_h"/>
                                          </p:val>
                                        </p:tav>
                                      </p:tavLst>
                                    </p:anim>
                                  </p:childTnLst>
                                </p:cTn>
                              </p:par>
                              <p:par>
                                <p:cTn id="9" presetClass="entr" nodeType="withEffect" presetSubtype="32" presetID="23" grpId="1" fill="hold">
                                  <p:stCondLst>
                                    <p:cond delay="600"/>
                                  </p:stCondLst>
                                  <p:iterate type="el" backwards="0">
                                    <p:tmAbs val="0"/>
                                  </p:iterate>
                                  <p:childTnLst>
                                    <p:set>
                                      <p:cBhvr>
                                        <p:cTn id="10" fill="hold"/>
                                        <p:tgtEl>
                                          <p:spTgt spid="150">
                                            <p:txEl>
                                              <p:pRg st="0" end="0"/>
                                            </p:txEl>
                                          </p:spTgt>
                                        </p:tgtEl>
                                        <p:attrNameLst>
                                          <p:attrName>style.visibility</p:attrName>
                                        </p:attrNameLst>
                                      </p:cBhvr>
                                      <p:to>
                                        <p:strVal val="visible"/>
                                      </p:to>
                                    </p:set>
                                    <p:anim calcmode="lin" valueType="num">
                                      <p:cBhvr>
                                        <p:cTn id="11" dur="1000" fill="hold"/>
                                        <p:tgtEl>
                                          <p:spTgt spid="150">
                                            <p:txEl>
                                              <p:pRg st="0" end="0"/>
                                            </p:txEl>
                                          </p:spTgt>
                                        </p:tgtEl>
                                        <p:attrNameLst>
                                          <p:attrName>ppt_w</p:attrName>
                                        </p:attrNameLst>
                                      </p:cBhvr>
                                      <p:tavLst>
                                        <p:tav tm="0">
                                          <p:val>
                                            <p:strVal val="4*#ppt_w"/>
                                          </p:val>
                                        </p:tav>
                                        <p:tav tm="100000">
                                          <p:val>
                                            <p:strVal val="#ppt_w"/>
                                          </p:val>
                                        </p:tav>
                                      </p:tavLst>
                                    </p:anim>
                                    <p:anim calcmode="lin" valueType="num">
                                      <p:cBhvr>
                                        <p:cTn id="12" dur="1000" fill="hold"/>
                                        <p:tgtEl>
                                          <p:spTgt spid="150">
                                            <p:txEl>
                                              <p:pRg st="0" end="0"/>
                                            </p:txEl>
                                          </p:spTgt>
                                        </p:tgtEl>
                                        <p:attrNameLst>
                                          <p:attrName>ppt_h</p:attrName>
                                        </p:attrNameLst>
                                      </p:cBhvr>
                                      <p:tavLst>
                                        <p:tav tm="0">
                                          <p:val>
                                            <p:strVal val="4*#ppt_h"/>
                                          </p:val>
                                        </p:tav>
                                        <p:tav tm="100000">
                                          <p:val>
                                            <p:strVal val="#ppt_h"/>
                                          </p:val>
                                        </p:tav>
                                      </p:tavLst>
                                    </p:anim>
                                  </p:childTnLst>
                                </p:cTn>
                              </p:par>
                            </p:childTnLst>
                          </p:cTn>
                        </p:par>
                        <p:par>
                          <p:cTn id="13" fill="hold">
                            <p:stCondLst>
                              <p:cond delay="1600"/>
                            </p:stCondLst>
                            <p:childTnLst>
                              <p:par>
                                <p:cTn id="14" presetClass="entr" nodeType="afterEffect" presetSubtype="32" presetID="23" grpId="1" fill="hold">
                                  <p:stCondLst>
                                    <p:cond delay="600"/>
                                  </p:stCondLst>
                                  <p:iterate type="el" backwards="0">
                                    <p:tmAbs val="0"/>
                                  </p:iterate>
                                  <p:childTnLst>
                                    <p:set>
                                      <p:cBhvr>
                                        <p:cTn id="15" fill="hold"/>
                                        <p:tgtEl>
                                          <p:spTgt spid="150">
                                            <p:txEl>
                                              <p:pRg st="1" end="1"/>
                                            </p:txEl>
                                          </p:spTgt>
                                        </p:tgtEl>
                                        <p:attrNameLst>
                                          <p:attrName>style.visibility</p:attrName>
                                        </p:attrNameLst>
                                      </p:cBhvr>
                                      <p:to>
                                        <p:strVal val="visible"/>
                                      </p:to>
                                    </p:set>
                                    <p:anim calcmode="lin" valueType="num">
                                      <p:cBhvr>
                                        <p:cTn id="16" dur="1000" fill="hold"/>
                                        <p:tgtEl>
                                          <p:spTgt spid="150">
                                            <p:txEl>
                                              <p:pRg st="1" end="1"/>
                                            </p:txEl>
                                          </p:spTgt>
                                        </p:tgtEl>
                                        <p:attrNameLst>
                                          <p:attrName>ppt_w</p:attrName>
                                        </p:attrNameLst>
                                      </p:cBhvr>
                                      <p:tavLst>
                                        <p:tav tm="0">
                                          <p:val>
                                            <p:strVal val="4*#ppt_w"/>
                                          </p:val>
                                        </p:tav>
                                        <p:tav tm="100000">
                                          <p:val>
                                            <p:strVal val="#ppt_w"/>
                                          </p:val>
                                        </p:tav>
                                      </p:tavLst>
                                    </p:anim>
                                    <p:anim calcmode="lin" valueType="num">
                                      <p:cBhvr>
                                        <p:cTn id="17" dur="1000" fill="hold"/>
                                        <p:tgtEl>
                                          <p:spTgt spid="150">
                                            <p:txEl>
                                              <p:pRg st="1" end="1"/>
                                            </p:txEl>
                                          </p:spTgt>
                                        </p:tgtEl>
                                        <p:attrNameLst>
                                          <p:attrName>ppt_h</p:attrName>
                                        </p:attrNameLst>
                                      </p:cBhvr>
                                      <p:tavLst>
                                        <p:tav tm="0">
                                          <p:val>
                                            <p:strVal val="4*#ppt_h"/>
                                          </p:val>
                                        </p:tav>
                                        <p:tav tm="100000">
                                          <p:val>
                                            <p:strVal val="#ppt_h"/>
                                          </p:val>
                                        </p:tav>
                                      </p:tavLst>
                                    </p:anim>
                                  </p:childTnLst>
                                </p:cTn>
                              </p:par>
                            </p:childTnLst>
                          </p:cTn>
                        </p:par>
                        <p:par>
                          <p:cTn id="18" fill="hold">
                            <p:stCondLst>
                              <p:cond delay="3200"/>
                            </p:stCondLst>
                            <p:childTnLst>
                              <p:par>
                                <p:cTn id="19" presetClass="entr" nodeType="afterEffect" presetSubtype="32" presetID="23" grpId="1" fill="hold">
                                  <p:stCondLst>
                                    <p:cond delay="600"/>
                                  </p:stCondLst>
                                  <p:iterate type="el" backwards="0">
                                    <p:tmAbs val="0"/>
                                  </p:iterate>
                                  <p:childTnLst>
                                    <p:set>
                                      <p:cBhvr>
                                        <p:cTn id="20" fill="hold"/>
                                        <p:tgtEl>
                                          <p:spTgt spid="150">
                                            <p:txEl>
                                              <p:pRg st="2" end="2"/>
                                            </p:txEl>
                                          </p:spTgt>
                                        </p:tgtEl>
                                        <p:attrNameLst>
                                          <p:attrName>style.visibility</p:attrName>
                                        </p:attrNameLst>
                                      </p:cBhvr>
                                      <p:to>
                                        <p:strVal val="visible"/>
                                      </p:to>
                                    </p:set>
                                    <p:anim calcmode="lin" valueType="num">
                                      <p:cBhvr>
                                        <p:cTn id="21" dur="1000" fill="hold"/>
                                        <p:tgtEl>
                                          <p:spTgt spid="150">
                                            <p:txEl>
                                              <p:pRg st="2" end="2"/>
                                            </p:txEl>
                                          </p:spTgt>
                                        </p:tgtEl>
                                        <p:attrNameLst>
                                          <p:attrName>ppt_w</p:attrName>
                                        </p:attrNameLst>
                                      </p:cBhvr>
                                      <p:tavLst>
                                        <p:tav tm="0">
                                          <p:val>
                                            <p:strVal val="4*#ppt_w"/>
                                          </p:val>
                                        </p:tav>
                                        <p:tav tm="100000">
                                          <p:val>
                                            <p:strVal val="#ppt_w"/>
                                          </p:val>
                                        </p:tav>
                                      </p:tavLst>
                                    </p:anim>
                                    <p:anim calcmode="lin" valueType="num">
                                      <p:cBhvr>
                                        <p:cTn id="22" dur="1000" fill="hold"/>
                                        <p:tgtEl>
                                          <p:spTgt spid="150">
                                            <p:txEl>
                                              <p:pRg st="2" end="2"/>
                                            </p:txEl>
                                          </p:spTgt>
                                        </p:tgtEl>
                                        <p:attrNameLst>
                                          <p:attrName>ppt_h</p:attrName>
                                        </p:attrNameLst>
                                      </p:cBhvr>
                                      <p:tavLst>
                                        <p:tav tm="0">
                                          <p:val>
                                            <p:strVal val="4*#ppt_h"/>
                                          </p:val>
                                        </p:tav>
                                        <p:tav tm="100000">
                                          <p:val>
                                            <p:strVal val="#ppt_h"/>
                                          </p:val>
                                        </p:tav>
                                      </p:tavLst>
                                    </p:anim>
                                  </p:childTnLst>
                                </p:cTn>
                              </p:par>
                            </p:childTnLst>
                          </p:cTn>
                        </p:par>
                        <p:par>
                          <p:cTn id="23" fill="hold">
                            <p:stCondLst>
                              <p:cond delay="4800"/>
                            </p:stCondLst>
                            <p:childTnLst>
                              <p:par>
                                <p:cTn id="24" presetClass="entr" nodeType="afterEffect" presetSubtype="8" presetID="22" grpId="2" fill="hold">
                                  <p:stCondLst>
                                    <p:cond delay="600"/>
                                  </p:stCondLst>
                                  <p:iterate type="el" backwards="0">
                                    <p:tmAbs val="0"/>
                                  </p:iterate>
                                  <p:childTnLst>
                                    <p:set>
                                      <p:cBhvr>
                                        <p:cTn id="25" fill="hold"/>
                                        <p:tgtEl>
                                          <p:spTgt spid="152"/>
                                        </p:tgtEl>
                                        <p:attrNameLst>
                                          <p:attrName>style.visibility</p:attrName>
                                        </p:attrNameLst>
                                      </p:cBhvr>
                                      <p:to>
                                        <p:strVal val="visible"/>
                                      </p:to>
                                    </p:set>
                                    <p:animEffect filter="wipe(left)" transition="in">
                                      <p:cBhvr>
                                        <p:cTn id="26" dur="225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0" grpId="1"/>
      <p:bldP build="whole" bldLvl="1" animBg="1" rev="0" advAuto="0" spid="152"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57" name="Group"/>
          <p:cNvGrpSpPr/>
          <p:nvPr/>
        </p:nvGrpSpPr>
        <p:grpSpPr>
          <a:xfrm>
            <a:off x="1104749" y="1688537"/>
            <a:ext cx="10795302" cy="1511301"/>
            <a:chOff x="0" y="0"/>
            <a:chExt cx="10795301" cy="1511299"/>
          </a:xfrm>
        </p:grpSpPr>
        <p:sp>
          <p:nvSpPr>
            <p:cNvPr id="154" name="Arrow"/>
            <p:cNvSpPr/>
            <p:nvPr/>
          </p:nvSpPr>
          <p:spPr>
            <a:xfrm>
              <a:off x="0" y="241299"/>
              <a:ext cx="6030866" cy="1270001"/>
            </a:xfrm>
            <a:prstGeom prst="rightArrow">
              <a:avLst>
                <a:gd name="adj1" fmla="val 32000"/>
                <a:gd name="adj2" fmla="val 64000"/>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2400">
                  <a:solidFill>
                    <a:srgbClr val="FFFFFF"/>
                  </a:solidFill>
                  <a:effectLst/>
                  <a:latin typeface="+mj-lt"/>
                  <a:ea typeface="+mj-ea"/>
                  <a:cs typeface="+mj-cs"/>
                  <a:sym typeface="Helvetica Light"/>
                </a:defRPr>
              </a:pPr>
            </a:p>
          </p:txBody>
        </p:sp>
        <p:sp>
          <p:nvSpPr>
            <p:cNvPr id="155" name="I am alive and loved"/>
            <p:cNvSpPr/>
            <p:nvPr/>
          </p:nvSpPr>
          <p:spPr>
            <a:xfrm>
              <a:off x="146658" y="0"/>
              <a:ext cx="5020311" cy="736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latin typeface="Garamond Premier Pro"/>
                  <a:ea typeface="Garamond Premier Pro"/>
                  <a:cs typeface="Garamond Premier Pro"/>
                  <a:sym typeface="Garamond Premier Pro"/>
                </a:defRPr>
              </a:lvl1pPr>
            </a:lstStyle>
            <a:p>
              <a:pPr>
                <a:defRPr>
                  <a:effectLst/>
                </a:defRPr>
              </a:pPr>
              <a:r>
                <a:t>I am alive and loved</a:t>
              </a:r>
            </a:p>
          </p:txBody>
        </p:sp>
        <p:sp>
          <p:nvSpPr>
            <p:cNvPr id="156" name="relationship"/>
            <p:cNvSpPr/>
            <p:nvPr/>
          </p:nvSpPr>
          <p:spPr>
            <a:xfrm>
              <a:off x="7705058" y="336549"/>
              <a:ext cx="3090244"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5000">
                  <a:solidFill>
                    <a:schemeClr val="accent6">
                      <a:lumOff val="-21524"/>
                    </a:schemeClr>
                  </a:solidFill>
                  <a:latin typeface="Abadi MT Condensed Extra Bold"/>
                  <a:ea typeface="Abadi MT Condensed Extra Bold"/>
                  <a:cs typeface="Abadi MT Condensed Extra Bold"/>
                  <a:sym typeface="Abadi MT Condensed Extra Bold"/>
                </a:defRPr>
              </a:lvl1pPr>
            </a:lstStyle>
            <a:p>
              <a:pPr>
                <a:defRPr>
                  <a:effectLst/>
                </a:defRPr>
              </a:pPr>
              <a:r>
                <a:t>relationship</a:t>
              </a:r>
            </a:p>
          </p:txBody>
        </p:sp>
      </p:grpSp>
      <p:grpSp>
        <p:nvGrpSpPr>
          <p:cNvPr id="161" name="Group"/>
          <p:cNvGrpSpPr/>
          <p:nvPr/>
        </p:nvGrpSpPr>
        <p:grpSpPr>
          <a:xfrm>
            <a:off x="604469" y="3796175"/>
            <a:ext cx="11821262" cy="2161250"/>
            <a:chOff x="0" y="0"/>
            <a:chExt cx="11821260" cy="2161249"/>
          </a:xfrm>
        </p:grpSpPr>
        <p:sp>
          <p:nvSpPr>
            <p:cNvPr id="158" name="Rectangle"/>
            <p:cNvSpPr/>
            <p:nvPr/>
          </p:nvSpPr>
          <p:spPr>
            <a:xfrm>
              <a:off x="0" y="0"/>
              <a:ext cx="6500865" cy="2161250"/>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b="0" sz="2400">
                  <a:solidFill>
                    <a:srgbClr val="000000"/>
                  </a:solidFill>
                  <a:effectLst/>
                  <a:latin typeface="+mj-lt"/>
                  <a:ea typeface="+mj-ea"/>
                  <a:cs typeface="+mj-cs"/>
                  <a:sym typeface="Helvetica Light"/>
                </a:defRPr>
              </a:pPr>
            </a:p>
          </p:txBody>
        </p:sp>
        <p:sp>
          <p:nvSpPr>
            <p:cNvPr id="159" name="General will of God"/>
            <p:cNvSpPr/>
            <p:nvPr/>
          </p:nvSpPr>
          <p:spPr>
            <a:xfrm>
              <a:off x="731069" y="712324"/>
              <a:ext cx="5038726" cy="73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latin typeface="Garamond Premier Pro"/>
                  <a:ea typeface="Garamond Premier Pro"/>
                  <a:cs typeface="Garamond Premier Pro"/>
                  <a:sym typeface="Garamond Premier Pro"/>
                </a:defRPr>
              </a:lvl1pPr>
            </a:lstStyle>
            <a:p>
              <a:pPr>
                <a:defRPr>
                  <a:effectLst/>
                </a:defRPr>
              </a:pPr>
              <a:r>
                <a:t>General will of God</a:t>
              </a:r>
            </a:p>
          </p:txBody>
        </p:sp>
        <p:sp>
          <p:nvSpPr>
            <p:cNvPr id="160" name="general obedience"/>
            <p:cNvSpPr/>
            <p:nvPr/>
          </p:nvSpPr>
          <p:spPr>
            <a:xfrm>
              <a:off x="7149098" y="661524"/>
              <a:ext cx="4672163" cy="83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5000">
                  <a:solidFill>
                    <a:schemeClr val="accent6">
                      <a:lumOff val="-21524"/>
                    </a:schemeClr>
                  </a:solidFill>
                  <a:latin typeface="Abadi MT Condensed Extra Bold"/>
                  <a:ea typeface="Abadi MT Condensed Extra Bold"/>
                  <a:cs typeface="Abadi MT Condensed Extra Bold"/>
                  <a:sym typeface="Abadi MT Condensed Extra Bold"/>
                </a:defRPr>
              </a:lvl1pPr>
            </a:lstStyle>
            <a:p>
              <a:pPr>
                <a:defRPr>
                  <a:effectLst/>
                </a:defRPr>
              </a:pPr>
              <a:r>
                <a:t>general obedience</a:t>
              </a:r>
            </a:p>
          </p:txBody>
        </p:sp>
      </p:grpSp>
      <p:grpSp>
        <p:nvGrpSpPr>
          <p:cNvPr id="168" name="Group"/>
          <p:cNvGrpSpPr/>
          <p:nvPr/>
        </p:nvGrpSpPr>
        <p:grpSpPr>
          <a:xfrm>
            <a:off x="1294130" y="6082084"/>
            <a:ext cx="11710670" cy="3188227"/>
            <a:chOff x="0" y="0"/>
            <a:chExt cx="11710669" cy="3188225"/>
          </a:xfrm>
        </p:grpSpPr>
        <p:sp>
          <p:nvSpPr>
            <p:cNvPr id="162" name="Star"/>
            <p:cNvSpPr/>
            <p:nvPr/>
          </p:nvSpPr>
          <p:spPr>
            <a:xfrm>
              <a:off x="3044657" y="364497"/>
              <a:ext cx="1092628" cy="1039150"/>
            </a:xfrm>
            <a:prstGeom prst="star5">
              <a:avLst>
                <a:gd name="adj" fmla="val 19100"/>
                <a:gd name="hf" fmla="val 105146"/>
                <a:gd name="vf" fmla="val 110557"/>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2400">
                  <a:solidFill>
                    <a:srgbClr val="FFFFFF"/>
                  </a:solidFill>
                  <a:effectLst/>
                  <a:latin typeface="+mj-lt"/>
                  <a:ea typeface="+mj-ea"/>
                  <a:cs typeface="+mj-cs"/>
                  <a:sym typeface="Helvetica Light"/>
                </a:defRPr>
              </a:pPr>
            </a:p>
          </p:txBody>
        </p:sp>
        <p:sp>
          <p:nvSpPr>
            <p:cNvPr id="163" name="Specific Will of God"/>
            <p:cNvSpPr/>
            <p:nvPr/>
          </p:nvSpPr>
          <p:spPr>
            <a:xfrm>
              <a:off x="0" y="1440548"/>
              <a:ext cx="5208270" cy="736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latin typeface="Garamond Premier Pro"/>
                  <a:ea typeface="Garamond Premier Pro"/>
                  <a:cs typeface="Garamond Premier Pro"/>
                  <a:sym typeface="Garamond Premier Pro"/>
                </a:defRPr>
              </a:lvl1pPr>
            </a:lstStyle>
            <a:p>
              <a:pPr>
                <a:defRPr>
                  <a:effectLst/>
                </a:defRPr>
              </a:pPr>
              <a:r>
                <a:t>Specific Will of God</a:t>
              </a:r>
            </a:p>
          </p:txBody>
        </p:sp>
        <p:sp>
          <p:nvSpPr>
            <p:cNvPr id="164" name="Star"/>
            <p:cNvSpPr/>
            <p:nvPr/>
          </p:nvSpPr>
          <p:spPr>
            <a:xfrm>
              <a:off x="688564" y="0"/>
              <a:ext cx="929569" cy="884072"/>
            </a:xfrm>
            <a:prstGeom prst="star5">
              <a:avLst>
                <a:gd name="adj" fmla="val 19100"/>
                <a:gd name="hf" fmla="val 105146"/>
                <a:gd name="vf" fmla="val 110557"/>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2400">
                  <a:solidFill>
                    <a:srgbClr val="FFFFFF"/>
                  </a:solidFill>
                  <a:effectLst/>
                  <a:latin typeface="+mj-lt"/>
                  <a:ea typeface="+mj-ea"/>
                  <a:cs typeface="+mj-cs"/>
                  <a:sym typeface="Helvetica Light"/>
                </a:defRPr>
              </a:pPr>
            </a:p>
          </p:txBody>
        </p:sp>
        <p:sp>
          <p:nvSpPr>
            <p:cNvPr id="165" name="Star"/>
            <p:cNvSpPr/>
            <p:nvPr/>
          </p:nvSpPr>
          <p:spPr>
            <a:xfrm>
              <a:off x="1153348" y="2340115"/>
              <a:ext cx="653905" cy="621900"/>
            </a:xfrm>
            <a:prstGeom prst="star5">
              <a:avLst>
                <a:gd name="adj" fmla="val 19100"/>
                <a:gd name="hf" fmla="val 105146"/>
                <a:gd name="vf" fmla="val 110557"/>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2400">
                  <a:solidFill>
                    <a:srgbClr val="FFFFFF"/>
                  </a:solidFill>
                  <a:effectLst/>
                  <a:latin typeface="+mj-lt"/>
                  <a:ea typeface="+mj-ea"/>
                  <a:cs typeface="+mj-cs"/>
                  <a:sym typeface="Helvetica Light"/>
                </a:defRPr>
              </a:pPr>
            </a:p>
          </p:txBody>
        </p:sp>
        <p:sp>
          <p:nvSpPr>
            <p:cNvPr id="166" name="Star"/>
            <p:cNvSpPr/>
            <p:nvPr/>
          </p:nvSpPr>
          <p:spPr>
            <a:xfrm>
              <a:off x="3359688" y="2060503"/>
              <a:ext cx="1185758" cy="1127723"/>
            </a:xfrm>
            <a:prstGeom prst="star5">
              <a:avLst>
                <a:gd name="adj" fmla="val 19100"/>
                <a:gd name="hf" fmla="val 105146"/>
                <a:gd name="vf" fmla="val 110557"/>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2400">
                  <a:solidFill>
                    <a:srgbClr val="FFFFFF"/>
                  </a:solidFill>
                  <a:effectLst/>
                  <a:latin typeface="+mj-lt"/>
                  <a:ea typeface="+mj-ea"/>
                  <a:cs typeface="+mj-cs"/>
                  <a:sym typeface="Helvetica Light"/>
                </a:defRPr>
              </a:pPr>
            </a:p>
          </p:txBody>
        </p:sp>
        <p:sp>
          <p:nvSpPr>
            <p:cNvPr id="167" name="relationship and specific obedience"/>
            <p:cNvSpPr/>
            <p:nvPr/>
          </p:nvSpPr>
          <p:spPr>
            <a:xfrm>
              <a:off x="6148241" y="1021448"/>
              <a:ext cx="5562429" cy="157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5000">
                  <a:solidFill>
                    <a:schemeClr val="accent6">
                      <a:lumOff val="-21524"/>
                    </a:schemeClr>
                  </a:solidFill>
                  <a:latin typeface="Abadi MT Condensed Extra Bold"/>
                  <a:ea typeface="Abadi MT Condensed Extra Bold"/>
                  <a:cs typeface="Abadi MT Condensed Extra Bold"/>
                  <a:sym typeface="Abadi MT Condensed Extra Bold"/>
                </a:defRPr>
              </a:lvl1pPr>
            </a:lstStyle>
            <a:p>
              <a:pPr>
                <a:defRPr>
                  <a:effectLst/>
                </a:defRPr>
              </a:pPr>
              <a:r>
                <a:t>relationship and specific obedience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57"/>
                                        </p:tgtEl>
                                        <p:attrNameLst>
                                          <p:attrName>style.visibility</p:attrName>
                                        </p:attrNameLst>
                                      </p:cBhvr>
                                      <p:to>
                                        <p:strVal val="visible"/>
                                      </p:to>
                                    </p:set>
                                    <p:anim calcmode="lin" valueType="num">
                                      <p:cBhvr>
                                        <p:cTn id="7" dur="2500" fill="hold"/>
                                        <p:tgtEl>
                                          <p:spTgt spid="157"/>
                                        </p:tgtEl>
                                        <p:attrNameLst>
                                          <p:attrName>ppt_w</p:attrName>
                                        </p:attrNameLst>
                                      </p:cBhvr>
                                      <p:tavLst>
                                        <p:tav tm="0">
                                          <p:val>
                                            <p:fltVal val="0"/>
                                          </p:val>
                                        </p:tav>
                                        <p:tav tm="100000">
                                          <p:val>
                                            <p:strVal val="#ppt_w"/>
                                          </p:val>
                                        </p:tav>
                                      </p:tavLst>
                                    </p:anim>
                                    <p:anim calcmode="lin" valueType="num">
                                      <p:cBhvr>
                                        <p:cTn id="8" dur="2500" fill="hold"/>
                                        <p:tgtEl>
                                          <p:spTgt spid="15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161"/>
                                        </p:tgtEl>
                                        <p:attrNameLst>
                                          <p:attrName>style.visibility</p:attrName>
                                        </p:attrNameLst>
                                      </p:cBhvr>
                                      <p:to>
                                        <p:strVal val="visible"/>
                                      </p:to>
                                    </p:set>
                                    <p:anim calcmode="lin" valueType="num">
                                      <p:cBhvr>
                                        <p:cTn id="13" dur="2500" fill="hold"/>
                                        <p:tgtEl>
                                          <p:spTgt spid="161"/>
                                        </p:tgtEl>
                                        <p:attrNameLst>
                                          <p:attrName>ppt_w</p:attrName>
                                        </p:attrNameLst>
                                      </p:cBhvr>
                                      <p:tavLst>
                                        <p:tav tm="0">
                                          <p:val>
                                            <p:fltVal val="0"/>
                                          </p:val>
                                        </p:tav>
                                        <p:tav tm="100000">
                                          <p:val>
                                            <p:strVal val="#ppt_w"/>
                                          </p:val>
                                        </p:tav>
                                      </p:tavLst>
                                    </p:anim>
                                    <p:anim calcmode="lin" valueType="num">
                                      <p:cBhvr>
                                        <p:cTn id="14" dur="2500" fill="hold"/>
                                        <p:tgtEl>
                                          <p:spTgt spid="16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168"/>
                                        </p:tgtEl>
                                        <p:attrNameLst>
                                          <p:attrName>style.visibility</p:attrName>
                                        </p:attrNameLst>
                                      </p:cBhvr>
                                      <p:to>
                                        <p:strVal val="visible"/>
                                      </p:to>
                                    </p:set>
                                    <p:anim calcmode="lin" valueType="num">
                                      <p:cBhvr>
                                        <p:cTn id="19" dur="2500" fill="hold"/>
                                        <p:tgtEl>
                                          <p:spTgt spid="168"/>
                                        </p:tgtEl>
                                        <p:attrNameLst>
                                          <p:attrName>ppt_w</p:attrName>
                                        </p:attrNameLst>
                                      </p:cBhvr>
                                      <p:tavLst>
                                        <p:tav tm="0">
                                          <p:val>
                                            <p:fltVal val="0"/>
                                          </p:val>
                                        </p:tav>
                                        <p:tav tm="100000">
                                          <p:val>
                                            <p:strVal val="#ppt_w"/>
                                          </p:val>
                                        </p:tav>
                                      </p:tavLst>
                                    </p:anim>
                                    <p:anim calcmode="lin" valueType="num">
                                      <p:cBhvr>
                                        <p:cTn id="20" dur="2500" fill="hold"/>
                                        <p:tgtEl>
                                          <p:spTgt spid="1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3"/>
      <p:bldP build="whole" bldLvl="1" animBg="1" rev="0" advAuto="0" spid="157" grpId="1"/>
      <p:bldP build="whole" bldLvl="1" animBg="1" rev="0" advAuto="0" spid="161" grpId="2"/>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yellow_background.png" descr="yellow_background.png"/>
          <p:cNvPicPr>
            <a:picLocks noChangeAspect="0"/>
          </p:cNvPicPr>
          <p:nvPr/>
        </p:nvPicPr>
        <p:blipFill>
          <a:blip r:embed="rId3">
            <a:extLst/>
          </a:blip>
          <a:srcRect l="30295" t="46581" r="0" b="0"/>
          <a:stretch>
            <a:fillRect/>
          </a:stretch>
        </p:blipFill>
        <p:spPr>
          <a:xfrm flipH="1">
            <a:off x="-1" y="-5657"/>
            <a:ext cx="13006228" cy="9764799"/>
          </a:xfrm>
          <a:prstGeom prst="rect">
            <a:avLst/>
          </a:prstGeom>
          <a:ln w="12700">
            <a:miter lim="400000"/>
          </a:ln>
        </p:spPr>
      </p:pic>
      <p:grpSp>
        <p:nvGrpSpPr>
          <p:cNvPr id="175" name="Group"/>
          <p:cNvGrpSpPr/>
          <p:nvPr/>
        </p:nvGrpSpPr>
        <p:grpSpPr>
          <a:xfrm>
            <a:off x="2821232" y="3773724"/>
            <a:ext cx="3248707" cy="4900967"/>
            <a:chOff x="0" y="0"/>
            <a:chExt cx="3248706" cy="4900965"/>
          </a:xfrm>
        </p:grpSpPr>
        <p:sp>
          <p:nvSpPr>
            <p:cNvPr id="171" name="Design"/>
            <p:cNvSpPr/>
            <p:nvPr/>
          </p:nvSpPr>
          <p:spPr>
            <a:xfrm>
              <a:off x="1004769" y="3742577"/>
              <a:ext cx="2094282" cy="810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a:solidFill>
                    <a:srgbClr val="000000"/>
                  </a:solidFill>
                  <a:latin typeface="Garamond Premier Pro"/>
                  <a:ea typeface="Garamond Premier Pro"/>
                  <a:cs typeface="Garamond Premier Pro"/>
                  <a:sym typeface="Garamond Premier Pro"/>
                </a:defRPr>
              </a:lvl1pPr>
            </a:lstStyle>
            <a:p>
              <a:pPr>
                <a:defRPr b="0">
                  <a:effectLst/>
                </a:defRPr>
              </a:pPr>
              <a:r>
                <a:rPr b="1"/>
                <a:t>Design</a:t>
              </a:r>
            </a:p>
          </p:txBody>
        </p:sp>
        <p:sp>
          <p:nvSpPr>
            <p:cNvPr id="172" name="Arrow"/>
            <p:cNvSpPr/>
            <p:nvPr/>
          </p:nvSpPr>
          <p:spPr>
            <a:xfrm rot="20668965">
              <a:off x="52718" y="4241543"/>
              <a:ext cx="1018538" cy="532892"/>
            </a:xfrm>
            <a:prstGeom prst="rightArrow">
              <a:avLst>
                <a:gd name="adj1" fmla="val 40214"/>
                <a:gd name="adj2" fmla="val 116471"/>
              </a:avLst>
            </a:prstGeom>
            <a:solidFill>
              <a:srgbClr val="53585F"/>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2400">
                  <a:solidFill>
                    <a:srgbClr val="FFFFFF"/>
                  </a:solidFill>
                  <a:effectLst/>
                  <a:latin typeface="+mj-lt"/>
                  <a:ea typeface="+mj-ea"/>
                  <a:cs typeface="+mj-cs"/>
                  <a:sym typeface="Helvetica Light"/>
                </a:defRPr>
              </a:pPr>
            </a:p>
          </p:txBody>
        </p:sp>
        <p:sp>
          <p:nvSpPr>
            <p:cNvPr id="173" name="What God does in us"/>
            <p:cNvSpPr/>
            <p:nvPr/>
          </p:nvSpPr>
          <p:spPr>
            <a:xfrm>
              <a:off x="778914" y="862991"/>
              <a:ext cx="2469792" cy="1219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solidFill>
                    <a:srgbClr val="FFFFFF"/>
                  </a:solidFill>
                  <a:latin typeface="Garamond Premier Pro"/>
                  <a:ea typeface="Garamond Premier Pro"/>
                  <a:cs typeface="Garamond Premier Pro"/>
                  <a:sym typeface="Garamond Premier Pro"/>
                </a:defRPr>
              </a:lvl1pPr>
            </a:lstStyle>
            <a:p>
              <a:pPr>
                <a:defRPr>
                  <a:effectLst/>
                </a:defRPr>
              </a:pPr>
              <a:r>
                <a:t>What God does in us</a:t>
              </a:r>
            </a:p>
          </p:txBody>
        </p:sp>
        <p:sp>
          <p:nvSpPr>
            <p:cNvPr id="174" name="Equipping"/>
            <p:cNvSpPr/>
            <p:nvPr/>
          </p:nvSpPr>
          <p:spPr>
            <a:xfrm>
              <a:off x="696849" y="0"/>
              <a:ext cx="2551857" cy="685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cap="all" sz="4000">
                  <a:solidFill>
                    <a:srgbClr val="FFFFFF"/>
                  </a:solidFill>
                  <a:latin typeface="Franklin Gothic Medium"/>
                  <a:ea typeface="Franklin Gothic Medium"/>
                  <a:cs typeface="Franklin Gothic Medium"/>
                  <a:sym typeface="Franklin Gothic Medium"/>
                </a:defRPr>
              </a:lvl1pPr>
            </a:lstStyle>
            <a:p>
              <a:pPr>
                <a:defRPr>
                  <a:effectLst/>
                </a:defRPr>
              </a:pPr>
              <a:r>
                <a:t>Equipping</a:t>
              </a:r>
            </a:p>
          </p:txBody>
        </p:sp>
      </p:grpSp>
      <p:grpSp>
        <p:nvGrpSpPr>
          <p:cNvPr id="179" name="Group"/>
          <p:cNvGrpSpPr/>
          <p:nvPr/>
        </p:nvGrpSpPr>
        <p:grpSpPr>
          <a:xfrm>
            <a:off x="361731" y="4414740"/>
            <a:ext cx="2511353" cy="4483067"/>
            <a:chOff x="0" y="0"/>
            <a:chExt cx="2511351" cy="4483065"/>
          </a:xfrm>
        </p:grpSpPr>
        <p:sp>
          <p:nvSpPr>
            <p:cNvPr id="176" name="Purpose"/>
            <p:cNvSpPr/>
            <p:nvPr/>
          </p:nvSpPr>
          <p:spPr>
            <a:xfrm>
              <a:off x="14752" y="3672806"/>
              <a:ext cx="2400809" cy="810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a:solidFill>
                    <a:srgbClr val="000000"/>
                  </a:solidFill>
                  <a:latin typeface="Garamond Premier Pro"/>
                  <a:ea typeface="Garamond Premier Pro"/>
                  <a:cs typeface="Garamond Premier Pro"/>
                  <a:sym typeface="Garamond Premier Pro"/>
                </a:defRPr>
              </a:lvl1pPr>
            </a:lstStyle>
            <a:p>
              <a:pPr>
                <a:defRPr b="0">
                  <a:effectLst/>
                </a:defRPr>
              </a:pPr>
              <a:r>
                <a:rPr b="1"/>
                <a:t>Purpose</a:t>
              </a:r>
            </a:p>
          </p:txBody>
        </p:sp>
        <p:sp>
          <p:nvSpPr>
            <p:cNvPr id="177" name="What God does for us"/>
            <p:cNvSpPr/>
            <p:nvPr/>
          </p:nvSpPr>
          <p:spPr>
            <a:xfrm>
              <a:off x="41559" y="946023"/>
              <a:ext cx="2469793" cy="1219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solidFill>
                    <a:srgbClr val="FFFFFF"/>
                  </a:solidFill>
                  <a:latin typeface="Garamond Premier Pro"/>
                  <a:ea typeface="Garamond Premier Pro"/>
                  <a:cs typeface="Garamond Premier Pro"/>
                  <a:sym typeface="Garamond Premier Pro"/>
                </a:defRPr>
              </a:lvl1pPr>
            </a:lstStyle>
            <a:p>
              <a:pPr>
                <a:defRPr>
                  <a:effectLst/>
                </a:defRPr>
              </a:pPr>
              <a:r>
                <a:t>What God does for us</a:t>
              </a:r>
            </a:p>
          </p:txBody>
        </p:sp>
        <p:sp>
          <p:nvSpPr>
            <p:cNvPr id="178" name="Planning"/>
            <p:cNvSpPr/>
            <p:nvPr/>
          </p:nvSpPr>
          <p:spPr>
            <a:xfrm>
              <a:off x="0" y="0"/>
              <a:ext cx="2430314" cy="685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cap="all" sz="4000">
                  <a:solidFill>
                    <a:srgbClr val="FFFFFF"/>
                  </a:solidFill>
                  <a:latin typeface="Franklin Gothic Medium"/>
                  <a:ea typeface="Franklin Gothic Medium"/>
                  <a:cs typeface="Franklin Gothic Medium"/>
                  <a:sym typeface="Franklin Gothic Medium"/>
                </a:defRPr>
              </a:lvl1pPr>
            </a:lstStyle>
            <a:p>
              <a:pPr>
                <a:defRPr>
                  <a:effectLst/>
                </a:defRPr>
              </a:pPr>
              <a:r>
                <a:t>Planning</a:t>
              </a:r>
            </a:p>
          </p:txBody>
        </p:sp>
      </p:grpSp>
      <p:sp>
        <p:nvSpPr>
          <p:cNvPr id="180" name="Growing in Our Life Purpose"/>
          <p:cNvSpPr/>
          <p:nvPr/>
        </p:nvSpPr>
        <p:spPr>
          <a:xfrm>
            <a:off x="-1" y="398780"/>
            <a:ext cx="12757413" cy="1074420"/>
          </a:xfrm>
          <a:prstGeom prst="rect">
            <a:avLst/>
          </a:prstGeom>
          <a:ln w="12700">
            <a:miter lim="400000"/>
          </a:ln>
          <a:effectLst>
            <a:outerShdw sx="100000" sy="100000" kx="0" ky="0" algn="b" rotWithShape="0" blurRad="38100" dist="25400" dir="5400000">
              <a:srgbClr val="000000">
                <a:alpha val="83892"/>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700">
                <a:solidFill>
                  <a:srgbClr val="FFFFFF"/>
                </a:solidFill>
                <a:effectLst>
                  <a:outerShdw sx="100000" sy="100000" kx="0" ky="0" algn="b" rotWithShape="0" blurRad="12700" dist="12700" dir="840000">
                    <a:srgbClr val="000000"/>
                  </a:outerShdw>
                </a:effectLst>
                <a:latin typeface="Garamond Premier Pro"/>
                <a:ea typeface="Garamond Premier Pro"/>
                <a:cs typeface="Garamond Premier Pro"/>
                <a:sym typeface="Garamond Premier Pro"/>
              </a:defRPr>
            </a:lvl1pPr>
          </a:lstStyle>
          <a:p>
            <a:pPr/>
            <a:r>
              <a:t>Growing in Our Life Purpose</a:t>
            </a:r>
          </a:p>
        </p:txBody>
      </p:sp>
      <p:grpSp>
        <p:nvGrpSpPr>
          <p:cNvPr id="185" name="Group"/>
          <p:cNvGrpSpPr/>
          <p:nvPr/>
        </p:nvGrpSpPr>
        <p:grpSpPr>
          <a:xfrm>
            <a:off x="5954745" y="3214924"/>
            <a:ext cx="3548811" cy="4863639"/>
            <a:chOff x="0" y="0"/>
            <a:chExt cx="3548809" cy="4863638"/>
          </a:xfrm>
        </p:grpSpPr>
        <p:sp>
          <p:nvSpPr>
            <p:cNvPr id="181" name="Alerted to God’s desires"/>
            <p:cNvSpPr/>
            <p:nvPr/>
          </p:nvSpPr>
          <p:spPr>
            <a:xfrm>
              <a:off x="701529" y="850291"/>
              <a:ext cx="2847281" cy="1219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solidFill>
                    <a:srgbClr val="FFFFFF"/>
                  </a:solidFill>
                  <a:latin typeface="Garamond Premier Pro"/>
                  <a:ea typeface="Garamond Premier Pro"/>
                  <a:cs typeface="Garamond Premier Pro"/>
                  <a:sym typeface="Garamond Premier Pro"/>
                </a:defRPr>
              </a:lvl1pPr>
            </a:lstStyle>
            <a:p>
              <a:pPr>
                <a:defRPr b="0">
                  <a:effectLst/>
                </a:defRPr>
              </a:pPr>
              <a:r>
                <a:rPr b="1"/>
                <a:t>Alerted to God’s desires</a:t>
              </a:r>
            </a:p>
          </p:txBody>
        </p:sp>
        <p:sp>
          <p:nvSpPr>
            <p:cNvPr id="182" name="Awakening"/>
            <p:cNvSpPr/>
            <p:nvPr/>
          </p:nvSpPr>
          <p:spPr>
            <a:xfrm>
              <a:off x="611154" y="0"/>
              <a:ext cx="2847282" cy="685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cap="all" sz="4000">
                  <a:solidFill>
                    <a:srgbClr val="FFFFFF"/>
                  </a:solidFill>
                  <a:latin typeface="Franklin Gothic Medium"/>
                  <a:ea typeface="Franklin Gothic Medium"/>
                  <a:cs typeface="Franklin Gothic Medium"/>
                  <a:sym typeface="Franklin Gothic Medium"/>
                </a:defRPr>
              </a:lvl1pPr>
            </a:lstStyle>
            <a:p>
              <a:pPr>
                <a:defRPr>
                  <a:effectLst/>
                </a:defRPr>
              </a:pPr>
              <a:r>
                <a:t>Awakening</a:t>
              </a:r>
            </a:p>
          </p:txBody>
        </p:sp>
        <p:sp>
          <p:nvSpPr>
            <p:cNvPr id="183" name="Purpose realized"/>
            <p:cNvSpPr/>
            <p:nvPr/>
          </p:nvSpPr>
          <p:spPr>
            <a:xfrm>
              <a:off x="1014246" y="3344210"/>
              <a:ext cx="2509089" cy="15194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ct val="80000"/>
                </a:lnSpc>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a:solidFill>
                    <a:srgbClr val="000000"/>
                  </a:solidFill>
                  <a:latin typeface="Garamond Premier Pro"/>
                  <a:ea typeface="Garamond Premier Pro"/>
                  <a:cs typeface="Garamond Premier Pro"/>
                  <a:sym typeface="Garamond Premier Pro"/>
                </a:defRPr>
              </a:lvl1pPr>
            </a:lstStyle>
            <a:p>
              <a:pPr>
                <a:defRPr b="0">
                  <a:effectLst/>
                </a:defRPr>
              </a:pPr>
              <a:r>
                <a:rPr b="1"/>
                <a:t>Purpose realized</a:t>
              </a:r>
            </a:p>
          </p:txBody>
        </p:sp>
        <p:sp>
          <p:nvSpPr>
            <p:cNvPr id="184" name="Arrow"/>
            <p:cNvSpPr/>
            <p:nvPr/>
          </p:nvSpPr>
          <p:spPr>
            <a:xfrm rot="20668965">
              <a:off x="52718" y="4064410"/>
              <a:ext cx="1018538" cy="532892"/>
            </a:xfrm>
            <a:prstGeom prst="rightArrow">
              <a:avLst>
                <a:gd name="adj1" fmla="val 40214"/>
                <a:gd name="adj2" fmla="val 116471"/>
              </a:avLst>
            </a:prstGeom>
            <a:solidFill>
              <a:srgbClr val="53585F"/>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2400">
                  <a:solidFill>
                    <a:srgbClr val="FFFFFF"/>
                  </a:solidFill>
                  <a:effectLst/>
                  <a:latin typeface="+mj-lt"/>
                  <a:ea typeface="+mj-ea"/>
                  <a:cs typeface="+mj-cs"/>
                  <a:sym typeface="Helvetica Light"/>
                </a:defRPr>
              </a:pPr>
            </a:p>
          </p:txBody>
        </p:sp>
      </p:grpSp>
      <p:grpSp>
        <p:nvGrpSpPr>
          <p:cNvPr id="190" name="Group"/>
          <p:cNvGrpSpPr/>
          <p:nvPr/>
        </p:nvGrpSpPr>
        <p:grpSpPr>
          <a:xfrm>
            <a:off x="9418410" y="2752949"/>
            <a:ext cx="3431363" cy="4693261"/>
            <a:chOff x="0" y="0"/>
            <a:chExt cx="3431362" cy="4693260"/>
          </a:xfrm>
        </p:grpSpPr>
        <p:sp>
          <p:nvSpPr>
            <p:cNvPr id="186" name="We do it with God!"/>
            <p:cNvSpPr/>
            <p:nvPr/>
          </p:nvSpPr>
          <p:spPr>
            <a:xfrm>
              <a:off x="925309" y="874391"/>
              <a:ext cx="2364531" cy="1219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a:solidFill>
                    <a:srgbClr val="FFFFFF"/>
                  </a:solidFill>
                  <a:latin typeface="Garamond Premier Pro"/>
                  <a:ea typeface="Garamond Premier Pro"/>
                  <a:cs typeface="Garamond Premier Pro"/>
                  <a:sym typeface="Garamond Premier Pro"/>
                </a:defRPr>
              </a:lvl1pPr>
            </a:lstStyle>
            <a:p>
              <a:pPr>
                <a:defRPr b="0">
                  <a:effectLst/>
                </a:defRPr>
              </a:pPr>
              <a:r>
                <a:rPr b="1"/>
                <a:t>We do it with God!</a:t>
              </a:r>
            </a:p>
          </p:txBody>
        </p:sp>
        <p:sp>
          <p:nvSpPr>
            <p:cNvPr id="187" name="Doing"/>
            <p:cNvSpPr/>
            <p:nvPr/>
          </p:nvSpPr>
          <p:spPr>
            <a:xfrm>
              <a:off x="1324762" y="0"/>
              <a:ext cx="1565624" cy="685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cap="all" sz="4000">
                  <a:solidFill>
                    <a:srgbClr val="FFFFFF"/>
                  </a:solidFill>
                  <a:latin typeface="Franklin Gothic Medium"/>
                  <a:ea typeface="Franklin Gothic Medium"/>
                  <a:cs typeface="Franklin Gothic Medium"/>
                  <a:sym typeface="Franklin Gothic Medium"/>
                </a:defRPr>
              </a:lvl1pPr>
            </a:lstStyle>
            <a:p>
              <a:pPr>
                <a:defRPr>
                  <a:effectLst/>
                </a:defRPr>
              </a:pPr>
              <a:r>
                <a:t>Doing</a:t>
              </a:r>
            </a:p>
          </p:txBody>
        </p:sp>
        <p:sp>
          <p:nvSpPr>
            <p:cNvPr id="188" name="Purpose fulfilled"/>
            <p:cNvSpPr/>
            <p:nvPr/>
          </p:nvSpPr>
          <p:spPr>
            <a:xfrm>
              <a:off x="783786" y="3102966"/>
              <a:ext cx="2647577" cy="15902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ct val="90000"/>
                </a:lnSpc>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a:solidFill>
                    <a:srgbClr val="000000"/>
                  </a:solidFill>
                  <a:latin typeface="Garamond Premier Pro"/>
                  <a:ea typeface="Garamond Premier Pro"/>
                  <a:cs typeface="Garamond Premier Pro"/>
                  <a:sym typeface="Garamond Premier Pro"/>
                </a:defRPr>
              </a:lvl1pPr>
            </a:lstStyle>
            <a:p>
              <a:pPr>
                <a:defRPr b="0">
                  <a:effectLst/>
                </a:defRPr>
              </a:pPr>
              <a:r>
                <a:rPr b="1"/>
                <a:t>Purpose fulfilled</a:t>
              </a:r>
            </a:p>
          </p:txBody>
        </p:sp>
        <p:sp>
          <p:nvSpPr>
            <p:cNvPr id="189" name="Arrow"/>
            <p:cNvSpPr/>
            <p:nvPr/>
          </p:nvSpPr>
          <p:spPr>
            <a:xfrm rot="20668965">
              <a:off x="52718" y="3787500"/>
              <a:ext cx="1018538" cy="532892"/>
            </a:xfrm>
            <a:prstGeom prst="rightArrow">
              <a:avLst>
                <a:gd name="adj1" fmla="val 40214"/>
                <a:gd name="adj2" fmla="val 116471"/>
              </a:avLst>
            </a:prstGeom>
            <a:solidFill>
              <a:srgbClr val="53585F"/>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2400">
                  <a:solidFill>
                    <a:srgbClr val="FFFFFF"/>
                  </a:solidFill>
                  <a:effectLst/>
                  <a:latin typeface="+mj-lt"/>
                  <a:ea typeface="+mj-ea"/>
                  <a:cs typeface="+mj-cs"/>
                  <a:sym typeface="Helvetica Light"/>
                </a:defRPr>
              </a:pPr>
            </a:p>
          </p:txBody>
        </p:sp>
      </p:grpSp>
      <p:sp>
        <p:nvSpPr>
          <p:cNvPr id="191" name="Eternity &amp; Time"/>
          <p:cNvSpPr/>
          <p:nvPr/>
        </p:nvSpPr>
        <p:spPr>
          <a:xfrm>
            <a:off x="4139802" y="1696362"/>
            <a:ext cx="5658381"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DCDEE0"/>
                </a:solidFill>
                <a:latin typeface="Garamond Premier Pro"/>
                <a:ea typeface="Garamond Premier Pro"/>
                <a:cs typeface="Garamond Premier Pro"/>
                <a:sym typeface="Garamond Premier Pro"/>
              </a:defRPr>
            </a:lvl1pPr>
          </a:lstStyle>
          <a:p>
            <a:pPr>
              <a:defRPr>
                <a:effectLst/>
              </a:defRPr>
            </a:pPr>
            <a:r>
              <a:t>Eternity &amp; Time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79"/>
                                        </p:tgtEl>
                                        <p:attrNameLst>
                                          <p:attrName>style.visibility</p:attrName>
                                        </p:attrNameLst>
                                      </p:cBhvr>
                                      <p:to>
                                        <p:strVal val="visible"/>
                                      </p:to>
                                    </p:set>
                                    <p:anim calcmode="lin" valueType="num">
                                      <p:cBhvr>
                                        <p:cTn id="7" dur="2000" fill="hold"/>
                                        <p:tgtEl>
                                          <p:spTgt spid="179"/>
                                        </p:tgtEl>
                                        <p:attrNameLst>
                                          <p:attrName>ppt_x</p:attrName>
                                        </p:attrNameLst>
                                      </p:cBhvr>
                                      <p:tavLst>
                                        <p:tav tm="0">
                                          <p:val>
                                            <p:strVal val="0-#ppt_w/2"/>
                                          </p:val>
                                        </p:tav>
                                        <p:tav tm="100000">
                                          <p:val>
                                            <p:strVal val="#ppt_x"/>
                                          </p:val>
                                        </p:tav>
                                      </p:tavLst>
                                    </p:anim>
                                    <p:anim calcmode="lin" valueType="num">
                                      <p:cBhvr>
                                        <p:cTn id="8" dur="2000" fill="hold"/>
                                        <p:tgtEl>
                                          <p:spTgt spid="1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75"/>
                                        </p:tgtEl>
                                        <p:attrNameLst>
                                          <p:attrName>style.visibility</p:attrName>
                                        </p:attrNameLst>
                                      </p:cBhvr>
                                      <p:to>
                                        <p:strVal val="visible"/>
                                      </p:to>
                                    </p:set>
                                    <p:anim calcmode="lin" valueType="num">
                                      <p:cBhvr>
                                        <p:cTn id="13" dur="2000" fill="hold"/>
                                        <p:tgtEl>
                                          <p:spTgt spid="175"/>
                                        </p:tgtEl>
                                        <p:attrNameLst>
                                          <p:attrName>ppt_x</p:attrName>
                                        </p:attrNameLst>
                                      </p:cBhvr>
                                      <p:tavLst>
                                        <p:tav tm="0">
                                          <p:val>
                                            <p:strVal val="0-#ppt_w/2"/>
                                          </p:val>
                                        </p:tav>
                                        <p:tav tm="100000">
                                          <p:val>
                                            <p:strVal val="#ppt_x"/>
                                          </p:val>
                                        </p:tav>
                                      </p:tavLst>
                                    </p:anim>
                                    <p:anim calcmode="lin" valueType="num">
                                      <p:cBhvr>
                                        <p:cTn id="14" dur="2000" fill="hold"/>
                                        <p:tgtEl>
                                          <p:spTgt spid="1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185"/>
                                        </p:tgtEl>
                                        <p:attrNameLst>
                                          <p:attrName>style.visibility</p:attrName>
                                        </p:attrNameLst>
                                      </p:cBhvr>
                                      <p:to>
                                        <p:strVal val="visible"/>
                                      </p:to>
                                    </p:set>
                                    <p:anim calcmode="lin" valueType="num">
                                      <p:cBhvr>
                                        <p:cTn id="19" dur="2000" fill="hold"/>
                                        <p:tgtEl>
                                          <p:spTgt spid="185"/>
                                        </p:tgtEl>
                                        <p:attrNameLst>
                                          <p:attrName>ppt_x</p:attrName>
                                        </p:attrNameLst>
                                      </p:cBhvr>
                                      <p:tavLst>
                                        <p:tav tm="0">
                                          <p:val>
                                            <p:strVal val="0-#ppt_w/2"/>
                                          </p:val>
                                        </p:tav>
                                        <p:tav tm="100000">
                                          <p:val>
                                            <p:strVal val="#ppt_x"/>
                                          </p:val>
                                        </p:tav>
                                      </p:tavLst>
                                    </p:anim>
                                    <p:anim calcmode="lin" valueType="num">
                                      <p:cBhvr>
                                        <p:cTn id="20" dur="20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190"/>
                                        </p:tgtEl>
                                        <p:attrNameLst>
                                          <p:attrName>style.visibility</p:attrName>
                                        </p:attrNameLst>
                                      </p:cBhvr>
                                      <p:to>
                                        <p:strVal val="visible"/>
                                      </p:to>
                                    </p:set>
                                    <p:anim calcmode="lin" valueType="num">
                                      <p:cBhvr>
                                        <p:cTn id="25" dur="2000" fill="hold"/>
                                        <p:tgtEl>
                                          <p:spTgt spid="190"/>
                                        </p:tgtEl>
                                        <p:attrNameLst>
                                          <p:attrName>ppt_x</p:attrName>
                                        </p:attrNameLst>
                                      </p:cBhvr>
                                      <p:tavLst>
                                        <p:tav tm="0">
                                          <p:val>
                                            <p:strVal val="0-#ppt_w/2"/>
                                          </p:val>
                                        </p:tav>
                                        <p:tav tm="100000">
                                          <p:val>
                                            <p:strVal val="#ppt_x"/>
                                          </p:val>
                                        </p:tav>
                                      </p:tavLst>
                                    </p:anim>
                                    <p:anim calcmode="lin" valueType="num">
                                      <p:cBhvr>
                                        <p:cTn id="26" dur="2000" fill="hold"/>
                                        <p:tgtEl>
                                          <p:spTgt spid="1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5" grpId="3"/>
      <p:bldP build="whole" bldLvl="1" animBg="1" rev="0" advAuto="0" spid="175" grpId="2"/>
      <p:bldP build="whole" bldLvl="1" animBg="1" rev="0" advAuto="0" spid="179" grpId="1"/>
      <p:bldP build="whole" bldLvl="1" animBg="1" rev="0" advAuto="0" spid="190" grpId="4"/>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5" name="droppedImage.pdf" descr="droppedImage.pdf"/>
          <p:cNvPicPr>
            <a:picLocks noChangeAspect="1"/>
          </p:cNvPicPr>
          <p:nvPr/>
        </p:nvPicPr>
        <p:blipFill>
          <a:blip r:embed="rId2">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grpSp>
        <p:nvGrpSpPr>
          <p:cNvPr id="199" name="Group"/>
          <p:cNvGrpSpPr/>
          <p:nvPr/>
        </p:nvGrpSpPr>
        <p:grpSpPr>
          <a:xfrm>
            <a:off x="-279401" y="3288557"/>
            <a:ext cx="13862028" cy="6465043"/>
            <a:chOff x="0" y="300161"/>
            <a:chExt cx="13862026" cy="6465042"/>
          </a:xfrm>
        </p:grpSpPr>
        <p:sp>
          <p:nvSpPr>
            <p:cNvPr id="196" name="Rounded Rectangle"/>
            <p:cNvSpPr/>
            <p:nvPr/>
          </p:nvSpPr>
          <p:spPr>
            <a:xfrm>
              <a:off x="0" y="300161"/>
              <a:ext cx="13862027" cy="6465043"/>
            </a:xfrm>
            <a:prstGeom prst="roundRect">
              <a:avLst>
                <a:gd name="adj" fmla="val 6261"/>
              </a:avLst>
            </a:prstGeom>
            <a:solidFill>
              <a:schemeClr val="accent1">
                <a:hueOff val="273562"/>
                <a:satOff val="2937"/>
                <a:lumOff val="-22233"/>
              </a:schemeClr>
            </a:solidFill>
            <a:ln w="12700" cap="flat">
              <a:noFill/>
              <a:miter lim="400000"/>
            </a:ln>
            <a:effectLst>
              <a:outerShdw sx="100000" sy="100000" kx="0" ky="0" algn="b" rotWithShape="0" blurRad="38100" dist="25400" dir="5400000">
                <a:srgbClr val="000000">
                  <a:alpha val="97658"/>
                </a:srgbClr>
              </a:outerShdw>
            </a:effectLst>
          </p:spPr>
          <p:txBody>
            <a:bodyPr wrap="square" lIns="50800" tIns="50800" rIns="50800" bIns="50800" numCol="1" anchor="ctr">
              <a:noAutofit/>
            </a:bodyPr>
            <a:lstStyle/>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7" name="Line"/>
            <p:cNvSpPr/>
            <p:nvPr/>
          </p:nvSpPr>
          <p:spPr>
            <a:xfrm>
              <a:off x="1210111" y="1119446"/>
              <a:ext cx="11441804" cy="1835"/>
            </a:xfrm>
            <a:prstGeom prst="line">
              <a:avLst/>
            </a:prstGeom>
            <a:noFill/>
            <a:ln w="38100" cap="flat">
              <a:solidFill>
                <a:srgbClr val="FFA050"/>
              </a:solidFill>
              <a:prstDash val="solid"/>
              <a:miter lim="400000"/>
            </a:ln>
            <a:effectLst>
              <a:outerShdw sx="100000" sy="100000" kx="0" ky="0" algn="b" rotWithShape="0" blurRad="63500" dist="50800" dir="2700000">
                <a:srgbClr val="000000">
                  <a:alpha val="75000"/>
                </a:srgbClr>
              </a:outerShdw>
            </a:effectLst>
          </p:spPr>
          <p:txBody>
            <a:bodyPr wrap="square" lIns="50800" tIns="50800" rIns="50800" bIns="50800" numCol="1" anchor="ctr">
              <a:noAutofit/>
            </a:bodyPr>
            <a:lstStyle/>
            <a:p>
              <a:pPr algn="l" defTabSz="457200">
                <a:defRPr b="0" sz="1200">
                  <a:solidFill>
                    <a:srgbClr val="000000"/>
                  </a:solidFill>
                  <a:effectLst/>
                </a:defRPr>
              </a:pPr>
            </a:p>
          </p:txBody>
        </p:sp>
        <p:sp>
          <p:nvSpPr>
            <p:cNvPr id="198" name="Discussion Questions"/>
            <p:cNvSpPr/>
            <p:nvPr/>
          </p:nvSpPr>
          <p:spPr>
            <a:xfrm>
              <a:off x="0" y="300508"/>
              <a:ext cx="13862027" cy="715694"/>
            </a:xfrm>
            <a:prstGeom prst="rect">
              <a:avLst/>
            </a:prstGeom>
            <a:noFill/>
            <a:ln w="12700" cap="flat">
              <a:noFill/>
              <a:miter lim="400000"/>
            </a:ln>
            <a:effectLst>
              <a:outerShdw sx="100000" sy="100000" kx="0" ky="0" algn="b" rotWithShape="0" blurRad="127000" dist="76200" dir="2700000">
                <a:schemeClr val="accent1">
                  <a:hueOff val="273562"/>
                  <a:satOff val="2937"/>
                  <a:lumOff val="-22233"/>
                  <a:alpha val="75000"/>
                </a:scheme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pc="296" sz="37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defRPr b="0" spc="440" sz="5500"/>
              </a:pPr>
              <a:r>
                <a:rPr b="1" spc="296" sz="3700"/>
                <a:t>Discussion Questions</a:t>
              </a:r>
            </a:p>
          </p:txBody>
        </p:sp>
      </p:grpSp>
      <p:sp>
        <p:nvSpPr>
          <p:cNvPr id="200" name="What are some things that hinder you from focusing on God’s purpose for your life?…"/>
          <p:cNvSpPr/>
          <p:nvPr/>
        </p:nvSpPr>
        <p:spPr>
          <a:xfrm>
            <a:off x="1367219" y="4681762"/>
            <a:ext cx="11028100" cy="43942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p>
            <a:pPr marL="457200" indent="-457200" algn="just" defTabSz="914400">
              <a:spcBef>
                <a:spcPts val="3200"/>
              </a:spcBef>
              <a:buClr>
                <a:srgbClr val="FFFFFF"/>
              </a:buClr>
              <a:buSzPct val="100000"/>
              <a:buFont typeface="Arial"/>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b="0" sz="4100">
                <a:solidFill>
                  <a:srgbClr val="FFFFFF"/>
                </a:solidFill>
                <a:effectLst/>
                <a:uFill>
                  <a:solidFill>
                    <a:srgbClr val="FFFFFF"/>
                  </a:solidFill>
                </a:uFill>
                <a:latin typeface="DIN Alternate"/>
                <a:ea typeface="DIN Alternate"/>
                <a:cs typeface="DIN Alternate"/>
                <a:sym typeface="DIN Alternate"/>
              </a:defRPr>
            </a:pPr>
            <a:r>
              <a:t>What are some things that hinder you from focusing on God’s purpose for your life?</a:t>
            </a:r>
          </a:p>
          <a:p>
            <a:pPr marL="457200" indent="-457200" algn="just" defTabSz="914400">
              <a:spcBef>
                <a:spcPts val="3200"/>
              </a:spcBef>
              <a:buClr>
                <a:srgbClr val="FFFFFF"/>
              </a:buClr>
              <a:buSzPct val="100000"/>
              <a:buFont typeface="Arial"/>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b="0" sz="4100">
                <a:solidFill>
                  <a:srgbClr val="FFFFFF"/>
                </a:solidFill>
                <a:effectLst/>
                <a:uFill>
                  <a:solidFill>
                    <a:srgbClr val="FFFFFF"/>
                  </a:solidFill>
                </a:uFill>
                <a:latin typeface="DIN Alternate"/>
                <a:ea typeface="DIN Alternate"/>
                <a:cs typeface="DIN Alternate"/>
                <a:sym typeface="DIN Alternate"/>
              </a:defRPr>
            </a:pPr>
            <a:r>
              <a:t>Where are you in your ability to understand God’s full plan for your lives (refer to diagrams)?</a:t>
            </a:r>
          </a:p>
          <a:p>
            <a:pPr marL="457200" indent="-457200" algn="just" defTabSz="914400">
              <a:spcBef>
                <a:spcPts val="3200"/>
              </a:spcBef>
              <a:buClr>
                <a:srgbClr val="FFFFFF"/>
              </a:buClr>
              <a:buSzPct val="100000"/>
              <a:buFont typeface="Arial"/>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b="0" sz="4100">
                <a:solidFill>
                  <a:srgbClr val="FFFFFF"/>
                </a:solidFill>
                <a:effectLst/>
                <a:uFill>
                  <a:solidFill>
                    <a:srgbClr val="FFFFFF"/>
                  </a:solidFill>
                </a:uFill>
                <a:latin typeface="DIN Alternate"/>
                <a:ea typeface="DIN Alternate"/>
                <a:cs typeface="DIN Alternate"/>
                <a:sym typeface="DIN Alternate"/>
              </a:defRPr>
            </a:pPr>
            <a:r>
              <a:t>Identify one of the vision statements above that helps you understand God’s work in your life,</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99"/>
                                        </p:tgtEl>
                                        <p:attrNameLst>
                                          <p:attrName>style.visibility</p:attrName>
                                        </p:attrNameLst>
                                      </p:cBhvr>
                                      <p:to>
                                        <p:strVal val="visible"/>
                                      </p:to>
                                    </p:set>
                                    <p:anim calcmode="lin" valueType="num">
                                      <p:cBhvr>
                                        <p:cTn id="7" dur="1000" fill="hold"/>
                                        <p:tgtEl>
                                          <p:spTgt spid="199"/>
                                        </p:tgtEl>
                                        <p:attrNameLst>
                                          <p:attrName>ppt_x</p:attrName>
                                        </p:attrNameLst>
                                      </p:cBhvr>
                                      <p:tavLst>
                                        <p:tav tm="0">
                                          <p:val>
                                            <p:strVal val="0-#ppt_w/2"/>
                                          </p:val>
                                        </p:tav>
                                        <p:tav tm="100000">
                                          <p:val>
                                            <p:strVal val="#ppt_x"/>
                                          </p:val>
                                        </p:tav>
                                      </p:tavLst>
                                    </p:anim>
                                    <p:anim calcmode="lin" valueType="num">
                                      <p:cBhvr>
                                        <p:cTn id="8" dur="1000" fill="hold"/>
                                        <p:tgtEl>
                                          <p:spTgt spid="19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1" presetID="22" grpId="2" fill="hold">
                                  <p:stCondLst>
                                    <p:cond delay="400"/>
                                  </p:stCondLst>
                                  <p:iterate type="el" backwards="0">
                                    <p:tmAbs val="0"/>
                                  </p:iterate>
                                  <p:childTnLst>
                                    <p:set>
                                      <p:cBhvr>
                                        <p:cTn id="11" fill="hold"/>
                                        <p:tgtEl>
                                          <p:spTgt spid="200">
                                            <p:bg/>
                                          </p:spTgt>
                                        </p:tgtEl>
                                        <p:attrNameLst>
                                          <p:attrName>style.visibility</p:attrName>
                                        </p:attrNameLst>
                                      </p:cBhvr>
                                      <p:to>
                                        <p:strVal val="visible"/>
                                      </p:to>
                                    </p:set>
                                    <p:animEffect filter="wipe(up)" transition="in">
                                      <p:cBhvr>
                                        <p:cTn id="12" dur="2250"/>
                                        <p:tgtEl>
                                          <p:spTgt spid="200">
                                            <p:bg/>
                                          </p:spTgt>
                                        </p:tgtEl>
                                      </p:cBhvr>
                                    </p:animEffect>
                                  </p:childTnLst>
                                </p:cTn>
                              </p:par>
                              <p:par>
                                <p:cTn id="13" presetClass="entr" nodeType="withEffect" presetSubtype="1" presetID="22" grpId="2" fill="hold">
                                  <p:stCondLst>
                                    <p:cond delay="400"/>
                                  </p:stCondLst>
                                  <p:iterate type="el" backwards="0">
                                    <p:tmAbs val="0"/>
                                  </p:iterate>
                                  <p:childTnLst>
                                    <p:set>
                                      <p:cBhvr>
                                        <p:cTn id="14" fill="hold"/>
                                        <p:tgtEl>
                                          <p:spTgt spid="200">
                                            <p:txEl>
                                              <p:pRg st="0" end="0"/>
                                            </p:txEl>
                                          </p:spTgt>
                                        </p:tgtEl>
                                        <p:attrNameLst>
                                          <p:attrName>style.visibility</p:attrName>
                                        </p:attrNameLst>
                                      </p:cBhvr>
                                      <p:to>
                                        <p:strVal val="visible"/>
                                      </p:to>
                                    </p:set>
                                    <p:animEffect filter="wipe(up)" transition="in">
                                      <p:cBhvr>
                                        <p:cTn id="15" dur="2250"/>
                                        <p:tgtEl>
                                          <p:spTgt spid="20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2" fill="hold">
                                  <p:stCondLst>
                                    <p:cond delay="0"/>
                                  </p:stCondLst>
                                  <p:iterate type="el" backwards="0">
                                    <p:tmAbs val="0"/>
                                  </p:iterate>
                                  <p:childTnLst>
                                    <p:set>
                                      <p:cBhvr>
                                        <p:cTn id="19" fill="hold"/>
                                        <p:tgtEl>
                                          <p:spTgt spid="200">
                                            <p:txEl>
                                              <p:pRg st="1" end="1"/>
                                            </p:txEl>
                                          </p:spTgt>
                                        </p:tgtEl>
                                        <p:attrNameLst>
                                          <p:attrName>style.visibility</p:attrName>
                                        </p:attrNameLst>
                                      </p:cBhvr>
                                      <p:to>
                                        <p:strVal val="visible"/>
                                      </p:to>
                                    </p:set>
                                    <p:animEffect filter="wipe(up)" transition="in">
                                      <p:cBhvr>
                                        <p:cTn id="20" dur="2250"/>
                                        <p:tgtEl>
                                          <p:spTgt spid="200">
                                            <p:txEl>
                                              <p:pRg st="1" end="1"/>
                                            </p:txEl>
                                          </p:spTgt>
                                        </p:tgtEl>
                                      </p:cBhvr>
                                    </p:animEffect>
                                  </p:childTnLst>
                                </p:cTn>
                              </p:par>
                            </p:childTnLst>
                          </p:cTn>
                        </p:par>
                        <p:par>
                          <p:cTn id="21" fill="hold">
                            <p:stCondLst>
                              <p:cond delay="2250"/>
                            </p:stCondLst>
                            <p:childTnLst>
                              <p:par>
                                <p:cTn id="22" presetClass="entr" nodeType="afterEffect" presetSubtype="1" presetID="22" grpId="2" fill="hold">
                                  <p:stCondLst>
                                    <p:cond delay="400"/>
                                  </p:stCondLst>
                                  <p:iterate type="el" backwards="0">
                                    <p:tmAbs val="0"/>
                                  </p:iterate>
                                  <p:childTnLst>
                                    <p:set>
                                      <p:cBhvr>
                                        <p:cTn id="23" fill="hold"/>
                                        <p:tgtEl>
                                          <p:spTgt spid="200">
                                            <p:txEl>
                                              <p:pRg st="2" end="2"/>
                                            </p:txEl>
                                          </p:spTgt>
                                        </p:tgtEl>
                                        <p:attrNameLst>
                                          <p:attrName>style.visibility</p:attrName>
                                        </p:attrNameLst>
                                      </p:cBhvr>
                                      <p:to>
                                        <p:strVal val="visible"/>
                                      </p:to>
                                    </p:set>
                                    <p:animEffect filter="wipe(up)" transition="in">
                                      <p:cBhvr>
                                        <p:cTn id="24" dur="2250"/>
                                        <p:tgtEl>
                                          <p:spTgt spid="20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1"/>
      <p:bldP build="p" bldLvl="5" animBg="1" rev="0" advAuto="0" spid="200"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2" name="droppedImage.pdf" descr="droppedImage.pdf"/>
          <p:cNvPicPr>
            <a:picLocks noChangeAspect="1"/>
          </p:cNvPicPr>
          <p:nvPr/>
        </p:nvPicPr>
        <p:blipFill>
          <a:blip r:embed="rId2">
            <a:extLst/>
          </a:blip>
          <a:stretch>
            <a:fillRect/>
          </a:stretch>
        </p:blipFill>
        <p:spPr>
          <a:xfrm>
            <a:off x="265038" y="246380"/>
            <a:ext cx="6467019" cy="1724539"/>
          </a:xfrm>
          <a:prstGeom prst="rect">
            <a:avLst/>
          </a:prstGeom>
          <a:ln w="12700">
            <a:miter lim="400000"/>
          </a:ln>
          <a:effectLst>
            <a:outerShdw sx="100000" sy="100000" kx="0" ky="0" algn="b" rotWithShape="0" blurRad="127000" dist="76200" dir="2700000">
              <a:srgbClr val="FFFFFF">
                <a:alpha val="75000"/>
              </a:srgbClr>
            </a:outerShdw>
          </a:effectLst>
        </p:spPr>
      </p:pic>
      <p:sp>
        <p:nvSpPr>
          <p:cNvPr id="203" name="Rectangle"/>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b="0" sz="1200">
                <a:solidFill>
                  <a:srgbClr val="000000"/>
                </a:solidFill>
                <a:effectLst/>
                <a:uFill>
                  <a:solidFill>
                    <a:srgbClr val="000000"/>
                  </a:solidFill>
                </a:uFill>
                <a:latin typeface="Gill Sans"/>
                <a:ea typeface="Gill Sans"/>
                <a:cs typeface="Gill Sans"/>
                <a:sym typeface="Gill Sans"/>
              </a:defRPr>
            </a:pPr>
          </a:p>
        </p:txBody>
      </p:sp>
      <p:sp>
        <p:nvSpPr>
          <p:cNvPr id="204" name="Fostering Spiritual Growth in the Church"/>
          <p:cNvSpPr/>
          <p:nvPr/>
        </p:nvSpPr>
        <p:spPr>
          <a:xfrm>
            <a:off x="2018927" y="8231089"/>
            <a:ext cx="8966945" cy="609601"/>
          </a:xfrm>
          <a:prstGeom prst="rect">
            <a:avLst/>
          </a:prstGeom>
          <a:ln w="12700">
            <a:miter lim="400000"/>
          </a:ln>
          <a:effectLst>
            <a:outerShdw sx="100000" sy="100000" kx="0" ky="0" algn="b" rotWithShape="0" blurRad="63500" dist="508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b="0" sz="4200">
                <a:solidFill>
                  <a:srgbClr val="FFFFFF"/>
                </a:solidFill>
                <a:uFill>
                  <a:solidFill>
                    <a:srgbClr val="FFFFFF"/>
                  </a:solidFill>
                </a:uFill>
                <a:latin typeface="DIN Alternate"/>
                <a:ea typeface="DIN Alternate"/>
                <a:cs typeface="DIN Alternate"/>
                <a:sym typeface="DIN Alternate"/>
              </a:defRPr>
            </a:lvl1pPr>
          </a:lstStyle>
          <a:p>
            <a:pPr>
              <a:defRPr>
                <a:effectLst/>
              </a:defRPr>
            </a:pPr>
            <a:r>
              <a:t>Fostering Spiritual Growth in the Church</a:t>
            </a:r>
          </a:p>
        </p:txBody>
      </p:sp>
      <p:sp>
        <p:nvSpPr>
          <p:cNvPr id="205" name="Line"/>
          <p:cNvSpPr/>
          <p:nvPr/>
        </p:nvSpPr>
        <p:spPr>
          <a:xfrm>
            <a:off x="1549400" y="9055882"/>
            <a:ext cx="9906000" cy="1589"/>
          </a:xfrm>
          <a:prstGeom prst="line">
            <a:avLst/>
          </a:prstGeom>
          <a:ln w="38100">
            <a:solidFill>
              <a:srgbClr val="FFA050"/>
            </a:solidFill>
            <a:miter lim="400000"/>
          </a:ln>
          <a:effectLst>
            <a:outerShdw sx="100000" sy="100000" kx="0" ky="0" algn="b" rotWithShape="0" blurRad="63500" dist="50800" dir="2700000">
              <a:srgbClr val="000000">
                <a:alpha val="75000"/>
              </a:srgbClr>
            </a:outerShdw>
          </a:effectLst>
        </p:spPr>
        <p:txBody>
          <a:bodyPr lIns="50800" tIns="50800" rIns="50800" bIns="50800" anchor="ctr"/>
          <a:lstStyle/>
          <a:p>
            <a:pPr algn="l" defTabSz="457200">
              <a:defRPr b="0" sz="1200">
                <a:solidFill>
                  <a:srgbClr val="000000"/>
                </a:solidFill>
                <a:effectLst/>
              </a:defRPr>
            </a:pPr>
          </a:p>
        </p:txBody>
      </p:sp>
      <p:sp>
        <p:nvSpPr>
          <p:cNvPr id="206" name="Paul J. Bucknell"/>
          <p:cNvSpPr/>
          <p:nvPr/>
        </p:nvSpPr>
        <p:spPr>
          <a:xfrm>
            <a:off x="12701" y="9108152"/>
            <a:ext cx="12979398" cy="520937"/>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pc="239" sz="3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defRPr b="0" spc="384" sz="4800"/>
            </a:pPr>
            <a:r>
              <a:rPr b="1" spc="239" sz="3000"/>
              <a:t>Paul J. Bucknell</a:t>
            </a:r>
          </a:p>
        </p:txBody>
      </p:sp>
      <p:grpSp>
        <p:nvGrpSpPr>
          <p:cNvPr id="209" name="Group"/>
          <p:cNvGrpSpPr/>
          <p:nvPr/>
        </p:nvGrpSpPr>
        <p:grpSpPr>
          <a:xfrm>
            <a:off x="2854142" y="6143750"/>
            <a:ext cx="7296516" cy="1016001"/>
            <a:chOff x="0" y="0"/>
            <a:chExt cx="7296515" cy="1016000"/>
          </a:xfrm>
        </p:grpSpPr>
        <p:sp>
          <p:nvSpPr>
            <p:cNvPr id="207" name="Rounded Rectangle"/>
            <p:cNvSpPr/>
            <p:nvPr/>
          </p:nvSpPr>
          <p:spPr>
            <a:xfrm>
              <a:off x="0" y="0"/>
              <a:ext cx="7296516" cy="1016000"/>
            </a:xfrm>
            <a:prstGeom prst="roundRect">
              <a:avLst>
                <a:gd name="adj" fmla="val 16924"/>
              </a:avLst>
            </a:prstGeom>
            <a:solidFill>
              <a:srgbClr val="00000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0" sz="4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8" name="Philippians 3:12-14"/>
            <p:cNvSpPr/>
            <p:nvPr/>
          </p:nvSpPr>
          <p:spPr>
            <a:xfrm>
              <a:off x="553079" y="99286"/>
              <a:ext cx="6469758" cy="817428"/>
            </a:xfrm>
            <a:prstGeom prst="rect">
              <a:avLst/>
            </a:prstGeom>
            <a:noFill/>
            <a:ln w="12700" cap="flat">
              <a:noFill/>
              <a:miter lim="400000"/>
            </a:ln>
            <a:effectLst>
              <a:outerShdw sx="100000" sy="100000" kx="0" ky="0" algn="b" rotWithShape="0" blurRad="165100" dist="101600" dir="2700000">
                <a:srgbClr val="000000">
                  <a:alpha val="8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250" sz="5000">
                  <a:solidFill>
                    <a:srgbClr val="FFFFFF"/>
                  </a:solidFill>
                  <a:effectLst>
                    <a:outerShdw sx="100000" sy="100000" kx="0" ky="0" algn="b" rotWithShape="0" blurRad="25400" dist="25400" dir="2060505">
                      <a:srgbClr val="000000"/>
                    </a:outerShdw>
                  </a:effectLst>
                  <a:latin typeface="Arial"/>
                  <a:ea typeface="Arial"/>
                  <a:cs typeface="Arial"/>
                  <a:sym typeface="Arial"/>
                </a:defRPr>
              </a:lvl1pPr>
            </a:lstStyle>
            <a:p>
              <a:pPr/>
              <a:r>
                <a:t>Philippians 3:12-14</a:t>
              </a:r>
            </a:p>
          </p:txBody>
        </p:sp>
      </p:grpSp>
      <p:sp>
        <p:nvSpPr>
          <p:cNvPr id="210" name="16"/>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800">
                <a:solidFill>
                  <a:srgbClr val="FFFFFF"/>
                </a:solidFill>
                <a:effectLst>
                  <a:outerShdw sx="100000" sy="100000" kx="0" ky="0" algn="b" rotWithShape="0" blurRad="38100" dist="12700" dir="5400000">
                    <a:srgbClr val="000000">
                      <a:alpha val="50000"/>
                    </a:srgbClr>
                  </a:outerShdw>
                </a:effectLst>
              </a:defRPr>
            </a:lvl1pPr>
          </a:lstStyle>
          <a:p>
            <a:pPr/>
            <a:r>
              <a:t>16</a:t>
            </a:r>
          </a:p>
        </p:txBody>
      </p:sp>
      <p:sp>
        <p:nvSpPr>
          <p:cNvPr id="211" name="Growing in Life Purpose"/>
          <p:cNvSpPr/>
          <p:nvPr/>
        </p:nvSpPr>
        <p:spPr>
          <a:xfrm>
            <a:off x="65078" y="2579706"/>
            <a:ext cx="12595244" cy="3564046"/>
          </a:xfrm>
          <a:prstGeom prst="rect">
            <a:avLst/>
          </a:prstGeom>
          <a:ln w="12700">
            <a:miter lim="400000"/>
          </a:ln>
          <a:effectLst>
            <a:outerShdw sx="100000" sy="100000" kx="0" ky="0" algn="b" rotWithShape="0" blurRad="76200" dist="69781" dir="11722004">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lstStyle>
            <a:lvl1pPr defTabSz="457200">
              <a:lnSpc>
                <a:spcPct val="11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700">
                <a:solidFill>
                  <a:srgbClr val="FFFFFF"/>
                </a:solidFill>
                <a:effectLst>
                  <a:outerShdw sx="100000" sy="100000" kx="0" ky="0" algn="b" rotWithShape="0" blurRad="38100" dist="25400" dir="1500000">
                    <a:srgbClr val="000000"/>
                  </a:outerShdw>
                </a:effectLst>
                <a:latin typeface="Arial"/>
                <a:ea typeface="Arial"/>
                <a:cs typeface="Arial"/>
                <a:sym typeface="Arial"/>
              </a:defRPr>
            </a:lvl1pPr>
          </a:lstStyle>
          <a:p>
            <a:pPr/>
            <a:r>
              <a:t>Growing in Life Purpose</a:t>
            </a:r>
          </a:p>
        </p:txBody>
      </p:sp>
    </p:spTree>
  </p:cSld>
  <p:clrMapOvr>
    <a:masterClrMapping/>
  </p:clrMapOvr>
  <mc:AlternateContent xmlns:mc="http://schemas.openxmlformats.org/markup-compatibility/2006">
    <mc:Choice xmlns:p14="http://schemas.microsoft.com/office/powerpoint/2010/main" Requires="p14">
      <p:transition spd="slow" advClick="1" p14:dur="3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11"/>
                                        </p:tgtEl>
                                        <p:attrNameLst>
                                          <p:attrName>style.visibility</p:attrName>
                                        </p:attrNameLst>
                                      </p:cBhvr>
                                      <p:to>
                                        <p:strVal val="visible"/>
                                      </p:to>
                                    </p:set>
                                    <p:animEffect filter="fade" transition="in">
                                      <p:cBhvr>
                                        <p:cTn id="7" dur="1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17" name="Group"/>
          <p:cNvGrpSpPr/>
          <p:nvPr/>
        </p:nvGrpSpPr>
        <p:grpSpPr>
          <a:xfrm>
            <a:off x="581526" y="2940050"/>
            <a:ext cx="3887573" cy="6652895"/>
            <a:chOff x="0" y="0"/>
            <a:chExt cx="3887571" cy="6652894"/>
          </a:xfrm>
        </p:grpSpPr>
        <p:sp>
          <p:nvSpPr>
            <p:cNvPr id="213" name="Discovering Love"/>
            <p:cNvSpPr/>
            <p:nvPr/>
          </p:nvSpPr>
          <p:spPr>
            <a:xfrm>
              <a:off x="17103" y="0"/>
              <a:ext cx="3860801" cy="1473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spcBef>
                  <a:spcPts val="4300"/>
                </a:spcBef>
                <a:defRPr b="0" spc="94" sz="4700">
                  <a:solidFill>
                    <a:srgbClr val="11008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lvl1pPr>
            </a:lstStyle>
            <a:p>
              <a:pPr/>
              <a:r>
                <a:t>Discovering Love</a:t>
              </a:r>
            </a:p>
          </p:txBody>
        </p:sp>
        <p:sp>
          <p:nvSpPr>
            <p:cNvPr id="214" name="1"/>
            <p:cNvSpPr/>
            <p:nvPr/>
          </p:nvSpPr>
          <p:spPr>
            <a:xfrm>
              <a:off x="517024" y="292100"/>
              <a:ext cx="2857501" cy="5816600"/>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2600"/>
                </a:spcBef>
                <a:defRPr b="0" spc="750" sz="37500">
                  <a:solidFill>
                    <a:srgbClr val="11008E"/>
                  </a:solidFill>
                  <a:effectLst>
                    <a:outerShdw sx="100000" sy="100000" kx="0" ky="0" algn="b" rotWithShape="0" blurRad="63500" dist="12700" dir="5400000">
                      <a:srgbClr val="000000">
                        <a:alpha val="30000"/>
                      </a:srgbClr>
                    </a:outerShdw>
                  </a:effectLst>
                  <a:latin typeface="+mj-lt"/>
                  <a:ea typeface="+mj-ea"/>
                  <a:cs typeface="+mj-cs"/>
                  <a:sym typeface="Helvetica Light"/>
                </a:defRPr>
              </a:lvl1pPr>
            </a:lstStyle>
            <a:p>
              <a:pPr/>
              <a:r>
                <a:t>1</a:t>
              </a:r>
            </a:p>
          </p:txBody>
        </p:sp>
        <p:sp>
          <p:nvSpPr>
            <p:cNvPr id="215" name="Strong security from His love"/>
            <p:cNvSpPr/>
            <p:nvPr/>
          </p:nvSpPr>
          <p:spPr>
            <a:xfrm>
              <a:off x="247170" y="5513705"/>
              <a:ext cx="3441701" cy="1139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b="0" sz="3600">
                  <a:solidFill>
                    <a:srgbClr val="11008E"/>
                  </a:solidFill>
                  <a:latin typeface="Hoefler Text"/>
                  <a:ea typeface="Hoefler Text"/>
                  <a:cs typeface="Hoefler Text"/>
                  <a:sym typeface="Hoefler Text"/>
                </a:defRPr>
              </a:lvl1pPr>
            </a:lstStyle>
            <a:p>
              <a:pPr>
                <a:defRPr>
                  <a:effectLst/>
                </a:defRPr>
              </a:pPr>
              <a:r>
                <a:t>Strong security from His love</a:t>
              </a:r>
            </a:p>
          </p:txBody>
        </p:sp>
        <p:sp>
          <p:nvSpPr>
            <p:cNvPr id="216" name="Little Children"/>
            <p:cNvSpPr/>
            <p:nvPr/>
          </p:nvSpPr>
          <p:spPr>
            <a:xfrm>
              <a:off x="-1" y="5027313"/>
              <a:ext cx="3887573" cy="549874"/>
            </a:xfrm>
            <a:prstGeom prst="rect">
              <a:avLst/>
            </a:prstGeom>
            <a:solidFill>
              <a:srgbClr val="FFFFFF">
                <a:alpha val="13000"/>
              </a:srgbClr>
            </a:solid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11008E"/>
                  </a:solidFill>
                  <a:latin typeface="Copperplate"/>
                  <a:ea typeface="Copperplate"/>
                  <a:cs typeface="Copperplate"/>
                  <a:sym typeface="Copperplate"/>
                </a:defRPr>
              </a:lvl1pPr>
            </a:lstStyle>
            <a:p>
              <a:pPr>
                <a:defRPr>
                  <a:effectLst/>
                </a:defRPr>
              </a:pPr>
              <a:r>
                <a:t>Little Children</a:t>
              </a:r>
            </a:p>
          </p:txBody>
        </p:sp>
      </p:grpSp>
      <p:grpSp>
        <p:nvGrpSpPr>
          <p:cNvPr id="224" name="Group"/>
          <p:cNvGrpSpPr/>
          <p:nvPr/>
        </p:nvGrpSpPr>
        <p:grpSpPr>
          <a:xfrm>
            <a:off x="3660601" y="2279650"/>
            <a:ext cx="5181797" cy="6792595"/>
            <a:chOff x="0" y="0"/>
            <a:chExt cx="5181796" cy="6792594"/>
          </a:xfrm>
        </p:grpSpPr>
        <p:grpSp>
          <p:nvGrpSpPr>
            <p:cNvPr id="222" name="Group"/>
            <p:cNvGrpSpPr/>
            <p:nvPr/>
          </p:nvGrpSpPr>
          <p:grpSpPr>
            <a:xfrm>
              <a:off x="0" y="0"/>
              <a:ext cx="5181797" cy="6792595"/>
              <a:chOff x="0" y="0"/>
              <a:chExt cx="5181795" cy="6792594"/>
            </a:xfrm>
          </p:grpSpPr>
          <p:sp>
            <p:nvSpPr>
              <p:cNvPr id="218" name="Great confidence in His word"/>
              <p:cNvSpPr/>
              <p:nvPr/>
            </p:nvSpPr>
            <p:spPr>
              <a:xfrm>
                <a:off x="1320996" y="5653405"/>
                <a:ext cx="3860801" cy="1139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b="0" sz="3600">
                    <a:solidFill>
                      <a:srgbClr val="11008E"/>
                    </a:solidFill>
                    <a:latin typeface="Hoefler Text"/>
                    <a:ea typeface="Hoefler Text"/>
                    <a:cs typeface="Hoefler Text"/>
                    <a:sym typeface="Hoefler Text"/>
                  </a:defRPr>
                </a:lvl1pPr>
              </a:lstStyle>
              <a:p>
                <a:pPr>
                  <a:defRPr>
                    <a:effectLst/>
                  </a:defRPr>
                </a:pPr>
                <a:r>
                  <a:t>Great confidence in His word</a:t>
                </a:r>
              </a:p>
            </p:txBody>
          </p:sp>
          <p:sp>
            <p:nvSpPr>
              <p:cNvPr id="219" name="2"/>
              <p:cNvSpPr/>
              <p:nvPr/>
            </p:nvSpPr>
            <p:spPr>
              <a:xfrm>
                <a:off x="1694786" y="469900"/>
                <a:ext cx="2725828" cy="5537200"/>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2600"/>
                  </a:spcBef>
                  <a:defRPr b="0" spc="714" sz="35700">
                    <a:solidFill>
                      <a:srgbClr val="11008E"/>
                    </a:solidFill>
                    <a:effectLst>
                      <a:outerShdw sx="100000" sy="100000" kx="0" ky="0" algn="b" rotWithShape="0" blurRad="63500" dist="12700" dir="5400000">
                        <a:srgbClr val="000000">
                          <a:alpha val="30000"/>
                        </a:srgbClr>
                      </a:outerShdw>
                    </a:effectLst>
                    <a:latin typeface="+mj-lt"/>
                    <a:ea typeface="+mj-ea"/>
                    <a:cs typeface="+mj-cs"/>
                    <a:sym typeface="Helvetica Light"/>
                  </a:defRPr>
                </a:lvl1pPr>
              </a:lstStyle>
              <a:p>
                <a:pPr/>
                <a:r>
                  <a:t>2</a:t>
                </a:r>
              </a:p>
            </p:txBody>
          </p:sp>
          <p:sp>
            <p:nvSpPr>
              <p:cNvPr id="220" name="Arrow"/>
              <p:cNvSpPr/>
              <p:nvPr/>
            </p:nvSpPr>
            <p:spPr>
              <a:xfrm rot="20695979">
                <a:off x="73227" y="3444360"/>
                <a:ext cx="1117601" cy="711201"/>
              </a:xfrm>
              <a:prstGeom prst="rightArrow">
                <a:avLst>
                  <a:gd name="adj1" fmla="val 32000"/>
                  <a:gd name="adj2" fmla="val 78571"/>
                </a:avLst>
              </a:prstGeom>
              <a:solidFill>
                <a:srgbClr val="002286"/>
              </a:solidFill>
              <a:ln w="12700" cap="flat">
                <a:noFill/>
                <a:miter lim="400000"/>
              </a:ln>
              <a:effectLst>
                <a:outerShdw sx="100000" sy="100000" kx="0" ky="0" algn="b" rotWithShape="0" blurRad="165100" dist="139700" dir="2700000">
                  <a:srgbClr val="000000">
                    <a:alpha val="70000"/>
                  </a:srgbClr>
                </a:outerShdw>
              </a:effectLst>
            </p:spPr>
            <p:txBody>
              <a:bodyPr wrap="square" lIns="50800" tIns="50800" rIns="50800" bIns="50800" numCol="1" anchor="ctr">
                <a:noAutofit/>
              </a:bodyPr>
              <a:lstStyle/>
              <a:p>
                <a:pPr>
                  <a:defRPr b="0" sz="3600">
                    <a:solidFill>
                      <a:srgbClr val="11008E"/>
                    </a:solidFill>
                    <a:effectLst/>
                    <a:latin typeface="Hoefler Text"/>
                    <a:ea typeface="Hoefler Text"/>
                    <a:cs typeface="Hoefler Text"/>
                    <a:sym typeface="Hoefler Text"/>
                  </a:defRPr>
                </a:pPr>
              </a:p>
            </p:txBody>
          </p:sp>
          <p:sp>
            <p:nvSpPr>
              <p:cNvPr id="221" name="Establishing Hope"/>
              <p:cNvSpPr/>
              <p:nvPr/>
            </p:nvSpPr>
            <p:spPr>
              <a:xfrm>
                <a:off x="963928" y="0"/>
                <a:ext cx="3860801" cy="1473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4300"/>
                  </a:spcBef>
                  <a:defRPr b="0" spc="94" sz="4700">
                    <a:solidFill>
                      <a:srgbClr val="11008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pPr>
                <a:r>
                  <a:t>Establishing</a:t>
                </a:r>
                <a:br/>
                <a:r>
                  <a:t>Hope</a:t>
                </a:r>
              </a:p>
            </p:txBody>
          </p:sp>
        </p:grpSp>
        <p:sp>
          <p:nvSpPr>
            <p:cNvPr id="223" name="Young men"/>
            <p:cNvSpPr/>
            <p:nvPr/>
          </p:nvSpPr>
          <p:spPr>
            <a:xfrm>
              <a:off x="1709788" y="5128913"/>
              <a:ext cx="2634349" cy="549874"/>
            </a:xfrm>
            <a:prstGeom prst="rect">
              <a:avLst/>
            </a:prstGeom>
            <a:solidFill>
              <a:srgbClr val="FFFFFF">
                <a:alpha val="13000"/>
              </a:srgbClr>
            </a:solid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11008E"/>
                  </a:solidFill>
                  <a:latin typeface="Copperplate"/>
                  <a:ea typeface="Copperplate"/>
                  <a:cs typeface="Copperplate"/>
                  <a:sym typeface="Copperplate"/>
                </a:defRPr>
              </a:lvl1pPr>
            </a:lstStyle>
            <a:p>
              <a:pPr>
                <a:defRPr>
                  <a:effectLst/>
                </a:defRPr>
              </a:pPr>
              <a:r>
                <a:t>Young men</a:t>
              </a:r>
            </a:p>
          </p:txBody>
        </p:sp>
      </p:grpSp>
      <p:grpSp>
        <p:nvGrpSpPr>
          <p:cNvPr id="230" name="Group"/>
          <p:cNvGrpSpPr/>
          <p:nvPr/>
        </p:nvGrpSpPr>
        <p:grpSpPr>
          <a:xfrm>
            <a:off x="8143701" y="1250950"/>
            <a:ext cx="4673797" cy="6970395"/>
            <a:chOff x="0" y="0"/>
            <a:chExt cx="4673796" cy="6970394"/>
          </a:xfrm>
        </p:grpSpPr>
        <p:sp>
          <p:nvSpPr>
            <p:cNvPr id="225" name="3"/>
            <p:cNvSpPr/>
            <p:nvPr/>
          </p:nvSpPr>
          <p:spPr>
            <a:xfrm>
              <a:off x="1102459" y="304800"/>
              <a:ext cx="2945283" cy="5994400"/>
            </a:xfrm>
            <a:prstGeom prst="rect">
              <a:avLst/>
            </a:prstGeom>
            <a:no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spcBef>
                  <a:spcPts val="2600"/>
                </a:spcBef>
                <a:defRPr b="0" spc="774" sz="38700">
                  <a:solidFill>
                    <a:srgbClr val="11008E"/>
                  </a:solidFill>
                  <a:effectLst>
                    <a:outerShdw sx="100000" sy="100000" kx="0" ky="0" algn="b" rotWithShape="0" blurRad="63500" dist="12700" dir="5400000">
                      <a:srgbClr val="000000">
                        <a:alpha val="30000"/>
                      </a:srgbClr>
                    </a:outerShdw>
                  </a:effectLst>
                  <a:latin typeface="+mj-lt"/>
                  <a:ea typeface="+mj-ea"/>
                  <a:cs typeface="+mj-cs"/>
                  <a:sym typeface="Helvetica Light"/>
                </a:defRPr>
              </a:lvl1pPr>
            </a:lstStyle>
            <a:p>
              <a:pPr/>
              <a:r>
                <a:t>3</a:t>
              </a:r>
            </a:p>
          </p:txBody>
        </p:sp>
        <p:sp>
          <p:nvSpPr>
            <p:cNvPr id="226" name="Arrow"/>
            <p:cNvSpPr/>
            <p:nvPr/>
          </p:nvSpPr>
          <p:spPr>
            <a:xfrm rot="20695979">
              <a:off x="73227" y="3469760"/>
              <a:ext cx="1117601" cy="711201"/>
            </a:xfrm>
            <a:prstGeom prst="rightArrow">
              <a:avLst>
                <a:gd name="adj1" fmla="val 32000"/>
                <a:gd name="adj2" fmla="val 78571"/>
              </a:avLst>
            </a:prstGeom>
            <a:solidFill>
              <a:srgbClr val="002286"/>
            </a:solidFill>
            <a:ln w="12700" cap="flat">
              <a:noFill/>
              <a:miter lim="400000"/>
            </a:ln>
            <a:effectLst>
              <a:outerShdw sx="100000" sy="100000" kx="0" ky="0" algn="b" rotWithShape="0" blurRad="165100" dist="139700" dir="2700000">
                <a:srgbClr val="000000">
                  <a:alpha val="70000"/>
                </a:srgbClr>
              </a:outerShdw>
            </a:effectLst>
          </p:spPr>
          <p:txBody>
            <a:bodyPr wrap="square" lIns="50800" tIns="50800" rIns="50800" bIns="50800" numCol="1" anchor="ctr">
              <a:noAutofit/>
            </a:bodyPr>
            <a:lstStyle/>
            <a:p>
              <a:pPr>
                <a:defRPr b="0" sz="3600">
                  <a:solidFill>
                    <a:srgbClr val="11008E"/>
                  </a:solidFill>
                  <a:effectLst/>
                  <a:latin typeface="Hoefler Text"/>
                  <a:ea typeface="Hoefler Text"/>
                  <a:cs typeface="Hoefler Text"/>
                  <a:sym typeface="Hoefler Text"/>
                </a:defRPr>
              </a:pPr>
            </a:p>
          </p:txBody>
        </p:sp>
        <p:sp>
          <p:nvSpPr>
            <p:cNvPr id="227" name="Strengthening Faith"/>
            <p:cNvSpPr/>
            <p:nvPr/>
          </p:nvSpPr>
          <p:spPr>
            <a:xfrm>
              <a:off x="532129" y="0"/>
              <a:ext cx="3860801" cy="1473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spcBef>
                  <a:spcPts val="4300"/>
                </a:spcBef>
                <a:defRPr b="0" spc="94" sz="4700">
                  <a:solidFill>
                    <a:srgbClr val="11008E"/>
                  </a:solidFill>
                  <a:effectLst>
                    <a:outerShdw sx="100000" sy="100000" kx="0" ky="0" algn="b" rotWithShape="0" blurRad="63500" dist="12700" dir="5400000">
                      <a:srgbClr val="000000">
                        <a:alpha val="30000"/>
                      </a:srgbClr>
                    </a:outerShdw>
                  </a:effectLst>
                  <a:latin typeface="Baskerville"/>
                  <a:ea typeface="Baskerville"/>
                  <a:cs typeface="Baskerville"/>
                  <a:sym typeface="Baskerville"/>
                </a:defRPr>
              </a:pPr>
              <a:r>
                <a:t>Strengthening</a:t>
              </a:r>
              <a:br/>
              <a:r>
                <a:t>Faith</a:t>
              </a:r>
            </a:p>
          </p:txBody>
        </p:sp>
        <p:sp>
          <p:nvSpPr>
            <p:cNvPr id="228" name="Deep intimacy with God"/>
            <p:cNvSpPr/>
            <p:nvPr/>
          </p:nvSpPr>
          <p:spPr>
            <a:xfrm>
              <a:off x="812996" y="5831205"/>
              <a:ext cx="3860801" cy="1139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b="0" sz="3600">
                  <a:solidFill>
                    <a:srgbClr val="11008E"/>
                  </a:solidFill>
                  <a:latin typeface="Hoefler Text"/>
                  <a:ea typeface="Hoefler Text"/>
                  <a:cs typeface="Hoefler Text"/>
                  <a:sym typeface="Hoefler Text"/>
                </a:defRPr>
              </a:lvl1pPr>
            </a:lstStyle>
            <a:p>
              <a:pPr>
                <a:defRPr>
                  <a:effectLst/>
                </a:defRPr>
              </a:pPr>
              <a:r>
                <a:t>Deep intimacy with God</a:t>
              </a:r>
            </a:p>
          </p:txBody>
        </p:sp>
        <p:sp>
          <p:nvSpPr>
            <p:cNvPr id="229" name="Fathers"/>
            <p:cNvSpPr/>
            <p:nvPr/>
          </p:nvSpPr>
          <p:spPr>
            <a:xfrm>
              <a:off x="1569263" y="5319413"/>
              <a:ext cx="1995285" cy="549874"/>
            </a:xfrm>
            <a:prstGeom prst="rect">
              <a:avLst/>
            </a:prstGeom>
            <a:solidFill>
              <a:srgbClr val="FFFFFF">
                <a:alpha val="13000"/>
              </a:srgbClr>
            </a:solidFill>
            <a:ln w="12700" cap="flat">
              <a:noFill/>
              <a:miter lim="400000"/>
            </a:ln>
            <a:effectLst>
              <a:outerShdw sx="100000" sy="100000" kx="0" ky="0" algn="b" rotWithShape="0" blurRad="114300" dist="76200" dir="5400000">
                <a:srgbClr val="060606"/>
              </a:outerShdw>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11008E"/>
                  </a:solidFill>
                  <a:latin typeface="Copperplate"/>
                  <a:ea typeface="Copperplate"/>
                  <a:cs typeface="Copperplate"/>
                  <a:sym typeface="Copperplate"/>
                </a:defRPr>
              </a:lvl1pPr>
            </a:lstStyle>
            <a:p>
              <a:pPr>
                <a:defRPr>
                  <a:effectLst/>
                </a:defRPr>
              </a:pPr>
              <a:r>
                <a:t>Fathers</a:t>
              </a:r>
            </a:p>
          </p:txBody>
        </p:sp>
      </p:gr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217"/>
                                        </p:tgtEl>
                                        <p:attrNameLst>
                                          <p:attrName>style.visibility</p:attrName>
                                        </p:attrNameLst>
                                      </p:cBhvr>
                                      <p:to>
                                        <p:strVal val="visible"/>
                                      </p:to>
                                    </p:set>
                                    <p:animEffect filter="wipe(down)" transition="in">
                                      <p:cBhvr>
                                        <p:cTn id="7" dur="2500"/>
                                        <p:tgtEl>
                                          <p:spTgt spid="217"/>
                                        </p:tgtEl>
                                      </p:cBhvr>
                                    </p:animEffect>
                                  </p:childTnLst>
                                </p:cTn>
                              </p:par>
                            </p:childTnLst>
                          </p:cTn>
                        </p:par>
                        <p:par>
                          <p:cTn id="8" fill="hold">
                            <p:stCondLst>
                              <p:cond delay="2500"/>
                            </p:stCondLst>
                            <p:childTnLst>
                              <p:par>
                                <p:cTn id="9" presetClass="entr" nodeType="afterEffect" presetSubtype="3" presetID="18" grpId="2" fill="hold">
                                  <p:stCondLst>
                                    <p:cond delay="0"/>
                                  </p:stCondLst>
                                  <p:iterate type="el" backwards="0">
                                    <p:tmAbs val="0"/>
                                  </p:iterate>
                                  <p:childTnLst>
                                    <p:set>
                                      <p:cBhvr>
                                        <p:cTn id="10" fill="hold"/>
                                        <p:tgtEl>
                                          <p:spTgt spid="224"/>
                                        </p:tgtEl>
                                        <p:attrNameLst>
                                          <p:attrName>style.visibility</p:attrName>
                                        </p:attrNameLst>
                                      </p:cBhvr>
                                      <p:to>
                                        <p:strVal val="visible"/>
                                      </p:to>
                                    </p:set>
                                    <p:animEffect filter="strips(upRight)" transition="in">
                                      <p:cBhvr>
                                        <p:cTn id="11" dur="2000"/>
                                        <p:tgtEl>
                                          <p:spTgt spid="224"/>
                                        </p:tgtEl>
                                      </p:cBhvr>
                                    </p:animEffect>
                                  </p:childTnLst>
                                </p:cTn>
                              </p:par>
                            </p:childTnLst>
                          </p:cTn>
                        </p:par>
                        <p:par>
                          <p:cTn id="12" fill="hold">
                            <p:stCondLst>
                              <p:cond delay="4500"/>
                            </p:stCondLst>
                            <p:childTnLst>
                              <p:par>
                                <p:cTn id="13" presetClass="entr" nodeType="afterEffect" presetSubtype="3" presetID="18" grpId="3" fill="hold">
                                  <p:stCondLst>
                                    <p:cond delay="0"/>
                                  </p:stCondLst>
                                  <p:iterate type="el" backwards="0">
                                    <p:tmAbs val="0"/>
                                  </p:iterate>
                                  <p:childTnLst>
                                    <p:set>
                                      <p:cBhvr>
                                        <p:cTn id="14" fill="hold"/>
                                        <p:tgtEl>
                                          <p:spTgt spid="230"/>
                                        </p:tgtEl>
                                        <p:attrNameLst>
                                          <p:attrName>style.visibility</p:attrName>
                                        </p:attrNameLst>
                                      </p:cBhvr>
                                      <p:to>
                                        <p:strVal val="visible"/>
                                      </p:to>
                                    </p:set>
                                    <p:animEffect filter="strips(upRight)" transition="in">
                                      <p:cBhvr>
                                        <p:cTn id="15" dur="25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1"/>
      <p:bldP build="whole" bldLvl="1" animBg="1" rev="0" advAuto="0" spid="224" grpId="2"/>
      <p:bldP build="whole" bldLvl="1" animBg="1" rev="0" advAuto="0" spid="230" grpId="3"/>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0" name="Group"/>
          <p:cNvGrpSpPr/>
          <p:nvPr/>
        </p:nvGrpSpPr>
        <p:grpSpPr>
          <a:xfrm>
            <a:off x="1199528" y="4583097"/>
            <a:ext cx="10380176" cy="1165406"/>
            <a:chOff x="0" y="0"/>
            <a:chExt cx="10380175" cy="1165404"/>
          </a:xfrm>
        </p:grpSpPr>
        <p:sp>
          <p:nvSpPr>
            <p:cNvPr id="78" name="Line"/>
            <p:cNvSpPr/>
            <p:nvPr/>
          </p:nvSpPr>
          <p:spPr>
            <a:xfrm>
              <a:off x="0" y="1165404"/>
              <a:ext cx="10380176" cy="1"/>
            </a:xfrm>
            <a:prstGeom prst="line">
              <a:avLst/>
            </a:prstGeom>
            <a:noFill/>
            <a:ln w="63500" cap="flat">
              <a:solidFill>
                <a:srgbClr val="CF232B"/>
              </a:solidFill>
              <a:prstDash val="solid"/>
              <a:miter lim="400000"/>
              <a:tailEnd type="triangle" w="med" len="med"/>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defTabSz="457200">
                <a:defRPr b="0" sz="1200">
                  <a:solidFill>
                    <a:srgbClr val="000000"/>
                  </a:solidFill>
                  <a:effectLst/>
                  <a:latin typeface="+mj-lt"/>
                  <a:ea typeface="+mj-ea"/>
                  <a:cs typeface="+mj-cs"/>
                  <a:sym typeface="Helvetica Light"/>
                </a:defRPr>
              </a:pPr>
            </a:p>
          </p:txBody>
        </p:sp>
        <p:sp>
          <p:nvSpPr>
            <p:cNvPr id="79" name="design"/>
            <p:cNvSpPr/>
            <p:nvPr/>
          </p:nvSpPr>
          <p:spPr>
            <a:xfrm>
              <a:off x="3046262" y="0"/>
              <a:ext cx="3698576" cy="11654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defRPr>
                  <a:solidFill>
                    <a:srgbClr val="AE1916"/>
                  </a:solidFill>
                  <a:effectLst>
                    <a:outerShdw sx="100000" sy="100000" kx="0" ky="0" algn="b" rotWithShape="0" blurRad="25400" dist="23998" dir="2700000">
                      <a:srgbClr val="000000">
                        <a:alpha val="31034"/>
                      </a:srgbClr>
                    </a:outerShdw>
                  </a:effectLst>
                </a:defRPr>
              </a:lvl1pPr>
            </a:lstStyle>
            <a:p>
              <a:pPr/>
              <a:r>
                <a:t>design</a:t>
              </a:r>
            </a:p>
          </p:txBody>
        </p:sp>
      </p:grpSp>
      <p:sp>
        <p:nvSpPr>
          <p:cNvPr id="81" name="Understanding Life Purpose"/>
          <p:cNvSpPr/>
          <p:nvPr/>
        </p:nvSpPr>
        <p:spPr>
          <a:xfrm>
            <a:off x="515517" y="1409894"/>
            <a:ext cx="715137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latin typeface="Garamond Premier Pro"/>
                <a:ea typeface="Garamond Premier Pro"/>
                <a:cs typeface="Garamond Premier Pro"/>
                <a:sym typeface="Garamond Premier Pro"/>
              </a:defRPr>
            </a:lvl1pPr>
          </a:lstStyle>
          <a:p>
            <a:pPr>
              <a:defRPr>
                <a:effectLst/>
              </a:defRPr>
            </a:pPr>
            <a:r>
              <a:t>Understanding Life Purpose</a:t>
            </a:r>
          </a:p>
        </p:txBody>
      </p:sp>
      <p:sp>
        <p:nvSpPr>
          <p:cNvPr id="82" name="Life purpose is the underlying confidence and direction for which God uniquely made us. This understanding develops as we spiritually grow, providing clarity to the question, “Why did God make me?”"/>
          <p:cNvSpPr/>
          <p:nvPr/>
        </p:nvSpPr>
        <p:spPr>
          <a:xfrm>
            <a:off x="714029" y="2237754"/>
            <a:ext cx="11014884" cy="23418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65179" indent="-365179"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Life purpose is the underlying confidence and direction for which God </a:t>
            </a:r>
            <a:r>
              <a:rPr b="1">
                <a:solidFill>
                  <a:schemeClr val="accent5"/>
                </a:solidFill>
                <a:effectLst>
                  <a:outerShdw sx="100000" sy="100000" kx="0" ky="0" algn="b" rotWithShape="0" blurRad="12700" dist="25400" dir="18900000">
                    <a:schemeClr val="accent5">
                      <a:hueOff val="-176146"/>
                      <a:satOff val="3665"/>
                      <a:lumOff val="-13986"/>
                    </a:schemeClr>
                  </a:outerShdw>
                </a:effectLst>
              </a:rPr>
              <a:t>uniquely</a:t>
            </a:r>
            <a:r>
              <a:t> made us. This understanding develops as we spiritually grow, providing clarity to the question, “Why did God make me?”</a:t>
            </a:r>
          </a:p>
        </p:txBody>
      </p:sp>
      <p:sp>
        <p:nvSpPr>
          <p:cNvPr id="83" name="Treasure belonging to God and His people"/>
          <p:cNvSpPr/>
          <p:nvPr/>
        </p:nvSpPr>
        <p:spPr>
          <a:xfrm>
            <a:off x="822309" y="6068597"/>
            <a:ext cx="3315413" cy="17395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defTabSz="457200">
              <a:spcBef>
                <a:spcPts val="200"/>
              </a:spcBef>
              <a:defRPr b="0" sz="3600">
                <a:solidFill>
                  <a:srgbClr val="000000"/>
                </a:solidFill>
                <a:latin typeface="Arno Pro"/>
                <a:ea typeface="Arno Pro"/>
                <a:cs typeface="Arno Pro"/>
                <a:sym typeface="Arno Pro"/>
              </a:defRPr>
            </a:lvl1pPr>
          </a:lstStyle>
          <a:p>
            <a:pPr>
              <a:defRPr>
                <a:effectLst/>
              </a:defRPr>
            </a:pPr>
            <a:r>
              <a:t>Treasure belonging to God and His people</a:t>
            </a:r>
          </a:p>
        </p:txBody>
      </p:sp>
      <p:grpSp>
        <p:nvGrpSpPr>
          <p:cNvPr id="88" name="Group"/>
          <p:cNvGrpSpPr/>
          <p:nvPr/>
        </p:nvGrpSpPr>
        <p:grpSpPr>
          <a:xfrm>
            <a:off x="4377172" y="5198039"/>
            <a:ext cx="2940333" cy="2697638"/>
            <a:chOff x="0" y="0"/>
            <a:chExt cx="2940331" cy="2697637"/>
          </a:xfrm>
        </p:grpSpPr>
        <p:sp>
          <p:nvSpPr>
            <p:cNvPr id="84" name="Worship God and serve others"/>
            <p:cNvSpPr/>
            <p:nvPr/>
          </p:nvSpPr>
          <p:spPr>
            <a:xfrm>
              <a:off x="493923" y="924575"/>
              <a:ext cx="2446409" cy="16166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defTabSz="457200">
                <a:spcBef>
                  <a:spcPts val="200"/>
                </a:spcBef>
                <a:defRPr b="0" sz="3600">
                  <a:solidFill>
                    <a:srgbClr val="000000"/>
                  </a:solidFill>
                  <a:latin typeface="Arno Pro"/>
                  <a:ea typeface="Arno Pro"/>
                  <a:cs typeface="Arno Pro"/>
                  <a:sym typeface="Arno Pro"/>
                </a:defRPr>
              </a:lvl1pPr>
            </a:lstStyle>
            <a:p>
              <a:pPr>
                <a:defRPr>
                  <a:effectLst/>
                </a:defRPr>
              </a:pPr>
              <a:r>
                <a:t>Worship God and serve others</a:t>
              </a:r>
            </a:p>
          </p:txBody>
        </p:sp>
        <p:grpSp>
          <p:nvGrpSpPr>
            <p:cNvPr id="87" name="Group"/>
            <p:cNvGrpSpPr/>
            <p:nvPr/>
          </p:nvGrpSpPr>
          <p:grpSpPr>
            <a:xfrm>
              <a:off x="-1" y="0"/>
              <a:ext cx="83762" cy="2697638"/>
              <a:chOff x="0" y="0"/>
              <a:chExt cx="83760" cy="2697637"/>
            </a:xfrm>
          </p:grpSpPr>
          <p:sp>
            <p:nvSpPr>
              <p:cNvPr id="85" name="Line"/>
              <p:cNvSpPr/>
              <p:nvPr/>
            </p:nvSpPr>
            <p:spPr>
              <a:xfrm flipV="1">
                <a:off x="-1" y="-1"/>
                <a:ext cx="2" cy="2578564"/>
              </a:xfrm>
              <a:prstGeom prst="line">
                <a:avLst/>
              </a:prstGeom>
              <a:noFill/>
              <a:ln w="101600" cap="rnd">
                <a:solidFill>
                  <a:srgbClr val="7F7F7F"/>
                </a:solidFill>
                <a:custDash>
                  <a:ds d="100000" sp="200000"/>
                </a:custDash>
                <a:round/>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defTabSz="457200">
                  <a:defRPr b="0" sz="1200">
                    <a:solidFill>
                      <a:srgbClr val="000000"/>
                    </a:solidFill>
                    <a:effectLst/>
                    <a:latin typeface="+mj-lt"/>
                    <a:ea typeface="+mj-ea"/>
                    <a:cs typeface="+mj-cs"/>
                    <a:sym typeface="Helvetica Light"/>
                  </a:defRPr>
                </a:pPr>
              </a:p>
            </p:txBody>
          </p:sp>
          <p:sp>
            <p:nvSpPr>
              <p:cNvPr id="86" name="Line"/>
              <p:cNvSpPr/>
              <p:nvPr/>
            </p:nvSpPr>
            <p:spPr>
              <a:xfrm flipV="1">
                <a:off x="83760" y="119074"/>
                <a:ext cx="1" cy="2578564"/>
              </a:xfrm>
              <a:prstGeom prst="line">
                <a:avLst/>
              </a:prstGeom>
              <a:noFill/>
              <a:ln w="101600" cap="rnd">
                <a:solidFill>
                  <a:srgbClr val="7F7F7F"/>
                </a:solidFill>
                <a:custDash>
                  <a:ds d="100000" sp="200000"/>
                </a:custDash>
                <a:round/>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defTabSz="457200">
                  <a:defRPr b="0" sz="1200">
                    <a:solidFill>
                      <a:srgbClr val="000000"/>
                    </a:solidFill>
                    <a:effectLst/>
                    <a:latin typeface="+mj-lt"/>
                    <a:ea typeface="+mj-ea"/>
                    <a:cs typeface="+mj-cs"/>
                    <a:sym typeface="Helvetica Light"/>
                  </a:defRPr>
                </a:pPr>
              </a:p>
            </p:txBody>
          </p:sp>
        </p:grpSp>
      </p:grpSp>
      <p:grpSp>
        <p:nvGrpSpPr>
          <p:cNvPr id="93" name="Group"/>
          <p:cNvGrpSpPr/>
          <p:nvPr/>
        </p:nvGrpSpPr>
        <p:grpSpPr>
          <a:xfrm>
            <a:off x="7863747" y="5299241"/>
            <a:ext cx="3456266" cy="2596436"/>
            <a:chOff x="0" y="0"/>
            <a:chExt cx="3456264" cy="2596434"/>
          </a:xfrm>
        </p:grpSpPr>
        <p:sp>
          <p:nvSpPr>
            <p:cNvPr id="89" name="Master resources to accomplish  God’s design"/>
            <p:cNvSpPr/>
            <p:nvPr/>
          </p:nvSpPr>
          <p:spPr>
            <a:xfrm>
              <a:off x="354077" y="846783"/>
              <a:ext cx="3102188" cy="1749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defTabSz="457200">
                <a:spcBef>
                  <a:spcPts val="200"/>
                </a:spcBef>
                <a:defRPr b="0" sz="3600">
                  <a:solidFill>
                    <a:srgbClr val="000000"/>
                  </a:solidFill>
                  <a:effectLst/>
                  <a:latin typeface="Arno Pro"/>
                  <a:ea typeface="Arno Pro"/>
                  <a:cs typeface="Arno Pro"/>
                  <a:sym typeface="Arno Pro"/>
                </a:defRPr>
              </a:pPr>
              <a:r>
                <a:t>Master resources to accomplish </a:t>
              </a:r>
              <a:br/>
              <a:r>
                <a:t>God’s design</a:t>
              </a:r>
            </a:p>
          </p:txBody>
        </p:sp>
        <p:grpSp>
          <p:nvGrpSpPr>
            <p:cNvPr id="92" name="Group"/>
            <p:cNvGrpSpPr/>
            <p:nvPr/>
          </p:nvGrpSpPr>
          <p:grpSpPr>
            <a:xfrm>
              <a:off x="-1" y="0"/>
              <a:ext cx="80619" cy="2596435"/>
              <a:chOff x="0" y="0"/>
              <a:chExt cx="80617" cy="2596434"/>
            </a:xfrm>
          </p:grpSpPr>
          <p:sp>
            <p:nvSpPr>
              <p:cNvPr id="90" name="Line"/>
              <p:cNvSpPr/>
              <p:nvPr/>
            </p:nvSpPr>
            <p:spPr>
              <a:xfrm flipV="1">
                <a:off x="-1" y="0"/>
                <a:ext cx="2" cy="2481828"/>
              </a:xfrm>
              <a:prstGeom prst="line">
                <a:avLst/>
              </a:prstGeom>
              <a:noFill/>
              <a:ln w="101600" cap="rnd">
                <a:solidFill>
                  <a:srgbClr val="7F7F7F"/>
                </a:solidFill>
                <a:custDash>
                  <a:ds d="100000" sp="200000"/>
                </a:custDash>
                <a:round/>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defTabSz="457200">
                  <a:defRPr b="0" sz="1200">
                    <a:solidFill>
                      <a:srgbClr val="000000"/>
                    </a:solidFill>
                    <a:effectLst/>
                    <a:latin typeface="+mj-lt"/>
                    <a:ea typeface="+mj-ea"/>
                    <a:cs typeface="+mj-cs"/>
                    <a:sym typeface="Helvetica Light"/>
                  </a:defRPr>
                </a:pPr>
              </a:p>
            </p:txBody>
          </p:sp>
          <p:sp>
            <p:nvSpPr>
              <p:cNvPr id="91" name="Line"/>
              <p:cNvSpPr/>
              <p:nvPr/>
            </p:nvSpPr>
            <p:spPr>
              <a:xfrm flipV="1">
                <a:off x="80617" y="114608"/>
                <a:ext cx="1" cy="2481828"/>
              </a:xfrm>
              <a:prstGeom prst="line">
                <a:avLst/>
              </a:prstGeom>
              <a:noFill/>
              <a:ln w="101600" cap="rnd">
                <a:solidFill>
                  <a:srgbClr val="7F7F7F"/>
                </a:solidFill>
                <a:custDash>
                  <a:ds d="100000" sp="200000"/>
                </a:custDash>
                <a:round/>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defTabSz="457200">
                  <a:defRPr b="0" sz="1200">
                    <a:solidFill>
                      <a:srgbClr val="000000"/>
                    </a:solidFill>
                    <a:effectLst/>
                    <a:latin typeface="+mj-lt"/>
                    <a:ea typeface="+mj-ea"/>
                    <a:cs typeface="+mj-cs"/>
                    <a:sym typeface="Helvetica Light"/>
                  </a:defRPr>
                </a:pPr>
              </a:p>
            </p:txBody>
          </p:sp>
        </p:grpSp>
      </p:grpSp>
      <p:sp>
        <p:nvSpPr>
          <p:cNvPr id="94" name="I’m part of God’s family!"/>
          <p:cNvSpPr/>
          <p:nvPr/>
        </p:nvSpPr>
        <p:spPr>
          <a:xfrm>
            <a:off x="1035534" y="8274005"/>
            <a:ext cx="3102188" cy="1016001"/>
          </a:xfrm>
          <a:prstGeom prst="rect">
            <a:avLst/>
          </a:prstGeom>
          <a:solidFill>
            <a:schemeClr val="accent5">
              <a:hueOff val="-522602"/>
              <a:satOff val="-6700"/>
              <a:lumOff val="-22320"/>
            </a:scheme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0" sz="3000">
                <a:solidFill>
                  <a:srgbClr val="DCDEE0"/>
                </a:solidFill>
              </a:defRPr>
            </a:lvl1pPr>
          </a:lstStyle>
          <a:p>
            <a:pPr>
              <a:defRPr>
                <a:effectLst/>
              </a:defRPr>
            </a:pPr>
            <a:r>
              <a:t>I’m part of God’s family!</a:t>
            </a:r>
          </a:p>
        </p:txBody>
      </p:sp>
      <p:sp>
        <p:nvSpPr>
          <p:cNvPr id="95" name="I try to do what God wants!"/>
          <p:cNvSpPr/>
          <p:nvPr/>
        </p:nvSpPr>
        <p:spPr>
          <a:xfrm>
            <a:off x="4465113" y="8274005"/>
            <a:ext cx="3387185" cy="1016001"/>
          </a:xfrm>
          <a:prstGeom prst="rect">
            <a:avLst/>
          </a:prstGeom>
          <a:solidFill>
            <a:schemeClr val="accent5">
              <a:hueOff val="-522602"/>
              <a:satOff val="-6700"/>
              <a:lumOff val="-22320"/>
            </a:scheme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0" sz="3000">
                <a:solidFill>
                  <a:srgbClr val="DCDEE0"/>
                </a:solidFill>
              </a:defRPr>
            </a:lvl1pPr>
          </a:lstStyle>
          <a:p>
            <a:pPr>
              <a:defRPr>
                <a:effectLst/>
              </a:defRPr>
            </a:pPr>
            <a:r>
              <a:t>I try to do what God wants!</a:t>
            </a:r>
          </a:p>
        </p:txBody>
      </p:sp>
      <p:sp>
        <p:nvSpPr>
          <p:cNvPr id="96" name="I try to fulfill God’s purposes for my life!"/>
          <p:cNvSpPr/>
          <p:nvPr/>
        </p:nvSpPr>
        <p:spPr>
          <a:xfrm>
            <a:off x="8179689" y="8274005"/>
            <a:ext cx="3644904" cy="1016001"/>
          </a:xfrm>
          <a:prstGeom prst="rect">
            <a:avLst/>
          </a:prstGeom>
          <a:solidFill>
            <a:schemeClr val="accent5">
              <a:hueOff val="-522602"/>
              <a:satOff val="-6700"/>
              <a:lumOff val="-22320"/>
            </a:schemeClr>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0" sz="3000">
                <a:solidFill>
                  <a:srgbClr val="DCDEE0"/>
                </a:solidFill>
              </a:defRPr>
            </a:lvl1pPr>
          </a:lstStyle>
          <a:p>
            <a:pPr>
              <a:defRPr>
                <a:effectLst/>
              </a:defRPr>
            </a:pPr>
            <a:r>
              <a:t>I try to fulfill God’s purposes for my life!</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82">
                                            <p:bg/>
                                          </p:spTgt>
                                        </p:tgtEl>
                                        <p:attrNameLst>
                                          <p:attrName>style.visibility</p:attrName>
                                        </p:attrNameLst>
                                      </p:cBhvr>
                                      <p:to>
                                        <p:strVal val="visible"/>
                                      </p:to>
                                    </p:set>
                                    <p:anim calcmode="lin" valueType="num">
                                      <p:cBhvr>
                                        <p:cTn id="7" dur="2500" fill="hold"/>
                                        <p:tgtEl>
                                          <p:spTgt spid="82">
                                            <p:bg/>
                                          </p:spTgt>
                                        </p:tgtEl>
                                        <p:attrNameLst>
                                          <p:attrName>ppt_x</p:attrName>
                                        </p:attrNameLst>
                                      </p:cBhvr>
                                      <p:tavLst>
                                        <p:tav tm="0">
                                          <p:val>
                                            <p:strVal val="#ppt_x"/>
                                          </p:val>
                                        </p:tav>
                                        <p:tav tm="100000">
                                          <p:val>
                                            <p:strVal val="#ppt_x"/>
                                          </p:val>
                                        </p:tav>
                                      </p:tavLst>
                                    </p:anim>
                                    <p:anim calcmode="lin" valueType="num">
                                      <p:cBhvr>
                                        <p:cTn id="8" dur="2500" fill="hold"/>
                                        <p:tgtEl>
                                          <p:spTgt spid="8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2">
                                            <p:txEl>
                                              <p:pRg st="0" end="0"/>
                                            </p:txEl>
                                          </p:spTgt>
                                        </p:tgtEl>
                                        <p:attrNameLst>
                                          <p:attrName>style.visibility</p:attrName>
                                        </p:attrNameLst>
                                      </p:cBhvr>
                                      <p:to>
                                        <p:strVal val="visible"/>
                                      </p:to>
                                    </p:set>
                                    <p:anim calcmode="lin" valueType="num">
                                      <p:cBhvr>
                                        <p:cTn id="11" dur="2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2" fill="hold">
                                  <p:stCondLst>
                                    <p:cond delay="0"/>
                                  </p:stCondLst>
                                  <p:iterate type="el" backwards="0">
                                    <p:tmAbs val="0"/>
                                  </p:iterate>
                                  <p:childTnLst>
                                    <p:set>
                                      <p:cBhvr>
                                        <p:cTn id="16" fill="hold"/>
                                        <p:tgtEl>
                                          <p:spTgt spid="80"/>
                                        </p:tgtEl>
                                        <p:attrNameLst>
                                          <p:attrName>style.visibility</p:attrName>
                                        </p:attrNameLst>
                                      </p:cBhvr>
                                      <p:to>
                                        <p:strVal val="visible"/>
                                      </p:to>
                                    </p:set>
                                    <p:anim calcmode="lin" valueType="num">
                                      <p:cBhvr>
                                        <p:cTn id="17" dur="1750" fill="hold"/>
                                        <p:tgtEl>
                                          <p:spTgt spid="80"/>
                                        </p:tgtEl>
                                        <p:attrNameLst>
                                          <p:attrName>ppt_x</p:attrName>
                                        </p:attrNameLst>
                                      </p:cBhvr>
                                      <p:tavLst>
                                        <p:tav tm="0">
                                          <p:val>
                                            <p:strVal val="0-#ppt_w/2"/>
                                          </p:val>
                                        </p:tav>
                                        <p:tav tm="100000">
                                          <p:val>
                                            <p:strVal val="#ppt_x"/>
                                          </p:val>
                                        </p:tav>
                                      </p:tavLst>
                                    </p:anim>
                                    <p:anim calcmode="lin" valueType="num">
                                      <p:cBhvr>
                                        <p:cTn id="18" dur="1750" fill="hold"/>
                                        <p:tgtEl>
                                          <p:spTgt spid="80"/>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Class="entr" nodeType="afterEffect" presetSubtype="8" presetID="15" grpId="3" fill="hold">
                                  <p:stCondLst>
                                    <p:cond delay="400"/>
                                  </p:stCondLst>
                                  <p:iterate type="el" backwards="0">
                                    <p:tmAbs val="0"/>
                                  </p:iterate>
                                  <p:childTnLst>
                                    <p:set>
                                      <p:cBhvr>
                                        <p:cTn id="21" fill="hold"/>
                                        <p:tgtEl>
                                          <p:spTgt spid="83"/>
                                        </p:tgtEl>
                                        <p:attrNameLst>
                                          <p:attrName>style.visibility</p:attrName>
                                        </p:attrNameLst>
                                      </p:cBhvr>
                                      <p:to>
                                        <p:strVal val="visible"/>
                                      </p:to>
                                    </p:set>
                                    <p:anim calcmode="lin" valueType="num">
                                      <p:cBhvr>
                                        <p:cTn id="22" dur="2250" fill="hold"/>
                                        <p:tgtEl>
                                          <p:spTgt spid="83"/>
                                        </p:tgtEl>
                                        <p:attrNameLst>
                                          <p:attrName>ppt_w</p:attrName>
                                        </p:attrNameLst>
                                      </p:cBhvr>
                                      <p:tavLst>
                                        <p:tav tm="0">
                                          <p:val>
                                            <p:fltVal val="0"/>
                                          </p:val>
                                        </p:tav>
                                        <p:tav tm="100000">
                                          <p:val>
                                            <p:strVal val="#ppt_w"/>
                                          </p:val>
                                        </p:tav>
                                      </p:tavLst>
                                    </p:anim>
                                    <p:anim calcmode="lin" valueType="num">
                                      <p:cBhvr>
                                        <p:cTn id="23" dur="2250" fill="hold"/>
                                        <p:tgtEl>
                                          <p:spTgt spid="83"/>
                                        </p:tgtEl>
                                        <p:attrNameLst>
                                          <p:attrName>ppt_h</p:attrName>
                                        </p:attrNameLst>
                                      </p:cBhvr>
                                      <p:tavLst>
                                        <p:tav tm="0">
                                          <p:val>
                                            <p:fltVal val="0"/>
                                          </p:val>
                                        </p:tav>
                                        <p:tav tm="100000">
                                          <p:val>
                                            <p:strVal val="#ppt_h"/>
                                          </p:val>
                                        </p:tav>
                                      </p:tavLst>
                                    </p:anim>
                                    <p:anim calcmode="lin" valueType="num">
                                      <p:cBhvr>
                                        <p:cTn id="24" dur="2250" fill="hold"/>
                                        <p:tgtEl>
                                          <p:spTgt spid="83"/>
                                        </p:tgtEl>
                                        <p:attrNameLst>
                                          <p:attrName>ppt_x</p:attrName>
                                        </p:attrNameLst>
                                      </p:cBhvr>
                                      <p:tavLst>
                                        <p:tav tm="0" fmla="#ppt_x+(cos(-2*pi*(1-$))*-#ppt_x-sin(-2*pi*(1-$))*(1-#ppt_y))*(1-$)">
                                          <p:val>
                                            <p:fltVal val="0"/>
                                          </p:val>
                                        </p:tav>
                                        <p:tav tm="100000">
                                          <p:val>
                                            <p:fltVal val="1"/>
                                          </p:val>
                                        </p:tav>
                                      </p:tavLst>
                                    </p:anim>
                                    <p:anim calcmode="lin" valueType="num">
                                      <p:cBhvr>
                                        <p:cTn id="25" dur="225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15" grpId="4" fill="hold">
                                  <p:stCondLst>
                                    <p:cond delay="0"/>
                                  </p:stCondLst>
                                  <p:iterate type="el" backwards="0">
                                    <p:tmAbs val="0"/>
                                  </p:iterate>
                                  <p:childTnLst>
                                    <p:set>
                                      <p:cBhvr>
                                        <p:cTn id="29" fill="hold"/>
                                        <p:tgtEl>
                                          <p:spTgt spid="88"/>
                                        </p:tgtEl>
                                        <p:attrNameLst>
                                          <p:attrName>style.visibility</p:attrName>
                                        </p:attrNameLst>
                                      </p:cBhvr>
                                      <p:to>
                                        <p:strVal val="visible"/>
                                      </p:to>
                                    </p:set>
                                    <p:anim calcmode="lin" valueType="num">
                                      <p:cBhvr>
                                        <p:cTn id="30" dur="2250" fill="hold"/>
                                        <p:tgtEl>
                                          <p:spTgt spid="88"/>
                                        </p:tgtEl>
                                        <p:attrNameLst>
                                          <p:attrName>ppt_w</p:attrName>
                                        </p:attrNameLst>
                                      </p:cBhvr>
                                      <p:tavLst>
                                        <p:tav tm="0">
                                          <p:val>
                                            <p:fltVal val="0"/>
                                          </p:val>
                                        </p:tav>
                                        <p:tav tm="100000">
                                          <p:val>
                                            <p:strVal val="#ppt_w"/>
                                          </p:val>
                                        </p:tav>
                                      </p:tavLst>
                                    </p:anim>
                                    <p:anim calcmode="lin" valueType="num">
                                      <p:cBhvr>
                                        <p:cTn id="31" dur="2250" fill="hold"/>
                                        <p:tgtEl>
                                          <p:spTgt spid="88"/>
                                        </p:tgtEl>
                                        <p:attrNameLst>
                                          <p:attrName>ppt_h</p:attrName>
                                        </p:attrNameLst>
                                      </p:cBhvr>
                                      <p:tavLst>
                                        <p:tav tm="0">
                                          <p:val>
                                            <p:fltVal val="0"/>
                                          </p:val>
                                        </p:tav>
                                        <p:tav tm="100000">
                                          <p:val>
                                            <p:strVal val="#ppt_h"/>
                                          </p:val>
                                        </p:tav>
                                      </p:tavLst>
                                    </p:anim>
                                    <p:anim calcmode="lin" valueType="num">
                                      <p:cBhvr>
                                        <p:cTn id="32" dur="2250" fill="hold"/>
                                        <p:tgtEl>
                                          <p:spTgt spid="88"/>
                                        </p:tgtEl>
                                        <p:attrNameLst>
                                          <p:attrName>ppt_x</p:attrName>
                                        </p:attrNameLst>
                                      </p:cBhvr>
                                      <p:tavLst>
                                        <p:tav tm="0" fmla="#ppt_x+(cos(-2*pi*(1-$))*-#ppt_x-sin(-2*pi*(1-$))*(1-#ppt_y))*(1-$)">
                                          <p:val>
                                            <p:fltVal val="0"/>
                                          </p:val>
                                        </p:tav>
                                        <p:tav tm="100000">
                                          <p:val>
                                            <p:fltVal val="1"/>
                                          </p:val>
                                        </p:tav>
                                      </p:tavLst>
                                    </p:anim>
                                    <p:anim calcmode="lin" valueType="num">
                                      <p:cBhvr>
                                        <p:cTn id="33" dur="2250" fill="hold"/>
                                        <p:tgtEl>
                                          <p:spTgt spid="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15" grpId="5" fill="hold">
                                  <p:stCondLst>
                                    <p:cond delay="0"/>
                                  </p:stCondLst>
                                  <p:iterate type="el" backwards="0">
                                    <p:tmAbs val="0"/>
                                  </p:iterate>
                                  <p:childTnLst>
                                    <p:set>
                                      <p:cBhvr>
                                        <p:cTn id="37" fill="hold"/>
                                        <p:tgtEl>
                                          <p:spTgt spid="93"/>
                                        </p:tgtEl>
                                        <p:attrNameLst>
                                          <p:attrName>style.visibility</p:attrName>
                                        </p:attrNameLst>
                                      </p:cBhvr>
                                      <p:to>
                                        <p:strVal val="visible"/>
                                      </p:to>
                                    </p:set>
                                    <p:anim calcmode="lin" valueType="num">
                                      <p:cBhvr>
                                        <p:cTn id="38" dur="2250" fill="hold"/>
                                        <p:tgtEl>
                                          <p:spTgt spid="93"/>
                                        </p:tgtEl>
                                        <p:attrNameLst>
                                          <p:attrName>ppt_w</p:attrName>
                                        </p:attrNameLst>
                                      </p:cBhvr>
                                      <p:tavLst>
                                        <p:tav tm="0">
                                          <p:val>
                                            <p:fltVal val="0"/>
                                          </p:val>
                                        </p:tav>
                                        <p:tav tm="100000">
                                          <p:val>
                                            <p:strVal val="#ppt_w"/>
                                          </p:val>
                                        </p:tav>
                                      </p:tavLst>
                                    </p:anim>
                                    <p:anim calcmode="lin" valueType="num">
                                      <p:cBhvr>
                                        <p:cTn id="39" dur="2250" fill="hold"/>
                                        <p:tgtEl>
                                          <p:spTgt spid="93"/>
                                        </p:tgtEl>
                                        <p:attrNameLst>
                                          <p:attrName>ppt_h</p:attrName>
                                        </p:attrNameLst>
                                      </p:cBhvr>
                                      <p:tavLst>
                                        <p:tav tm="0">
                                          <p:val>
                                            <p:fltVal val="0"/>
                                          </p:val>
                                        </p:tav>
                                        <p:tav tm="100000">
                                          <p:val>
                                            <p:strVal val="#ppt_h"/>
                                          </p:val>
                                        </p:tav>
                                      </p:tavLst>
                                    </p:anim>
                                    <p:anim calcmode="lin" valueType="num">
                                      <p:cBhvr>
                                        <p:cTn id="40" dur="2250" fill="hold"/>
                                        <p:tgtEl>
                                          <p:spTgt spid="93"/>
                                        </p:tgtEl>
                                        <p:attrNameLst>
                                          <p:attrName>ppt_x</p:attrName>
                                        </p:attrNameLst>
                                      </p:cBhvr>
                                      <p:tavLst>
                                        <p:tav tm="0" fmla="#ppt_x+(cos(-2*pi*(1-$))*-#ppt_x-sin(-2*pi*(1-$))*(1-#ppt_y))*(1-$)">
                                          <p:val>
                                            <p:fltVal val="0"/>
                                          </p:val>
                                        </p:tav>
                                        <p:tav tm="100000">
                                          <p:val>
                                            <p:fltVal val="1"/>
                                          </p:val>
                                        </p:tav>
                                      </p:tavLst>
                                    </p:anim>
                                    <p:anim calcmode="lin" valueType="num">
                                      <p:cBhvr>
                                        <p:cTn id="41" dur="2250" fill="hold"/>
                                        <p:tgtEl>
                                          <p:spTgt spid="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9" presetID="15" grpId="6" fill="hold">
                                  <p:stCondLst>
                                    <p:cond delay="0"/>
                                  </p:stCondLst>
                                  <p:iterate type="el" backwards="0">
                                    <p:tmAbs val="0"/>
                                  </p:iterate>
                                  <p:childTnLst>
                                    <p:set>
                                      <p:cBhvr>
                                        <p:cTn id="45" fill="hold"/>
                                        <p:tgtEl>
                                          <p:spTgt spid="94"/>
                                        </p:tgtEl>
                                        <p:attrNameLst>
                                          <p:attrName>style.visibility</p:attrName>
                                        </p:attrNameLst>
                                      </p:cBhvr>
                                      <p:to>
                                        <p:strVal val="visible"/>
                                      </p:to>
                                    </p:set>
                                    <p:anim calcmode="lin" valueType="num">
                                      <p:cBhvr>
                                        <p:cTn id="46" dur="1000" fill="hold"/>
                                        <p:tgtEl>
                                          <p:spTgt spid="94"/>
                                        </p:tgtEl>
                                        <p:attrNameLst>
                                          <p:attrName>ppt_w</p:attrName>
                                        </p:attrNameLst>
                                      </p:cBhvr>
                                      <p:tavLst>
                                        <p:tav tm="0">
                                          <p:val>
                                            <p:fltVal val="0"/>
                                          </p:val>
                                        </p:tav>
                                        <p:tav tm="100000">
                                          <p:val>
                                            <p:strVal val="#ppt_w"/>
                                          </p:val>
                                        </p:tav>
                                      </p:tavLst>
                                    </p:anim>
                                    <p:anim calcmode="lin" valueType="num">
                                      <p:cBhvr>
                                        <p:cTn id="47" dur="1000" fill="hold"/>
                                        <p:tgtEl>
                                          <p:spTgt spid="94"/>
                                        </p:tgtEl>
                                        <p:attrNameLst>
                                          <p:attrName>ppt_h</p:attrName>
                                        </p:attrNameLst>
                                      </p:cBhvr>
                                      <p:tavLst>
                                        <p:tav tm="0">
                                          <p:val>
                                            <p:fltVal val="0"/>
                                          </p:val>
                                        </p:tav>
                                        <p:tav tm="100000">
                                          <p:val>
                                            <p:strVal val="#ppt_h"/>
                                          </p:val>
                                        </p:tav>
                                      </p:tavLst>
                                    </p:anim>
                                    <p:anim calcmode="lin" valueType="num">
                                      <p:cBhvr>
                                        <p:cTn id="48" dur="1000" fill="hold"/>
                                        <p:tgtEl>
                                          <p:spTgt spid="94"/>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9" presetID="15" grpId="7" fill="hold">
                                  <p:stCondLst>
                                    <p:cond delay="0"/>
                                  </p:stCondLst>
                                  <p:iterate type="el" backwards="0">
                                    <p:tmAbs val="0"/>
                                  </p:iterate>
                                  <p:childTnLst>
                                    <p:set>
                                      <p:cBhvr>
                                        <p:cTn id="53" fill="hold"/>
                                        <p:tgtEl>
                                          <p:spTgt spid="95"/>
                                        </p:tgtEl>
                                        <p:attrNameLst>
                                          <p:attrName>style.visibility</p:attrName>
                                        </p:attrNameLst>
                                      </p:cBhvr>
                                      <p:to>
                                        <p:strVal val="visible"/>
                                      </p:to>
                                    </p:set>
                                    <p:anim calcmode="lin" valueType="num">
                                      <p:cBhvr>
                                        <p:cTn id="54" dur="1000" fill="hold"/>
                                        <p:tgtEl>
                                          <p:spTgt spid="95"/>
                                        </p:tgtEl>
                                        <p:attrNameLst>
                                          <p:attrName>ppt_w</p:attrName>
                                        </p:attrNameLst>
                                      </p:cBhvr>
                                      <p:tavLst>
                                        <p:tav tm="0">
                                          <p:val>
                                            <p:fltVal val="0"/>
                                          </p:val>
                                        </p:tav>
                                        <p:tav tm="100000">
                                          <p:val>
                                            <p:strVal val="#ppt_w"/>
                                          </p:val>
                                        </p:tav>
                                      </p:tavLst>
                                    </p:anim>
                                    <p:anim calcmode="lin" valueType="num">
                                      <p:cBhvr>
                                        <p:cTn id="55" dur="1000" fill="hold"/>
                                        <p:tgtEl>
                                          <p:spTgt spid="95"/>
                                        </p:tgtEl>
                                        <p:attrNameLst>
                                          <p:attrName>ppt_h</p:attrName>
                                        </p:attrNameLst>
                                      </p:cBhvr>
                                      <p:tavLst>
                                        <p:tav tm="0">
                                          <p:val>
                                            <p:fltVal val="0"/>
                                          </p:val>
                                        </p:tav>
                                        <p:tav tm="100000">
                                          <p:val>
                                            <p:strVal val="#ppt_h"/>
                                          </p:val>
                                        </p:tav>
                                      </p:tavLst>
                                    </p:anim>
                                    <p:anim calcmode="lin" valueType="num">
                                      <p:cBhvr>
                                        <p:cTn id="56" dur="1000" fill="hold"/>
                                        <p:tgtEl>
                                          <p:spTgt spid="95"/>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9" presetID="15" grpId="8" fill="hold">
                                  <p:stCondLst>
                                    <p:cond delay="0"/>
                                  </p:stCondLst>
                                  <p:iterate type="el" backwards="0">
                                    <p:tmAbs val="0"/>
                                  </p:iterate>
                                  <p:childTnLst>
                                    <p:set>
                                      <p:cBhvr>
                                        <p:cTn id="61" fill="hold"/>
                                        <p:tgtEl>
                                          <p:spTgt spid="96"/>
                                        </p:tgtEl>
                                        <p:attrNameLst>
                                          <p:attrName>style.visibility</p:attrName>
                                        </p:attrNameLst>
                                      </p:cBhvr>
                                      <p:to>
                                        <p:strVal val="visible"/>
                                      </p:to>
                                    </p:set>
                                    <p:anim calcmode="lin" valueType="num">
                                      <p:cBhvr>
                                        <p:cTn id="62" dur="1000" fill="hold"/>
                                        <p:tgtEl>
                                          <p:spTgt spid="96"/>
                                        </p:tgtEl>
                                        <p:attrNameLst>
                                          <p:attrName>ppt_w</p:attrName>
                                        </p:attrNameLst>
                                      </p:cBhvr>
                                      <p:tavLst>
                                        <p:tav tm="0">
                                          <p:val>
                                            <p:fltVal val="0"/>
                                          </p:val>
                                        </p:tav>
                                        <p:tav tm="100000">
                                          <p:val>
                                            <p:strVal val="#ppt_w"/>
                                          </p:val>
                                        </p:tav>
                                      </p:tavLst>
                                    </p:anim>
                                    <p:anim calcmode="lin" valueType="num">
                                      <p:cBhvr>
                                        <p:cTn id="63" dur="1000" fill="hold"/>
                                        <p:tgtEl>
                                          <p:spTgt spid="96"/>
                                        </p:tgtEl>
                                        <p:attrNameLst>
                                          <p:attrName>ppt_h</p:attrName>
                                        </p:attrNameLst>
                                      </p:cBhvr>
                                      <p:tavLst>
                                        <p:tav tm="0">
                                          <p:val>
                                            <p:fltVal val="0"/>
                                          </p:val>
                                        </p:tav>
                                        <p:tav tm="100000">
                                          <p:val>
                                            <p:strVal val="#ppt_h"/>
                                          </p:val>
                                        </p:tav>
                                      </p:tavLst>
                                    </p:anim>
                                    <p:anim calcmode="lin" valueType="num">
                                      <p:cBhvr>
                                        <p:cTn id="64" dur="1000" fill="hold"/>
                                        <p:tgtEl>
                                          <p:spTgt spid="96"/>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6" grpId="8"/>
      <p:bldP build="p" bldLvl="5" animBg="1" rev="0" advAuto="0" spid="82" grpId="1"/>
      <p:bldP build="whole" bldLvl="1" animBg="1" rev="0" advAuto="0" spid="88" grpId="4"/>
      <p:bldP build="whole" bldLvl="1" animBg="1" rev="0" advAuto="0" spid="83" grpId="3"/>
      <p:bldP build="whole" bldLvl="1" animBg="1" rev="0" advAuto="0" spid="93" grpId="5"/>
      <p:bldP build="whole" bldLvl="1" animBg="1" rev="0" advAuto="0" spid="80" grpId="2"/>
      <p:bldP build="whole" bldLvl="1" animBg="1" rev="0" advAuto="0" spid="95" grpId="7"/>
      <p:bldP build="whole" bldLvl="1" animBg="1" rev="0" advAuto="0" spid="94" grpId="6"/>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Treasure Belonging to God and His People"/>
          <p:cNvSpPr/>
          <p:nvPr/>
        </p:nvSpPr>
        <p:spPr>
          <a:xfrm>
            <a:off x="33772" y="2001770"/>
            <a:ext cx="11826044"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50" sz="5000">
                <a:solidFill>
                  <a:schemeClr val="accent1">
                    <a:hueOff val="273562"/>
                    <a:satOff val="2937"/>
                    <a:lumOff val="-22233"/>
                  </a:schemeClr>
                </a:solidFill>
                <a:effectLst>
                  <a:outerShdw sx="100000" sy="100000" kx="0" ky="0" algn="b" rotWithShape="0" blurRad="12700" dist="25400" dir="18900000">
                    <a:srgbClr val="000000"/>
                  </a:outerShdw>
                </a:effectLst>
                <a:latin typeface="Garamond Premier Pro"/>
                <a:ea typeface="Garamond Premier Pro"/>
                <a:cs typeface="Garamond Premier Pro"/>
                <a:sym typeface="Garamond Premier Pro"/>
              </a:defRPr>
            </a:lvl1pPr>
          </a:lstStyle>
          <a:p>
            <a:pPr>
              <a:defRPr>
                <a:solidFill>
                  <a:srgbClr val="000000"/>
                </a:solidFill>
                <a:effectLst/>
              </a:defRPr>
            </a:pPr>
            <a:r>
              <a:rPr>
                <a:solidFill>
                  <a:schemeClr val="accent1">
                    <a:hueOff val="273562"/>
                    <a:satOff val="2937"/>
                    <a:lumOff val="-22233"/>
                  </a:schemeClr>
                </a:solidFill>
                <a:effectLst>
                  <a:outerShdw sx="100000" sy="100000" kx="0" ky="0" algn="b" rotWithShape="0" blurRad="12700" dist="25400" dir="18900000">
                    <a:srgbClr val="000000"/>
                  </a:outerShdw>
                </a:effectLst>
              </a:rPr>
              <a:t>Treasure Belonging to God and His People</a:t>
            </a:r>
          </a:p>
        </p:txBody>
      </p:sp>
      <p:sp>
        <p:nvSpPr>
          <p:cNvPr id="101" name="People don’t expect toddlers to understand their life purpose.…"/>
          <p:cNvSpPr/>
          <p:nvPr/>
        </p:nvSpPr>
        <p:spPr>
          <a:xfrm>
            <a:off x="714782" y="3253703"/>
            <a:ext cx="12468616" cy="26009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600">
                <a:solidFill>
                  <a:srgbClr val="000000"/>
                </a:solidFill>
                <a:effectLst/>
                <a:latin typeface="Garamond Premier Pro"/>
                <a:ea typeface="Garamond Premier Pro"/>
                <a:cs typeface="Garamond Premier Pro"/>
                <a:sym typeface="Garamond Premier Pro"/>
              </a:defRPr>
            </a:pPr>
            <a:r>
              <a:t>People don’t expect toddlers to understand their life purpose. </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600">
                <a:solidFill>
                  <a:srgbClr val="000000"/>
                </a:solidFill>
                <a:effectLst/>
                <a:latin typeface="Garamond Premier Pro"/>
                <a:ea typeface="Garamond Premier Pro"/>
                <a:cs typeface="Garamond Premier Pro"/>
                <a:sym typeface="Garamond Premier Pro"/>
              </a:defRPr>
            </a:pPr>
            <a:r>
              <a:t>New believers typically don’t understand their life purpose.</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600">
                <a:solidFill>
                  <a:srgbClr val="000000"/>
                </a:solidFill>
                <a:effectLst/>
                <a:latin typeface="Garamond Premier Pro"/>
                <a:ea typeface="Garamond Premier Pro"/>
                <a:cs typeface="Garamond Premier Pro"/>
                <a:sym typeface="Garamond Premier Pro"/>
              </a:defRPr>
            </a:pPr>
            <a:r>
              <a:t>New believers are amazed by the glory of being God’s children–accepted in Christ, being wonderfully loved by Him.</a:t>
            </a:r>
          </a:p>
        </p:txBody>
      </p:sp>
      <p:sp>
        <p:nvSpPr>
          <p:cNvPr id="102" name="“But as many as received Him, to them He gave the right to become children of God, even to those who believe in His name” (John 1:12).…"/>
          <p:cNvSpPr/>
          <p:nvPr/>
        </p:nvSpPr>
        <p:spPr>
          <a:xfrm>
            <a:off x="268092" y="6369996"/>
            <a:ext cx="12468616" cy="265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100">
                <a:solidFill>
                  <a:schemeClr val="accent1">
                    <a:hueOff val="273562"/>
                    <a:satOff val="2937"/>
                    <a:lumOff val="-22233"/>
                  </a:schemeClr>
                </a:solidFill>
                <a:effectLst/>
              </a:defRPr>
            </a:pPr>
            <a:r>
              <a:t>“But as many as received Him, to them He gave the right to become children of God, even to those who believe in His name” (John 1:12).</a:t>
            </a:r>
          </a:p>
          <a:p>
            <a:pPr algn="just"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100">
                <a:solidFill>
                  <a:schemeClr val="accent1">
                    <a:hueOff val="273562"/>
                    <a:satOff val="2937"/>
                    <a:lumOff val="-22233"/>
                  </a:schemeClr>
                </a:solidFill>
                <a:effectLst/>
              </a:defRPr>
            </a:pPr>
            <a:r>
              <a:t>“See how great a love the Father has bestowed upon us, that we should be called children of God; and such we are. For this reason the world does not know us, because it did not know Him” (1 John 3:1).</a:t>
            </a:r>
          </a:p>
        </p:txBody>
      </p:sp>
      <p:sp>
        <p:nvSpPr>
          <p:cNvPr id="103" name="Rectangle"/>
          <p:cNvSpPr/>
          <p:nvPr/>
        </p:nvSpPr>
        <p:spPr>
          <a:xfrm>
            <a:off x="460266" y="3212562"/>
            <a:ext cx="12084268" cy="2683243"/>
          </a:xfrm>
          <a:prstGeom prst="rect">
            <a:avLst/>
          </a:prstGeom>
          <a:ln w="25400">
            <a:solidFill>
              <a:srgbClr val="85888D"/>
            </a:solidFill>
            <a:miter lim="400000"/>
          </a:ln>
        </p:spPr>
        <p:txBody>
          <a:bodyPr lIns="50800" tIns="50800" rIns="50800" bIns="50800" anchor="ctr"/>
          <a:lstStyle/>
          <a:p>
            <a:pPr>
              <a:defRPr b="0" sz="2400">
                <a:solidFill>
                  <a:srgbClr val="000000"/>
                </a:solidFill>
                <a:effectLst/>
                <a:latin typeface="+mj-lt"/>
                <a:ea typeface="+mj-ea"/>
                <a:cs typeface="+mj-cs"/>
                <a:sym typeface="Helvetica Light"/>
              </a:defRPr>
            </a:pPr>
          </a:p>
        </p:txBody>
      </p:sp>
      <p:sp>
        <p:nvSpPr>
          <p:cNvPr id="104" name="Level 1 - New Believers"/>
          <p:cNvSpPr/>
          <p:nvPr/>
        </p:nvSpPr>
        <p:spPr>
          <a:xfrm>
            <a:off x="179192" y="1225550"/>
            <a:ext cx="5499228"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effectLst/>
                <a:latin typeface="Garamond Premier Pro"/>
                <a:ea typeface="Garamond Premier Pro"/>
                <a:cs typeface="Garamond Premier Pro"/>
                <a:sym typeface="Garamond Premier Pro"/>
              </a:defRPr>
            </a:pPr>
            <a:r>
              <a:rPr sz="4500">
                <a:solidFill>
                  <a:srgbClr val="53585F"/>
                </a:solidFill>
              </a:rPr>
              <a:t>Level 1 - New Believers </a:t>
            </a:r>
            <a:r>
              <a:rPr>
                <a:solidFill>
                  <a:schemeClr val="accent1">
                    <a:hueOff val="273562"/>
                    <a:satOff val="2937"/>
                    <a:lumOff val="-22233"/>
                  </a:schemeClr>
                </a:solidFill>
                <a:effectLst>
                  <a:outerShdw sx="100000" sy="100000" kx="0" ky="0" algn="b" rotWithShape="0" blurRad="12700" dist="25400" dir="18900000">
                    <a:srgbClr val="000000"/>
                  </a:outerShdw>
                </a:effectLst>
              </a:rPr>
              <a:t> </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01">
                                            <p:bg/>
                                          </p:spTgt>
                                        </p:tgtEl>
                                        <p:attrNameLst>
                                          <p:attrName>style.visibility</p:attrName>
                                        </p:attrNameLst>
                                      </p:cBhvr>
                                      <p:to>
                                        <p:strVal val="visible"/>
                                      </p:to>
                                    </p:set>
                                    <p:anim calcmode="lin" valueType="num">
                                      <p:cBhvr>
                                        <p:cTn id="7" dur="2500" fill="hold"/>
                                        <p:tgtEl>
                                          <p:spTgt spid="101">
                                            <p:bg/>
                                          </p:spTgt>
                                        </p:tgtEl>
                                        <p:attrNameLst>
                                          <p:attrName>ppt_x</p:attrName>
                                        </p:attrNameLst>
                                      </p:cBhvr>
                                      <p:tavLst>
                                        <p:tav tm="0">
                                          <p:val>
                                            <p:strVal val="#ppt_x"/>
                                          </p:val>
                                        </p:tav>
                                        <p:tav tm="100000">
                                          <p:val>
                                            <p:strVal val="#ppt_x"/>
                                          </p:val>
                                        </p:tav>
                                      </p:tavLst>
                                    </p:anim>
                                    <p:anim calcmode="lin" valueType="num">
                                      <p:cBhvr>
                                        <p:cTn id="8" dur="2500" fill="hold"/>
                                        <p:tgtEl>
                                          <p:spTgt spid="101">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01">
                                            <p:txEl>
                                              <p:pRg st="0" end="0"/>
                                            </p:txEl>
                                          </p:spTgt>
                                        </p:tgtEl>
                                        <p:attrNameLst>
                                          <p:attrName>style.visibility</p:attrName>
                                        </p:attrNameLst>
                                      </p:cBhvr>
                                      <p:to>
                                        <p:strVal val="visible"/>
                                      </p:to>
                                    </p:set>
                                    <p:anim calcmode="lin" valueType="num">
                                      <p:cBhvr>
                                        <p:cTn id="11" dur="25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32" presetID="4" grpId="2" fill="hold">
                                  <p:stCondLst>
                                    <p:cond delay="0"/>
                                  </p:stCondLst>
                                  <p:iterate type="el" backwards="0">
                                    <p:tmAbs val="0"/>
                                  </p:iterate>
                                  <p:childTnLst>
                                    <p:set>
                                      <p:cBhvr>
                                        <p:cTn id="15" fill="hold"/>
                                        <p:tgtEl>
                                          <p:spTgt spid="103"/>
                                        </p:tgtEl>
                                        <p:attrNameLst>
                                          <p:attrName>style.visibility</p:attrName>
                                        </p:attrNameLst>
                                      </p:cBhvr>
                                      <p:to>
                                        <p:strVal val="visible"/>
                                      </p:to>
                                    </p:set>
                                    <p:animEffect filter="box(out)" transition="in">
                                      <p:cBhvr>
                                        <p:cTn id="16" dur="1000"/>
                                        <p:tgtEl>
                                          <p:spTgt spid="103"/>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 grpId="1" fill="hold">
                                  <p:stCondLst>
                                    <p:cond delay="0"/>
                                  </p:stCondLst>
                                  <p:iterate type="el" backwards="0">
                                    <p:tmAbs val="0"/>
                                  </p:iterate>
                                  <p:childTnLst>
                                    <p:set>
                                      <p:cBhvr>
                                        <p:cTn id="20" fill="hold"/>
                                        <p:tgtEl>
                                          <p:spTgt spid="101">
                                            <p:txEl>
                                              <p:pRg st="1" end="1"/>
                                            </p:txEl>
                                          </p:spTgt>
                                        </p:tgtEl>
                                        <p:attrNameLst>
                                          <p:attrName>style.visibility</p:attrName>
                                        </p:attrNameLst>
                                      </p:cBhvr>
                                      <p:to>
                                        <p:strVal val="visible"/>
                                      </p:to>
                                    </p:set>
                                    <p:anim calcmode="lin" valueType="num">
                                      <p:cBhvr>
                                        <p:cTn id="21" dur="2500" fill="hold"/>
                                        <p:tgtEl>
                                          <p:spTgt spid="101">
                                            <p:txEl>
                                              <p:pRg st="1" end="1"/>
                                            </p:txEl>
                                          </p:spTgt>
                                        </p:tgtEl>
                                        <p:attrNameLst>
                                          <p:attrName>ppt_x</p:attrName>
                                        </p:attrNameLst>
                                      </p:cBhvr>
                                      <p:tavLst>
                                        <p:tav tm="0">
                                          <p:val>
                                            <p:strVal val="#ppt_x"/>
                                          </p:val>
                                        </p:tav>
                                        <p:tav tm="100000">
                                          <p:val>
                                            <p:strVal val="#ppt_x"/>
                                          </p:val>
                                        </p:tav>
                                      </p:tavLst>
                                    </p:anim>
                                    <p:anim calcmode="lin" valueType="num">
                                      <p:cBhvr>
                                        <p:cTn id="22" dur="2500" fill="hold"/>
                                        <p:tgtEl>
                                          <p:spTgt spid="1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101">
                                            <p:txEl>
                                              <p:pRg st="2" end="2"/>
                                            </p:txEl>
                                          </p:spTgt>
                                        </p:tgtEl>
                                        <p:attrNameLst>
                                          <p:attrName>style.visibility</p:attrName>
                                        </p:attrNameLst>
                                      </p:cBhvr>
                                      <p:to>
                                        <p:strVal val="visible"/>
                                      </p:to>
                                    </p:set>
                                    <p:anim calcmode="lin" valueType="num">
                                      <p:cBhvr>
                                        <p:cTn id="27" dur="25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28" dur="2500" fill="hold"/>
                                        <p:tgtEl>
                                          <p:spTgt spid="1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16" presetID="23" grpId="3" fill="hold">
                                  <p:stCondLst>
                                    <p:cond delay="0"/>
                                  </p:stCondLst>
                                  <p:iterate type="el" backwards="0">
                                    <p:tmAbs val="0"/>
                                  </p:iterate>
                                  <p:childTnLst>
                                    <p:set>
                                      <p:cBhvr>
                                        <p:cTn id="32" fill="hold"/>
                                        <p:tgtEl>
                                          <p:spTgt spid="102">
                                            <p:bg/>
                                          </p:spTgt>
                                        </p:tgtEl>
                                        <p:attrNameLst>
                                          <p:attrName>style.visibility</p:attrName>
                                        </p:attrNameLst>
                                      </p:cBhvr>
                                      <p:to>
                                        <p:strVal val="visible"/>
                                      </p:to>
                                    </p:set>
                                    <p:anim calcmode="lin" valueType="num">
                                      <p:cBhvr>
                                        <p:cTn id="33" dur="2500" fill="hold"/>
                                        <p:tgtEl>
                                          <p:spTgt spid="102">
                                            <p:bg/>
                                          </p:spTgt>
                                        </p:tgtEl>
                                        <p:attrNameLst>
                                          <p:attrName>ppt_w</p:attrName>
                                        </p:attrNameLst>
                                      </p:cBhvr>
                                      <p:tavLst>
                                        <p:tav tm="0">
                                          <p:val>
                                            <p:fltVal val="0"/>
                                          </p:val>
                                        </p:tav>
                                        <p:tav tm="100000">
                                          <p:val>
                                            <p:strVal val="#ppt_w"/>
                                          </p:val>
                                        </p:tav>
                                      </p:tavLst>
                                    </p:anim>
                                    <p:anim calcmode="lin" valueType="num">
                                      <p:cBhvr>
                                        <p:cTn id="34" dur="2500" fill="hold"/>
                                        <p:tgtEl>
                                          <p:spTgt spid="102">
                                            <p:bg/>
                                          </p:spTgt>
                                        </p:tgtEl>
                                        <p:attrNameLst>
                                          <p:attrName>ppt_h</p:attrName>
                                        </p:attrNameLst>
                                      </p:cBhvr>
                                      <p:tavLst>
                                        <p:tav tm="0">
                                          <p:val>
                                            <p:fltVal val="0"/>
                                          </p:val>
                                        </p:tav>
                                        <p:tav tm="100000">
                                          <p:val>
                                            <p:strVal val="#ppt_h"/>
                                          </p:val>
                                        </p:tav>
                                      </p:tavLst>
                                    </p:anim>
                                  </p:childTnLst>
                                </p:cTn>
                              </p:par>
                              <p:par>
                                <p:cTn id="35" presetClass="entr" nodeType="withEffect" presetSubtype="16" presetID="23" grpId="3" fill="hold">
                                  <p:stCondLst>
                                    <p:cond delay="0"/>
                                  </p:stCondLst>
                                  <p:iterate type="el" backwards="0">
                                    <p:tmAbs val="0"/>
                                  </p:iterate>
                                  <p:childTnLst>
                                    <p:set>
                                      <p:cBhvr>
                                        <p:cTn id="36" fill="hold"/>
                                        <p:tgtEl>
                                          <p:spTgt spid="102">
                                            <p:txEl>
                                              <p:pRg st="0" end="0"/>
                                            </p:txEl>
                                          </p:spTgt>
                                        </p:tgtEl>
                                        <p:attrNameLst>
                                          <p:attrName>style.visibility</p:attrName>
                                        </p:attrNameLst>
                                      </p:cBhvr>
                                      <p:to>
                                        <p:strVal val="visible"/>
                                      </p:to>
                                    </p:set>
                                    <p:anim calcmode="lin" valueType="num">
                                      <p:cBhvr>
                                        <p:cTn id="37" dur="2500" fill="hold"/>
                                        <p:tgtEl>
                                          <p:spTgt spid="102">
                                            <p:txEl>
                                              <p:pRg st="0" end="0"/>
                                            </p:txEl>
                                          </p:spTgt>
                                        </p:tgtEl>
                                        <p:attrNameLst>
                                          <p:attrName>ppt_w</p:attrName>
                                        </p:attrNameLst>
                                      </p:cBhvr>
                                      <p:tavLst>
                                        <p:tav tm="0">
                                          <p:val>
                                            <p:fltVal val="0"/>
                                          </p:val>
                                        </p:tav>
                                        <p:tav tm="100000">
                                          <p:val>
                                            <p:strVal val="#ppt_w"/>
                                          </p:val>
                                        </p:tav>
                                      </p:tavLst>
                                    </p:anim>
                                    <p:anim calcmode="lin" valueType="num">
                                      <p:cBhvr>
                                        <p:cTn id="38" dur="2500" fill="hold"/>
                                        <p:tgtEl>
                                          <p:spTgt spid="10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6" presetID="23" grpId="3" fill="hold">
                                  <p:stCondLst>
                                    <p:cond delay="0"/>
                                  </p:stCondLst>
                                  <p:iterate type="el" backwards="0">
                                    <p:tmAbs val="0"/>
                                  </p:iterate>
                                  <p:childTnLst>
                                    <p:set>
                                      <p:cBhvr>
                                        <p:cTn id="42" fill="hold"/>
                                        <p:tgtEl>
                                          <p:spTgt spid="102">
                                            <p:txEl>
                                              <p:pRg st="1" end="1"/>
                                            </p:txEl>
                                          </p:spTgt>
                                        </p:tgtEl>
                                        <p:attrNameLst>
                                          <p:attrName>style.visibility</p:attrName>
                                        </p:attrNameLst>
                                      </p:cBhvr>
                                      <p:to>
                                        <p:strVal val="visible"/>
                                      </p:to>
                                    </p:set>
                                    <p:anim calcmode="lin" valueType="num">
                                      <p:cBhvr>
                                        <p:cTn id="43" dur="2500" fill="hold"/>
                                        <p:tgtEl>
                                          <p:spTgt spid="102">
                                            <p:txEl>
                                              <p:pRg st="1" end="1"/>
                                            </p:txEl>
                                          </p:spTgt>
                                        </p:tgtEl>
                                        <p:attrNameLst>
                                          <p:attrName>ppt_w</p:attrName>
                                        </p:attrNameLst>
                                      </p:cBhvr>
                                      <p:tavLst>
                                        <p:tav tm="0">
                                          <p:val>
                                            <p:fltVal val="0"/>
                                          </p:val>
                                        </p:tav>
                                        <p:tav tm="100000">
                                          <p:val>
                                            <p:strVal val="#ppt_w"/>
                                          </p:val>
                                        </p:tav>
                                      </p:tavLst>
                                    </p:anim>
                                    <p:anim calcmode="lin" valueType="num">
                                      <p:cBhvr>
                                        <p:cTn id="44" dur="2500" fill="hold"/>
                                        <p:tgtEl>
                                          <p:spTgt spid="10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3" grpId="2"/>
      <p:bldP build="p" bldLvl="5" animBg="1" rev="0" advAuto="0" spid="101" grpId="1"/>
      <p:bldP build="p" bldLvl="5" animBg="1" rev="0" advAuto="0" spid="102"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Excitement about belonging to God when becoming a Christian…"/>
          <p:cNvSpPr/>
          <p:nvPr/>
        </p:nvSpPr>
        <p:spPr>
          <a:xfrm>
            <a:off x="428482" y="3055620"/>
            <a:ext cx="12147835" cy="25704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20039" indent="-320039" algn="l" defTabSz="457200">
              <a:spcBef>
                <a:spcPts val="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Excitement about belonging to God when becoming a Christian</a:t>
            </a:r>
          </a:p>
          <a:p>
            <a:pPr marL="320039" indent="-320039" algn="l" defTabSz="457200">
              <a:spcBef>
                <a:spcPts val="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Love being with God’s people</a:t>
            </a:r>
          </a:p>
          <a:p>
            <a:pPr marL="320039" indent="-320039" algn="l" defTabSz="457200">
              <a:spcBef>
                <a:spcPts val="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Disdain for one’s old ways and instead desire to please the Lord</a:t>
            </a:r>
          </a:p>
          <a:p>
            <a:pPr marL="320039" indent="-320039" algn="l" defTabSz="457200">
              <a:spcBef>
                <a:spcPts val="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A few are given a call to missionary or pastoral service</a:t>
            </a:r>
          </a:p>
        </p:txBody>
      </p:sp>
      <p:sp>
        <p:nvSpPr>
          <p:cNvPr id="107" name="New Believer’s Hindrances"/>
          <p:cNvSpPr/>
          <p:nvPr/>
        </p:nvSpPr>
        <p:spPr>
          <a:xfrm>
            <a:off x="304800" y="5979194"/>
            <a:ext cx="10515336"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latin typeface="Garamond Premier Pro"/>
                <a:ea typeface="Garamond Premier Pro"/>
                <a:cs typeface="Garamond Premier Pro"/>
                <a:sym typeface="Garamond Premier Pro"/>
              </a:defRPr>
            </a:lvl1pPr>
          </a:lstStyle>
          <a:p>
            <a:pPr>
              <a:defRPr>
                <a:effectLst/>
              </a:defRPr>
            </a:pPr>
            <a:r>
              <a:t>New Believer’s Hindrances</a:t>
            </a:r>
          </a:p>
        </p:txBody>
      </p:sp>
      <p:sp>
        <p:nvSpPr>
          <p:cNvPr id="108" name="Don’t regularly go to a church (and learn of God’s love)…"/>
          <p:cNvSpPr/>
          <p:nvPr/>
        </p:nvSpPr>
        <p:spPr>
          <a:xfrm>
            <a:off x="521641" y="6830390"/>
            <a:ext cx="11430950" cy="25704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20039" indent="-320039" algn="l" defTabSz="457200">
              <a:spcBef>
                <a:spcPts val="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Don’t regularly go to a church (and learn of God’s love)</a:t>
            </a:r>
          </a:p>
          <a:p>
            <a:pPr marL="320039" indent="-320039" algn="l" defTabSz="457200">
              <a:spcBef>
                <a:spcPts val="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Don’t know the Father’s ability to care for them </a:t>
            </a:r>
          </a:p>
          <a:p>
            <a:pPr marL="320039" indent="-320039" algn="l" defTabSz="457200">
              <a:spcBef>
                <a:spcPts val="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Too busy to fit into a small group with other believers</a:t>
            </a:r>
          </a:p>
          <a:p>
            <a:pPr marL="320039" indent="-320039" algn="l" defTabSz="457200">
              <a:spcBef>
                <a:spcPts val="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Feel so guilty that they avoid God and the church</a:t>
            </a:r>
          </a:p>
        </p:txBody>
      </p:sp>
      <p:sp>
        <p:nvSpPr>
          <p:cNvPr id="109" name="New Believer’s Growing Purpose"/>
          <p:cNvSpPr/>
          <p:nvPr/>
        </p:nvSpPr>
        <p:spPr>
          <a:xfrm>
            <a:off x="304800" y="2101849"/>
            <a:ext cx="823976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latin typeface="Garamond Premier Pro"/>
                <a:ea typeface="Garamond Premier Pro"/>
                <a:cs typeface="Garamond Premier Pro"/>
                <a:sym typeface="Garamond Premier Pro"/>
              </a:defRPr>
            </a:lvl1pPr>
          </a:lstStyle>
          <a:p>
            <a:pPr>
              <a:defRPr>
                <a:effectLst/>
              </a:defRPr>
            </a:pPr>
            <a:r>
              <a:t>New Believer’s Growing Purpose</a:t>
            </a:r>
          </a:p>
        </p:txBody>
      </p:sp>
      <p:sp>
        <p:nvSpPr>
          <p:cNvPr id="110" name="Level 1 - New Believers"/>
          <p:cNvSpPr/>
          <p:nvPr/>
        </p:nvSpPr>
        <p:spPr>
          <a:xfrm>
            <a:off x="3752786" y="1225550"/>
            <a:ext cx="5499228"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effectLst/>
                <a:latin typeface="Garamond Premier Pro"/>
                <a:ea typeface="Garamond Premier Pro"/>
                <a:cs typeface="Garamond Premier Pro"/>
                <a:sym typeface="Garamond Premier Pro"/>
              </a:defRPr>
            </a:pPr>
            <a:r>
              <a:rPr sz="4500">
                <a:solidFill>
                  <a:srgbClr val="53585F"/>
                </a:solidFill>
              </a:rPr>
              <a:t>Level 1 - New Believers </a:t>
            </a:r>
            <a:r>
              <a:rPr>
                <a:solidFill>
                  <a:schemeClr val="accent1">
                    <a:hueOff val="273562"/>
                    <a:satOff val="2937"/>
                    <a:lumOff val="-22233"/>
                  </a:schemeClr>
                </a:solidFill>
                <a:effectLst>
                  <a:outerShdw sx="100000" sy="100000" kx="0" ky="0" algn="b" rotWithShape="0" blurRad="12700" dist="25400" dir="18900000">
                    <a:srgbClr val="000000"/>
                  </a:outerShdw>
                </a:effectLst>
              </a:rPr>
              <a:t> </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06">
                                            <p:bg/>
                                          </p:spTgt>
                                        </p:tgtEl>
                                        <p:attrNameLst>
                                          <p:attrName>style.visibility</p:attrName>
                                        </p:attrNameLst>
                                      </p:cBhvr>
                                      <p:to>
                                        <p:strVal val="visible"/>
                                      </p:to>
                                    </p:set>
                                    <p:anim calcmode="lin" valueType="num">
                                      <p:cBhvr>
                                        <p:cTn id="7" dur="2500" fill="hold"/>
                                        <p:tgtEl>
                                          <p:spTgt spid="106">
                                            <p:bg/>
                                          </p:spTgt>
                                        </p:tgtEl>
                                        <p:attrNameLst>
                                          <p:attrName>ppt_x</p:attrName>
                                        </p:attrNameLst>
                                      </p:cBhvr>
                                      <p:tavLst>
                                        <p:tav tm="0">
                                          <p:val>
                                            <p:strVal val="#ppt_x"/>
                                          </p:val>
                                        </p:tav>
                                        <p:tav tm="100000">
                                          <p:val>
                                            <p:strVal val="#ppt_x"/>
                                          </p:val>
                                        </p:tav>
                                      </p:tavLst>
                                    </p:anim>
                                    <p:anim calcmode="lin" valueType="num">
                                      <p:cBhvr>
                                        <p:cTn id="8" dur="2500" fill="hold"/>
                                        <p:tgtEl>
                                          <p:spTgt spid="10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06">
                                            <p:txEl>
                                              <p:pRg st="0" end="0"/>
                                            </p:txEl>
                                          </p:spTgt>
                                        </p:tgtEl>
                                        <p:attrNameLst>
                                          <p:attrName>style.visibility</p:attrName>
                                        </p:attrNameLst>
                                      </p:cBhvr>
                                      <p:to>
                                        <p:strVal val="visible"/>
                                      </p:to>
                                    </p:set>
                                    <p:anim calcmode="lin" valueType="num">
                                      <p:cBhvr>
                                        <p:cTn id="11" dur="2500" fill="hold"/>
                                        <p:tgtEl>
                                          <p:spTgt spid="106">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106">
                                            <p:txEl>
                                              <p:pRg st="1" end="1"/>
                                            </p:txEl>
                                          </p:spTgt>
                                        </p:tgtEl>
                                        <p:attrNameLst>
                                          <p:attrName>style.visibility</p:attrName>
                                        </p:attrNameLst>
                                      </p:cBhvr>
                                      <p:to>
                                        <p:strVal val="visible"/>
                                      </p:to>
                                    </p:set>
                                    <p:anim calcmode="lin" valueType="num">
                                      <p:cBhvr>
                                        <p:cTn id="17" dur="2500" fill="hold"/>
                                        <p:tgtEl>
                                          <p:spTgt spid="106">
                                            <p:txEl>
                                              <p:pRg st="1" end="1"/>
                                            </p:txEl>
                                          </p:spTgt>
                                        </p:tgtEl>
                                        <p:attrNameLst>
                                          <p:attrName>ppt_x</p:attrName>
                                        </p:attrNameLst>
                                      </p:cBhvr>
                                      <p:tavLst>
                                        <p:tav tm="0">
                                          <p:val>
                                            <p:strVal val="#ppt_x"/>
                                          </p:val>
                                        </p:tav>
                                        <p:tav tm="100000">
                                          <p:val>
                                            <p:strVal val="#ppt_x"/>
                                          </p:val>
                                        </p:tav>
                                      </p:tavLst>
                                    </p:anim>
                                    <p:anim calcmode="lin" valueType="num">
                                      <p:cBhvr>
                                        <p:cTn id="18" dur="2500" fill="hold"/>
                                        <p:tgtEl>
                                          <p:spTgt spid="1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106">
                                            <p:txEl>
                                              <p:pRg st="2" end="2"/>
                                            </p:txEl>
                                          </p:spTgt>
                                        </p:tgtEl>
                                        <p:attrNameLst>
                                          <p:attrName>style.visibility</p:attrName>
                                        </p:attrNameLst>
                                      </p:cBhvr>
                                      <p:to>
                                        <p:strVal val="visible"/>
                                      </p:to>
                                    </p:set>
                                    <p:anim calcmode="lin" valueType="num">
                                      <p:cBhvr>
                                        <p:cTn id="23" dur="2500" fill="hold"/>
                                        <p:tgtEl>
                                          <p:spTgt spid="106">
                                            <p:txEl>
                                              <p:pRg st="2" end="2"/>
                                            </p:txEl>
                                          </p:spTgt>
                                        </p:tgtEl>
                                        <p:attrNameLst>
                                          <p:attrName>ppt_x</p:attrName>
                                        </p:attrNameLst>
                                      </p:cBhvr>
                                      <p:tavLst>
                                        <p:tav tm="0">
                                          <p:val>
                                            <p:strVal val="#ppt_x"/>
                                          </p:val>
                                        </p:tav>
                                        <p:tav tm="100000">
                                          <p:val>
                                            <p:strVal val="#ppt_x"/>
                                          </p:val>
                                        </p:tav>
                                      </p:tavLst>
                                    </p:anim>
                                    <p:anim calcmode="lin" valueType="num">
                                      <p:cBhvr>
                                        <p:cTn id="24" dur="2500" fill="hold"/>
                                        <p:tgtEl>
                                          <p:spTgt spid="1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106">
                                            <p:txEl>
                                              <p:pRg st="3" end="3"/>
                                            </p:txEl>
                                          </p:spTgt>
                                        </p:tgtEl>
                                        <p:attrNameLst>
                                          <p:attrName>style.visibility</p:attrName>
                                        </p:attrNameLst>
                                      </p:cBhvr>
                                      <p:to>
                                        <p:strVal val="visible"/>
                                      </p:to>
                                    </p:set>
                                    <p:anim calcmode="lin" valueType="num">
                                      <p:cBhvr>
                                        <p:cTn id="29" dur="2500" fill="hold"/>
                                        <p:tgtEl>
                                          <p:spTgt spid="106">
                                            <p:txEl>
                                              <p:pRg st="3" end="3"/>
                                            </p:txEl>
                                          </p:spTgt>
                                        </p:tgtEl>
                                        <p:attrNameLst>
                                          <p:attrName>ppt_x</p:attrName>
                                        </p:attrNameLst>
                                      </p:cBhvr>
                                      <p:tavLst>
                                        <p:tav tm="0">
                                          <p:val>
                                            <p:strVal val="#ppt_x"/>
                                          </p:val>
                                        </p:tav>
                                        <p:tav tm="100000">
                                          <p:val>
                                            <p:strVal val="#ppt_x"/>
                                          </p:val>
                                        </p:tav>
                                      </p:tavLst>
                                    </p:anim>
                                    <p:anim calcmode="lin" valueType="num">
                                      <p:cBhvr>
                                        <p:cTn id="30" dur="2500" fill="hold"/>
                                        <p:tgtEl>
                                          <p:spTgt spid="1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2" fill="hold">
                                  <p:stCondLst>
                                    <p:cond delay="0"/>
                                  </p:stCondLst>
                                  <p:iterate type="lt" backwards="0">
                                    <p:tmAbs val="100"/>
                                  </p:iterate>
                                  <p:childTnLst>
                                    <p:set>
                                      <p:cBhvr>
                                        <p:cTn id="34" fill="hold"/>
                                        <p:tgtEl>
                                          <p:spTgt spid="107"/>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4" presetID="2" grpId="3" fill="hold">
                                  <p:stCondLst>
                                    <p:cond delay="0"/>
                                  </p:stCondLst>
                                  <p:iterate type="el" backwards="0">
                                    <p:tmAbs val="0"/>
                                  </p:iterate>
                                  <p:childTnLst>
                                    <p:set>
                                      <p:cBhvr>
                                        <p:cTn id="37" fill="hold"/>
                                        <p:tgtEl>
                                          <p:spTgt spid="108">
                                            <p:bg/>
                                          </p:spTgt>
                                        </p:tgtEl>
                                        <p:attrNameLst>
                                          <p:attrName>style.visibility</p:attrName>
                                        </p:attrNameLst>
                                      </p:cBhvr>
                                      <p:to>
                                        <p:strVal val="visible"/>
                                      </p:to>
                                    </p:set>
                                    <p:anim calcmode="lin" valueType="num">
                                      <p:cBhvr>
                                        <p:cTn id="38" dur="2500" fill="hold"/>
                                        <p:tgtEl>
                                          <p:spTgt spid="108">
                                            <p:bg/>
                                          </p:spTgt>
                                        </p:tgtEl>
                                        <p:attrNameLst>
                                          <p:attrName>ppt_x</p:attrName>
                                        </p:attrNameLst>
                                      </p:cBhvr>
                                      <p:tavLst>
                                        <p:tav tm="0">
                                          <p:val>
                                            <p:strVal val="#ppt_x"/>
                                          </p:val>
                                        </p:tav>
                                        <p:tav tm="100000">
                                          <p:val>
                                            <p:strVal val="#ppt_x"/>
                                          </p:val>
                                        </p:tav>
                                      </p:tavLst>
                                    </p:anim>
                                    <p:anim calcmode="lin" valueType="num">
                                      <p:cBhvr>
                                        <p:cTn id="39" dur="2500" fill="hold"/>
                                        <p:tgtEl>
                                          <p:spTgt spid="108">
                                            <p:bg/>
                                          </p:spTgt>
                                        </p:tgtEl>
                                        <p:attrNameLst>
                                          <p:attrName>ppt_y</p:attrName>
                                        </p:attrNameLst>
                                      </p:cBhvr>
                                      <p:tavLst>
                                        <p:tav tm="0">
                                          <p:val>
                                            <p:strVal val="1+#ppt_h/2"/>
                                          </p:val>
                                        </p:tav>
                                        <p:tav tm="100000">
                                          <p:val>
                                            <p:strVal val="#ppt_y"/>
                                          </p:val>
                                        </p:tav>
                                      </p:tavLst>
                                    </p:anim>
                                  </p:childTnLst>
                                </p:cTn>
                              </p:par>
                              <p:par>
                                <p:cTn id="40" presetClass="entr" nodeType="withEffect" presetSubtype="4" presetID="2" grpId="3" fill="hold">
                                  <p:stCondLst>
                                    <p:cond delay="0"/>
                                  </p:stCondLst>
                                  <p:iterate type="el" backwards="0">
                                    <p:tmAbs val="0"/>
                                  </p:iterate>
                                  <p:childTnLst>
                                    <p:set>
                                      <p:cBhvr>
                                        <p:cTn id="41" fill="hold"/>
                                        <p:tgtEl>
                                          <p:spTgt spid="108">
                                            <p:txEl>
                                              <p:pRg st="0" end="0"/>
                                            </p:txEl>
                                          </p:spTgt>
                                        </p:tgtEl>
                                        <p:attrNameLst>
                                          <p:attrName>style.visibility</p:attrName>
                                        </p:attrNameLst>
                                      </p:cBhvr>
                                      <p:to>
                                        <p:strVal val="visible"/>
                                      </p:to>
                                    </p:set>
                                    <p:anim calcmode="lin" valueType="num">
                                      <p:cBhvr>
                                        <p:cTn id="42" dur="2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43" dur="25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Class="entr" nodeType="afterEffect" presetSubtype="4" presetID="2" grpId="3" fill="hold">
                                  <p:stCondLst>
                                    <p:cond delay="0"/>
                                  </p:stCondLst>
                                  <p:iterate type="el" backwards="0">
                                    <p:tmAbs val="0"/>
                                  </p:iterate>
                                  <p:childTnLst>
                                    <p:set>
                                      <p:cBhvr>
                                        <p:cTn id="46" fill="hold"/>
                                        <p:tgtEl>
                                          <p:spTgt spid="108">
                                            <p:txEl>
                                              <p:pRg st="1" end="1"/>
                                            </p:txEl>
                                          </p:spTgt>
                                        </p:tgtEl>
                                        <p:attrNameLst>
                                          <p:attrName>style.visibility</p:attrName>
                                        </p:attrNameLst>
                                      </p:cBhvr>
                                      <p:to>
                                        <p:strVal val="visible"/>
                                      </p:to>
                                    </p:set>
                                    <p:anim calcmode="lin" valueType="num">
                                      <p:cBhvr>
                                        <p:cTn id="47" dur="2500" fill="hold"/>
                                        <p:tgtEl>
                                          <p:spTgt spid="108">
                                            <p:txEl>
                                              <p:pRg st="1" end="1"/>
                                            </p:txEl>
                                          </p:spTgt>
                                        </p:tgtEl>
                                        <p:attrNameLst>
                                          <p:attrName>ppt_x</p:attrName>
                                        </p:attrNameLst>
                                      </p:cBhvr>
                                      <p:tavLst>
                                        <p:tav tm="0">
                                          <p:val>
                                            <p:strVal val="#ppt_x"/>
                                          </p:val>
                                        </p:tav>
                                        <p:tav tm="100000">
                                          <p:val>
                                            <p:strVal val="#ppt_x"/>
                                          </p:val>
                                        </p:tav>
                                      </p:tavLst>
                                    </p:anim>
                                    <p:anim calcmode="lin" valueType="num">
                                      <p:cBhvr>
                                        <p:cTn id="48" dur="2500" fill="hold"/>
                                        <p:tgtEl>
                                          <p:spTgt spid="108">
                                            <p:txEl>
                                              <p:pRg st="1" end="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Class="entr" nodeType="afterEffect" presetSubtype="4" presetID="2" grpId="3" fill="hold">
                                  <p:stCondLst>
                                    <p:cond delay="0"/>
                                  </p:stCondLst>
                                  <p:iterate type="el" backwards="0">
                                    <p:tmAbs val="0"/>
                                  </p:iterate>
                                  <p:childTnLst>
                                    <p:set>
                                      <p:cBhvr>
                                        <p:cTn id="51" fill="hold"/>
                                        <p:tgtEl>
                                          <p:spTgt spid="108">
                                            <p:txEl>
                                              <p:pRg st="2" end="2"/>
                                            </p:txEl>
                                          </p:spTgt>
                                        </p:tgtEl>
                                        <p:attrNameLst>
                                          <p:attrName>style.visibility</p:attrName>
                                        </p:attrNameLst>
                                      </p:cBhvr>
                                      <p:to>
                                        <p:strVal val="visible"/>
                                      </p:to>
                                    </p:set>
                                    <p:anim calcmode="lin" valueType="num">
                                      <p:cBhvr>
                                        <p:cTn id="52" dur="2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53" dur="2500" fill="hold"/>
                                        <p:tgtEl>
                                          <p:spTgt spid="108">
                                            <p:txEl>
                                              <p:pRg st="2" end="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7500"/>
                            </p:stCondLst>
                            <p:childTnLst>
                              <p:par>
                                <p:cTn id="55" presetClass="entr" nodeType="afterEffect" presetSubtype="4" presetID="2" grpId="3" fill="hold">
                                  <p:stCondLst>
                                    <p:cond delay="0"/>
                                  </p:stCondLst>
                                  <p:iterate type="el" backwards="0">
                                    <p:tmAbs val="0"/>
                                  </p:iterate>
                                  <p:childTnLst>
                                    <p:set>
                                      <p:cBhvr>
                                        <p:cTn id="56" fill="hold"/>
                                        <p:tgtEl>
                                          <p:spTgt spid="108">
                                            <p:txEl>
                                              <p:pRg st="3" end="3"/>
                                            </p:txEl>
                                          </p:spTgt>
                                        </p:tgtEl>
                                        <p:attrNameLst>
                                          <p:attrName>style.visibility</p:attrName>
                                        </p:attrNameLst>
                                      </p:cBhvr>
                                      <p:to>
                                        <p:strVal val="visible"/>
                                      </p:to>
                                    </p:set>
                                    <p:anim calcmode="lin" valueType="num">
                                      <p:cBhvr>
                                        <p:cTn id="57" dur="2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58" dur="2500" fill="hold"/>
                                        <p:tgtEl>
                                          <p:spTgt spid="10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8" grpId="3"/>
      <p:bldP build="p" bldLvl="5" animBg="1" rev="0" advAuto="0" spid="106" grpId="1"/>
      <p:bldP build="whole" bldLvl="1" animBg="1" rev="0" advAuto="0" spid="107"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ummary"/>
          <p:cNvSpPr/>
          <p:nvPr/>
        </p:nvSpPr>
        <p:spPr>
          <a:xfrm>
            <a:off x="546359" y="5490972"/>
            <a:ext cx="10515336" cy="6832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000000"/>
                </a:solidFill>
                <a:latin typeface="Garamond Premier Pro"/>
                <a:ea typeface="Garamond Premier Pro"/>
                <a:cs typeface="Garamond Premier Pro"/>
                <a:sym typeface="Garamond Premier Pro"/>
              </a:defRPr>
            </a:lvl1pPr>
          </a:lstStyle>
          <a:p>
            <a:pPr>
              <a:defRPr>
                <a:effectLst/>
              </a:defRPr>
            </a:pPr>
            <a:r>
              <a:t>Summary</a:t>
            </a:r>
          </a:p>
        </p:txBody>
      </p:sp>
      <p:sp>
        <p:nvSpPr>
          <p:cNvPr id="113" name="God is quite content for the new believer to be focused on growing a lot in their spiritual lives, absorbing the love of God, and establishing their security in the love of God.…"/>
          <p:cNvSpPr/>
          <p:nvPr/>
        </p:nvSpPr>
        <p:spPr>
          <a:xfrm>
            <a:off x="889281" y="6305112"/>
            <a:ext cx="11489144" cy="25450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t>God is quite content for the new believer to be focused on growing a lot in their spiritual lives, absorbing the love of God, and establishing their security in the love of God. </a:t>
            </a:r>
          </a:p>
          <a:p>
            <a:pPr algn="just"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800">
                <a:solidFill>
                  <a:srgbClr val="000000"/>
                </a:solidFill>
                <a:effectLst/>
                <a:latin typeface="Garamond Premier Pro"/>
                <a:ea typeface="Garamond Premier Pro"/>
                <a:cs typeface="Garamond Premier Pro"/>
                <a:sym typeface="Garamond Premier Pro"/>
              </a:defRPr>
            </a:pPr>
            <a:r>
              <a:rPr b="1">
                <a:solidFill>
                  <a:schemeClr val="accent5"/>
                </a:solidFill>
                <a:effectLst>
                  <a:outerShdw sx="100000" sy="100000" kx="0" ky="0" algn="b" rotWithShape="0" blurRad="12700" dist="12700" dir="18900000">
                    <a:schemeClr val="accent5">
                      <a:hueOff val="-176146"/>
                      <a:satOff val="3665"/>
                      <a:lumOff val="-13986"/>
                    </a:schemeClr>
                  </a:outerShdw>
                </a:effectLst>
              </a:rPr>
              <a:t>Being</a:t>
            </a:r>
            <a:r>
              <a:rPr b="1"/>
              <a:t> precedes </a:t>
            </a:r>
            <a:r>
              <a:rPr b="1">
                <a:solidFill>
                  <a:schemeClr val="accent5"/>
                </a:solidFill>
                <a:effectLst>
                  <a:outerShdw sx="100000" sy="100000" kx="0" ky="0" algn="b" rotWithShape="0" blurRad="12700" dist="12700" dir="18900000">
                    <a:schemeClr val="accent5">
                      <a:hueOff val="-176146"/>
                      <a:satOff val="3665"/>
                      <a:lumOff val="-13986"/>
                    </a:schemeClr>
                  </a:outerShdw>
                </a:effectLst>
              </a:rPr>
              <a:t>doing</a:t>
            </a:r>
            <a:r>
              <a:t>; life and energy come before purpose.</a:t>
            </a:r>
          </a:p>
        </p:txBody>
      </p:sp>
      <p:sp>
        <p:nvSpPr>
          <p:cNvPr id="114" name="Life Purpose"/>
          <p:cNvSpPr/>
          <p:nvPr/>
        </p:nvSpPr>
        <p:spPr>
          <a:xfrm>
            <a:off x="8632973" y="1321309"/>
            <a:ext cx="3872162" cy="1092201"/>
          </a:xfrm>
          <a:prstGeom prst="roundRect">
            <a:avLst>
              <a:gd name="adj" fmla="val 35453"/>
            </a:avLst>
          </a:prstGeom>
          <a:blipFill>
            <a:blip r:embed="rId3"/>
          </a:blip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50800" tIns="50800" rIns="50800" bIns="50800" anchor="ctr"/>
          <a:lstStyle>
            <a:lvl1pPr defTabSz="457200">
              <a:lnSpc>
                <a:spcPct val="70000"/>
              </a:lnSpc>
              <a:spcBef>
                <a:spcPts val="600"/>
              </a:spcBef>
              <a:defRPr sz="4800">
                <a:solidFill>
                  <a:srgbClr val="000000"/>
                </a:solidFill>
                <a:latin typeface="Garamond Premier Pro"/>
                <a:ea typeface="Garamond Premier Pro"/>
                <a:cs typeface="Garamond Premier Pro"/>
                <a:sym typeface="Garamond Premier Pro"/>
              </a:defRPr>
            </a:lvl1pPr>
          </a:lstStyle>
          <a:p>
            <a:pPr>
              <a:defRPr>
                <a:effectLst/>
              </a:defRPr>
            </a:pPr>
            <a:r>
              <a:t>Life Purpose</a:t>
            </a:r>
          </a:p>
        </p:txBody>
      </p:sp>
      <p:sp>
        <p:nvSpPr>
          <p:cNvPr id="115" name="The new experiences point to change.…"/>
          <p:cNvSpPr/>
          <p:nvPr/>
        </p:nvSpPr>
        <p:spPr>
          <a:xfrm>
            <a:off x="1244732" y="3031751"/>
            <a:ext cx="10515336" cy="2006609"/>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0" sz="4200">
                <a:solidFill>
                  <a:srgbClr val="FFFFFF"/>
                </a:solidFill>
                <a:effectLst/>
                <a:latin typeface="+mj-lt"/>
                <a:ea typeface="+mj-ea"/>
                <a:cs typeface="+mj-cs"/>
                <a:sym typeface="Helvetica Light"/>
              </a:defRPr>
            </a:pPr>
            <a:r>
              <a:t>The new experiences point to change. </a:t>
            </a:r>
          </a:p>
          <a:p>
            <a:pPr>
              <a:defRPr b="0" sz="4200">
                <a:solidFill>
                  <a:srgbClr val="FFFFFF"/>
                </a:solidFill>
                <a:effectLst/>
                <a:latin typeface="+mj-lt"/>
                <a:ea typeface="+mj-ea"/>
                <a:cs typeface="+mj-cs"/>
                <a:sym typeface="Helvetica Light"/>
              </a:defRPr>
            </a:pPr>
            <a:r>
              <a:t>New believers, however, focus on the “</a:t>
            </a:r>
            <a:r>
              <a:rPr b="1">
                <a:latin typeface="+mn-lt"/>
                <a:ea typeface="+mn-ea"/>
                <a:cs typeface="+mn-cs"/>
                <a:sym typeface="Helvetica"/>
              </a:rPr>
              <a:t>what</a:t>
            </a:r>
            <a:r>
              <a:t>” rather than the “</a:t>
            </a:r>
            <a:r>
              <a:rPr b="1">
                <a:latin typeface="+mn-lt"/>
                <a:ea typeface="+mn-ea"/>
                <a:cs typeface="+mn-cs"/>
                <a:sym typeface="Helvetica"/>
              </a:rPr>
              <a:t>what for</a:t>
            </a:r>
            <a:r>
              <a:t>”?</a:t>
            </a:r>
          </a:p>
        </p:txBody>
      </p:sp>
      <p:sp>
        <p:nvSpPr>
          <p:cNvPr id="116" name="Level 1 - New Believers"/>
          <p:cNvSpPr/>
          <p:nvPr/>
        </p:nvSpPr>
        <p:spPr>
          <a:xfrm>
            <a:off x="304800" y="1321309"/>
            <a:ext cx="5499228" cy="73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effectLst/>
                <a:latin typeface="Garamond Premier Pro"/>
                <a:ea typeface="Garamond Premier Pro"/>
                <a:cs typeface="Garamond Premier Pro"/>
                <a:sym typeface="Garamond Premier Pro"/>
              </a:defRPr>
            </a:pPr>
            <a:r>
              <a:rPr sz="4500">
                <a:solidFill>
                  <a:srgbClr val="53585F"/>
                </a:solidFill>
              </a:rPr>
              <a:t>Level 1 - New Believers </a:t>
            </a:r>
            <a:r>
              <a:rPr>
                <a:solidFill>
                  <a:schemeClr val="accent1">
                    <a:hueOff val="273562"/>
                    <a:satOff val="2937"/>
                    <a:lumOff val="-22233"/>
                  </a:schemeClr>
                </a:solidFill>
                <a:effectLst>
                  <a:outerShdw sx="100000" sy="100000" kx="0" ky="0" algn="b" rotWithShape="0" blurRad="12700" dist="25400" dir="18900000">
                    <a:srgbClr val="000000"/>
                  </a:outerShdw>
                </a:effectLst>
              </a:rPr>
              <a:t> </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112"/>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32" presetID="4" grpId="3" fill="hold">
                                  <p:stCondLst>
                                    <p:cond delay="0"/>
                                  </p:stCondLst>
                                  <p:iterate type="el" backwards="0">
                                    <p:tmAbs val="0"/>
                                  </p:iterate>
                                  <p:childTnLst>
                                    <p:set>
                                      <p:cBhvr>
                                        <p:cTn id="13" fill="hold"/>
                                        <p:tgtEl>
                                          <p:spTgt spid="114"/>
                                        </p:tgtEl>
                                        <p:attrNameLst>
                                          <p:attrName>style.visibility</p:attrName>
                                        </p:attrNameLst>
                                      </p:cBhvr>
                                      <p:to>
                                        <p:strVal val="visible"/>
                                      </p:to>
                                    </p:set>
                                    <p:animEffect filter="box(out)" transition="in">
                                      <p:cBhvr>
                                        <p:cTn id="14" dur="1000"/>
                                        <p:tgtEl>
                                          <p:spTgt spid="114"/>
                                        </p:tgtEl>
                                      </p:cBhvr>
                                    </p:animEffect>
                                  </p:childTnLst>
                                </p:cTn>
                              </p:par>
                            </p:childTnLst>
                          </p:cTn>
                        </p:par>
                        <p:par>
                          <p:cTn id="15" fill="hold">
                            <p:stCondLst>
                              <p:cond delay="1000"/>
                            </p:stCondLst>
                            <p:childTnLst>
                              <p:par>
                                <p:cTn id="16" presetClass="entr" nodeType="afterEffect" presetSubtype="4" presetID="2" grpId="4" fill="hold">
                                  <p:stCondLst>
                                    <p:cond delay="0"/>
                                  </p:stCondLst>
                                  <p:iterate type="el" backwards="0">
                                    <p:tmAbs val="0"/>
                                  </p:iterate>
                                  <p:childTnLst>
                                    <p:set>
                                      <p:cBhvr>
                                        <p:cTn id="17" fill="hold"/>
                                        <p:tgtEl>
                                          <p:spTgt spid="113">
                                            <p:bg/>
                                          </p:spTgt>
                                        </p:tgtEl>
                                        <p:attrNameLst>
                                          <p:attrName>style.visibility</p:attrName>
                                        </p:attrNameLst>
                                      </p:cBhvr>
                                      <p:to>
                                        <p:strVal val="visible"/>
                                      </p:to>
                                    </p:set>
                                    <p:anim calcmode="lin" valueType="num">
                                      <p:cBhvr>
                                        <p:cTn id="18" dur="2500" fill="hold"/>
                                        <p:tgtEl>
                                          <p:spTgt spid="113">
                                            <p:bg/>
                                          </p:spTgt>
                                        </p:tgtEl>
                                        <p:attrNameLst>
                                          <p:attrName>ppt_x</p:attrName>
                                        </p:attrNameLst>
                                      </p:cBhvr>
                                      <p:tavLst>
                                        <p:tav tm="0">
                                          <p:val>
                                            <p:strVal val="#ppt_x"/>
                                          </p:val>
                                        </p:tav>
                                        <p:tav tm="100000">
                                          <p:val>
                                            <p:strVal val="#ppt_x"/>
                                          </p:val>
                                        </p:tav>
                                      </p:tavLst>
                                    </p:anim>
                                    <p:anim calcmode="lin" valueType="num">
                                      <p:cBhvr>
                                        <p:cTn id="19" dur="2500" fill="hold"/>
                                        <p:tgtEl>
                                          <p:spTgt spid="113">
                                            <p:bg/>
                                          </p:spTgt>
                                        </p:tgtEl>
                                        <p:attrNameLst>
                                          <p:attrName>ppt_y</p:attrName>
                                        </p:attrNameLst>
                                      </p:cBhvr>
                                      <p:tavLst>
                                        <p:tav tm="0">
                                          <p:val>
                                            <p:strVal val="1+#ppt_h/2"/>
                                          </p:val>
                                        </p:tav>
                                        <p:tav tm="100000">
                                          <p:val>
                                            <p:strVal val="#ppt_y"/>
                                          </p:val>
                                        </p:tav>
                                      </p:tavLst>
                                    </p:anim>
                                  </p:childTnLst>
                                </p:cTn>
                              </p:par>
                              <p:par>
                                <p:cTn id="20" presetClass="entr" nodeType="withEffect" presetSubtype="4" presetID="2" grpId="4" fill="hold">
                                  <p:stCondLst>
                                    <p:cond delay="0"/>
                                  </p:stCondLst>
                                  <p:iterate type="el" backwards="0">
                                    <p:tmAbs val="0"/>
                                  </p:iterate>
                                  <p:childTnLst>
                                    <p:set>
                                      <p:cBhvr>
                                        <p:cTn id="21" fill="hold"/>
                                        <p:tgtEl>
                                          <p:spTgt spid="113">
                                            <p:txEl>
                                              <p:pRg st="0" end="0"/>
                                            </p:txEl>
                                          </p:spTgt>
                                        </p:tgtEl>
                                        <p:attrNameLst>
                                          <p:attrName>style.visibility</p:attrName>
                                        </p:attrNameLst>
                                      </p:cBhvr>
                                      <p:to>
                                        <p:strVal val="visible"/>
                                      </p:to>
                                    </p:set>
                                    <p:anim calcmode="lin" valueType="num">
                                      <p:cBhvr>
                                        <p:cTn id="22" dur="2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23" dur="2500" fill="hold"/>
                                        <p:tgtEl>
                                          <p:spTgt spid="1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4" fill="hold">
                                  <p:stCondLst>
                                    <p:cond delay="0"/>
                                  </p:stCondLst>
                                  <p:iterate type="el" backwards="0">
                                    <p:tmAbs val="0"/>
                                  </p:iterate>
                                  <p:childTnLst>
                                    <p:set>
                                      <p:cBhvr>
                                        <p:cTn id="27" fill="hold"/>
                                        <p:tgtEl>
                                          <p:spTgt spid="113">
                                            <p:txEl>
                                              <p:pRg st="1" end="1"/>
                                            </p:txEl>
                                          </p:spTgt>
                                        </p:tgtEl>
                                        <p:attrNameLst>
                                          <p:attrName>style.visibility</p:attrName>
                                        </p:attrNameLst>
                                      </p:cBhvr>
                                      <p:to>
                                        <p:strVal val="visible"/>
                                      </p:to>
                                    </p:set>
                                    <p:anim calcmode="lin" valueType="num">
                                      <p:cBhvr>
                                        <p:cTn id="28" dur="2500" fill="hold"/>
                                        <p:tgtEl>
                                          <p:spTgt spid="113">
                                            <p:txEl>
                                              <p:pRg st="1" end="1"/>
                                            </p:txEl>
                                          </p:spTgt>
                                        </p:tgtEl>
                                        <p:attrNameLst>
                                          <p:attrName>ppt_x</p:attrName>
                                        </p:attrNameLst>
                                      </p:cBhvr>
                                      <p:tavLst>
                                        <p:tav tm="0">
                                          <p:val>
                                            <p:strVal val="#ppt_x"/>
                                          </p:val>
                                        </p:tav>
                                        <p:tav tm="100000">
                                          <p:val>
                                            <p:strVal val="#ppt_x"/>
                                          </p:val>
                                        </p:tav>
                                      </p:tavLst>
                                    </p:anim>
                                    <p:anim calcmode="lin" valueType="num">
                                      <p:cBhvr>
                                        <p:cTn id="29" dur="2500" fill="hold"/>
                                        <p:tgtEl>
                                          <p:spTgt spid="1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4" grpId="3"/>
      <p:bldP build="whole" bldLvl="1" animBg="1" rev="0" advAuto="0" spid="112" grpId="2"/>
      <p:bldP build="p" bldLvl="5" animBg="1" rev="0" advAuto="0" spid="113" grpId="4"/>
      <p:bldP build="whole" bldLvl="1" animBg="1" rev="0" advAuto="0" spid="11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Worship God and Serve Others"/>
          <p:cNvSpPr/>
          <p:nvPr/>
        </p:nvSpPr>
        <p:spPr>
          <a:xfrm>
            <a:off x="370504" y="2070100"/>
            <a:ext cx="10515337" cy="67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45" sz="4500">
                <a:solidFill>
                  <a:schemeClr val="accent1">
                    <a:hueOff val="273562"/>
                    <a:satOff val="2937"/>
                    <a:lumOff val="-22233"/>
                  </a:schemeClr>
                </a:solidFill>
                <a:effectLst>
                  <a:outerShdw sx="100000" sy="100000" kx="0" ky="0" algn="b" rotWithShape="0" blurRad="12700" dist="25400" dir="18900000">
                    <a:srgbClr val="000000"/>
                  </a:outerShdw>
                </a:effectLst>
                <a:latin typeface="Garamond Premier Pro"/>
                <a:ea typeface="Garamond Premier Pro"/>
                <a:cs typeface="Garamond Premier Pro"/>
                <a:sym typeface="Garamond Premier Pro"/>
              </a:defRPr>
            </a:lvl1pPr>
          </a:lstStyle>
          <a:p>
            <a:pPr>
              <a:defRPr>
                <a:solidFill>
                  <a:srgbClr val="000000"/>
                </a:solidFill>
                <a:effectLst/>
              </a:defRPr>
            </a:pPr>
            <a:r>
              <a:rPr>
                <a:solidFill>
                  <a:schemeClr val="accent1">
                    <a:hueOff val="273562"/>
                    <a:satOff val="2937"/>
                    <a:lumOff val="-22233"/>
                  </a:schemeClr>
                </a:solidFill>
                <a:effectLst>
                  <a:outerShdw sx="100000" sy="100000" kx="0" ky="0" algn="b" rotWithShape="0" blurRad="12700" dist="25400" dir="18900000">
                    <a:srgbClr val="000000"/>
                  </a:outerShdw>
                </a:effectLst>
              </a:rPr>
              <a:t>Worship God and Serve Others</a:t>
            </a:r>
          </a:p>
        </p:txBody>
      </p:sp>
      <p:sp>
        <p:nvSpPr>
          <p:cNvPr id="121" name="Young believers are learning how to overcome temptation and respond in obedience to God’s general commands and calling. Jesus the head works in His members to carry out His will."/>
          <p:cNvSpPr/>
          <p:nvPr/>
        </p:nvSpPr>
        <p:spPr>
          <a:xfrm>
            <a:off x="370504" y="3003549"/>
            <a:ext cx="10904495" cy="15773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400">
                <a:solidFill>
                  <a:srgbClr val="000000"/>
                </a:solidFill>
                <a:effectLst/>
                <a:latin typeface="Garamond Premier Pro"/>
                <a:ea typeface="Garamond Premier Pro"/>
                <a:cs typeface="Garamond Premier Pro"/>
                <a:sym typeface="Garamond Premier Pro"/>
              </a:defRPr>
            </a:pPr>
            <a:r>
              <a:t>Young believers are learning how to overcome temptation and respond in </a:t>
            </a:r>
            <a:r>
              <a:rPr b="1">
                <a:solidFill>
                  <a:schemeClr val="accent5"/>
                </a:solidFill>
                <a:effectLst>
                  <a:outerShdw sx="100000" sy="100000" kx="0" ky="0" algn="b" rotWithShape="0" blurRad="12700" dist="12700" dir="18900000">
                    <a:schemeClr val="accent5">
                      <a:hueOff val="-176146"/>
                      <a:satOff val="3665"/>
                      <a:lumOff val="-13986"/>
                    </a:schemeClr>
                  </a:outerShdw>
                </a:effectLst>
              </a:rPr>
              <a:t>obedience</a:t>
            </a:r>
            <a:r>
              <a:t> to God’s general commands and calling. Jesus the head works in His members to carry out His will.</a:t>
            </a:r>
          </a:p>
        </p:txBody>
      </p:sp>
      <p:sp>
        <p:nvSpPr>
          <p:cNvPr id="122" name="“By this we know that we love the children of God, when we love God and observe His commandments.  For this is the love of God, that we keep His commandments; and His commandments are not burdensome” (1 John 5:2-3).…"/>
          <p:cNvSpPr/>
          <p:nvPr/>
        </p:nvSpPr>
        <p:spPr>
          <a:xfrm>
            <a:off x="831283" y="5351280"/>
            <a:ext cx="10515337" cy="341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chemeClr val="accent6">
                    <a:lumOff val="-21524"/>
                  </a:schemeClr>
                </a:solidFill>
                <a:effectLst/>
                <a:latin typeface="Garamond Premier Pro"/>
                <a:ea typeface="Garamond Premier Pro"/>
                <a:cs typeface="Garamond Premier Pro"/>
                <a:sym typeface="Garamond Premier Pro"/>
              </a:defRPr>
            </a:pPr>
            <a:r>
              <a:t>“By this we know that we love the children of God, when we love God and observe His commandments.  For this is the love of God, that we keep His commandments; and His commandments are not burdensome” (1 John 5:2-3).</a:t>
            </a:r>
          </a:p>
          <a:p>
            <a:pPr algn="just"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chemeClr val="accent6">
                    <a:lumOff val="-21524"/>
                  </a:schemeClr>
                </a:solidFill>
                <a:effectLst/>
                <a:latin typeface="Garamond Premier Pro"/>
                <a:ea typeface="Garamond Premier Pro"/>
                <a:cs typeface="Garamond Premier Pro"/>
                <a:sym typeface="Garamond Premier Pro"/>
              </a:defRPr>
            </a:pPr>
            <a:r>
              <a:t>“…God has placed the members, each one of them, in the body, just as He desired” (1 Cor 12:18).</a:t>
            </a:r>
          </a:p>
        </p:txBody>
      </p:sp>
      <p:sp>
        <p:nvSpPr>
          <p:cNvPr id="123" name="Level 2 – Young Believers"/>
          <p:cNvSpPr/>
          <p:nvPr/>
        </p:nvSpPr>
        <p:spPr>
          <a:xfrm>
            <a:off x="304799" y="1136650"/>
            <a:ext cx="5784153" cy="673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rgbClr val="53585F"/>
                </a:solidFill>
                <a:latin typeface="Garamond Premier Pro"/>
                <a:ea typeface="Garamond Premier Pro"/>
                <a:cs typeface="Garamond Premier Pro"/>
                <a:sym typeface="Garamond Premier Pro"/>
              </a:defRPr>
            </a:lvl1pPr>
          </a:lstStyle>
          <a:p>
            <a:pPr>
              <a:defRPr>
                <a:solidFill>
                  <a:srgbClr val="000000"/>
                </a:solidFill>
                <a:effectLst/>
              </a:defRPr>
            </a:pPr>
            <a:r>
              <a:rPr>
                <a:solidFill>
                  <a:srgbClr val="53585F"/>
                </a:solidFill>
              </a:rPr>
              <a:t>Level 2 – Young Believers</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1">
                                            <p:bg/>
                                          </p:spTgt>
                                        </p:tgtEl>
                                        <p:attrNameLst>
                                          <p:attrName>style.visibility</p:attrName>
                                        </p:attrNameLst>
                                      </p:cBhvr>
                                      <p:to>
                                        <p:strVal val="visible"/>
                                      </p:to>
                                    </p:set>
                                    <p:anim calcmode="lin" valueType="num">
                                      <p:cBhvr>
                                        <p:cTn id="7" dur="2500" fill="hold"/>
                                        <p:tgtEl>
                                          <p:spTgt spid="121">
                                            <p:bg/>
                                          </p:spTgt>
                                        </p:tgtEl>
                                        <p:attrNameLst>
                                          <p:attrName>ppt_x</p:attrName>
                                        </p:attrNameLst>
                                      </p:cBhvr>
                                      <p:tavLst>
                                        <p:tav tm="0">
                                          <p:val>
                                            <p:strVal val="#ppt_x"/>
                                          </p:val>
                                        </p:tav>
                                        <p:tav tm="100000">
                                          <p:val>
                                            <p:strVal val="#ppt_x"/>
                                          </p:val>
                                        </p:tav>
                                      </p:tavLst>
                                    </p:anim>
                                    <p:anim calcmode="lin" valueType="num">
                                      <p:cBhvr>
                                        <p:cTn id="8" dur="2500" fill="hold"/>
                                        <p:tgtEl>
                                          <p:spTgt spid="121">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1">
                                            <p:txEl>
                                              <p:pRg st="0" end="0"/>
                                            </p:txEl>
                                          </p:spTgt>
                                        </p:tgtEl>
                                        <p:attrNameLst>
                                          <p:attrName>style.visibility</p:attrName>
                                        </p:attrNameLst>
                                      </p:cBhvr>
                                      <p:to>
                                        <p:strVal val="visible"/>
                                      </p:to>
                                    </p:set>
                                    <p:anim calcmode="lin" valueType="num">
                                      <p:cBhvr>
                                        <p:cTn id="11" dur="25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2" fill="hold">
                                  <p:stCondLst>
                                    <p:cond delay="0"/>
                                  </p:stCondLst>
                                  <p:iterate type="el" backwards="0">
                                    <p:tmAbs val="0"/>
                                  </p:iterate>
                                  <p:childTnLst>
                                    <p:set>
                                      <p:cBhvr>
                                        <p:cTn id="16" fill="hold"/>
                                        <p:tgtEl>
                                          <p:spTgt spid="122">
                                            <p:bg/>
                                          </p:spTgt>
                                        </p:tgtEl>
                                        <p:attrNameLst>
                                          <p:attrName>style.visibility</p:attrName>
                                        </p:attrNameLst>
                                      </p:cBhvr>
                                      <p:to>
                                        <p:strVal val="visible"/>
                                      </p:to>
                                    </p:set>
                                    <p:anim calcmode="lin" valueType="num">
                                      <p:cBhvr>
                                        <p:cTn id="17" dur="2500" fill="hold"/>
                                        <p:tgtEl>
                                          <p:spTgt spid="122">
                                            <p:bg/>
                                          </p:spTgt>
                                        </p:tgtEl>
                                        <p:attrNameLst>
                                          <p:attrName>ppt_x</p:attrName>
                                        </p:attrNameLst>
                                      </p:cBhvr>
                                      <p:tavLst>
                                        <p:tav tm="0">
                                          <p:val>
                                            <p:strVal val="#ppt_x"/>
                                          </p:val>
                                        </p:tav>
                                        <p:tav tm="100000">
                                          <p:val>
                                            <p:strVal val="#ppt_x"/>
                                          </p:val>
                                        </p:tav>
                                      </p:tavLst>
                                    </p:anim>
                                    <p:anim calcmode="lin" valueType="num">
                                      <p:cBhvr>
                                        <p:cTn id="18" dur="2500" fill="hold"/>
                                        <p:tgtEl>
                                          <p:spTgt spid="122">
                                            <p:bg/>
                                          </p:spTgt>
                                        </p:tgtEl>
                                        <p:attrNameLst>
                                          <p:attrName>ppt_y</p:attrName>
                                        </p:attrNameLst>
                                      </p:cBhvr>
                                      <p:tavLst>
                                        <p:tav tm="0">
                                          <p:val>
                                            <p:strVal val="1+#ppt_h/2"/>
                                          </p:val>
                                        </p:tav>
                                        <p:tav tm="100000">
                                          <p:val>
                                            <p:strVal val="#ppt_y"/>
                                          </p:val>
                                        </p:tav>
                                      </p:tavLst>
                                    </p:anim>
                                  </p:childTnLst>
                                </p:cTn>
                              </p:par>
                              <p:par>
                                <p:cTn id="19" presetClass="entr" nodeType="withEffect" presetSubtype="4" presetID="2" grpId="2" fill="hold">
                                  <p:stCondLst>
                                    <p:cond delay="0"/>
                                  </p:stCondLst>
                                  <p:iterate type="el" backwards="0">
                                    <p:tmAbs val="0"/>
                                  </p:iterate>
                                  <p:childTnLst>
                                    <p:set>
                                      <p:cBhvr>
                                        <p:cTn id="20" fill="hold"/>
                                        <p:tgtEl>
                                          <p:spTgt spid="122">
                                            <p:txEl>
                                              <p:pRg st="0" end="0"/>
                                            </p:txEl>
                                          </p:spTgt>
                                        </p:tgtEl>
                                        <p:attrNameLst>
                                          <p:attrName>style.visibility</p:attrName>
                                        </p:attrNameLst>
                                      </p:cBhvr>
                                      <p:to>
                                        <p:strVal val="visible"/>
                                      </p:to>
                                    </p:set>
                                    <p:anim calcmode="lin" valueType="num">
                                      <p:cBhvr>
                                        <p:cTn id="21" dur="25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22" dur="2500" fill="hold"/>
                                        <p:tgtEl>
                                          <p:spTgt spid="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2" fill="hold">
                                  <p:stCondLst>
                                    <p:cond delay="0"/>
                                  </p:stCondLst>
                                  <p:iterate type="el" backwards="0">
                                    <p:tmAbs val="0"/>
                                  </p:iterate>
                                  <p:childTnLst>
                                    <p:set>
                                      <p:cBhvr>
                                        <p:cTn id="26" fill="hold"/>
                                        <p:tgtEl>
                                          <p:spTgt spid="122">
                                            <p:txEl>
                                              <p:pRg st="1" end="1"/>
                                            </p:txEl>
                                          </p:spTgt>
                                        </p:tgtEl>
                                        <p:attrNameLst>
                                          <p:attrName>style.visibility</p:attrName>
                                        </p:attrNameLst>
                                      </p:cBhvr>
                                      <p:to>
                                        <p:strVal val="visible"/>
                                      </p:to>
                                    </p:set>
                                    <p:anim calcmode="lin" valueType="num">
                                      <p:cBhvr>
                                        <p:cTn id="27" dur="2500" fill="hold"/>
                                        <p:tgtEl>
                                          <p:spTgt spid="122">
                                            <p:txEl>
                                              <p:pRg st="1" end="1"/>
                                            </p:txEl>
                                          </p:spTgt>
                                        </p:tgtEl>
                                        <p:attrNameLst>
                                          <p:attrName>ppt_x</p:attrName>
                                        </p:attrNameLst>
                                      </p:cBhvr>
                                      <p:tavLst>
                                        <p:tav tm="0">
                                          <p:val>
                                            <p:strVal val="#ppt_x"/>
                                          </p:val>
                                        </p:tav>
                                        <p:tav tm="100000">
                                          <p:val>
                                            <p:strVal val="#ppt_x"/>
                                          </p:val>
                                        </p:tav>
                                      </p:tavLst>
                                    </p:anim>
                                    <p:anim calcmode="lin" valueType="num">
                                      <p:cBhvr>
                                        <p:cTn id="28" dur="2500" fill="hold"/>
                                        <p:tgtEl>
                                          <p:spTgt spid="1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1" grpId="1"/>
      <p:bldP build="p" bldLvl="5" animBg="1" rev="0" advAuto="0" spid="122"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Young Believer’s Growing Purpose"/>
          <p:cNvSpPr/>
          <p:nvPr/>
        </p:nvSpPr>
        <p:spPr>
          <a:xfrm>
            <a:off x="220462" y="1984196"/>
            <a:ext cx="10515337" cy="716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000000"/>
                </a:solidFill>
                <a:latin typeface="Garamond Premier Pro"/>
                <a:ea typeface="Garamond Premier Pro"/>
                <a:cs typeface="Garamond Premier Pro"/>
                <a:sym typeface="Garamond Premier Pro"/>
              </a:defRPr>
            </a:lvl1pPr>
          </a:lstStyle>
          <a:p>
            <a:pPr>
              <a:defRPr>
                <a:effectLst/>
              </a:defRPr>
            </a:pPr>
            <a:r>
              <a:t>Young Believer’s Growing Purpose</a:t>
            </a:r>
          </a:p>
        </p:txBody>
      </p:sp>
      <p:sp>
        <p:nvSpPr>
          <p:cNvPr id="128" name="Relationships: How do I love those that I don’t get along with?…"/>
          <p:cNvSpPr/>
          <p:nvPr/>
        </p:nvSpPr>
        <p:spPr>
          <a:xfrm>
            <a:off x="511174" y="2807066"/>
            <a:ext cx="12123122" cy="3878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rgbClr val="000000"/>
                </a:solidFill>
                <a:effectLst/>
                <a:latin typeface="Garamond Premier Pro"/>
                <a:ea typeface="Garamond Premier Pro"/>
                <a:cs typeface="Garamond Premier Pro"/>
                <a:sym typeface="Garamond Premier Pro"/>
              </a:defRPr>
            </a:pPr>
            <a:r>
              <a:rPr b="1"/>
              <a:t>Relationships</a:t>
            </a:r>
            <a:r>
              <a:t>: How do I love those that I don’t get along with?</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rgbClr val="000000"/>
                </a:solidFill>
                <a:effectLst/>
                <a:latin typeface="Garamond Premier Pro"/>
                <a:ea typeface="Garamond Premier Pro"/>
                <a:cs typeface="Garamond Premier Pro"/>
                <a:sym typeface="Garamond Premier Pro"/>
              </a:defRPr>
            </a:pPr>
            <a:r>
              <a:rPr b="1"/>
              <a:t>Worship</a:t>
            </a:r>
            <a:r>
              <a:t>: Exalting the Lord with His people is one of my greatest delights.</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rgbClr val="000000"/>
                </a:solidFill>
                <a:effectLst/>
                <a:latin typeface="Garamond Premier Pro"/>
                <a:ea typeface="Garamond Premier Pro"/>
                <a:cs typeface="Garamond Premier Pro"/>
                <a:sym typeface="Garamond Premier Pro"/>
              </a:defRPr>
            </a:pPr>
            <a:r>
              <a:rPr b="1"/>
              <a:t>Service</a:t>
            </a:r>
            <a:r>
              <a:t>: I am learning how all good work is holy to God, even tasks that others shun to do.</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rgbClr val="000000"/>
                </a:solidFill>
                <a:effectLst/>
                <a:latin typeface="Garamond Premier Pro"/>
                <a:ea typeface="Garamond Premier Pro"/>
                <a:cs typeface="Garamond Premier Pro"/>
                <a:sym typeface="Garamond Premier Pro"/>
              </a:defRPr>
            </a:pPr>
            <a:r>
              <a:rPr b="1"/>
              <a:t>Uniqueness</a:t>
            </a:r>
            <a:r>
              <a:t>: I am learning about spiritual gift(s). </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rgbClr val="000000"/>
                </a:solidFill>
                <a:effectLst/>
                <a:latin typeface="Garamond Premier Pro"/>
                <a:ea typeface="Garamond Premier Pro"/>
                <a:cs typeface="Garamond Premier Pro"/>
                <a:sym typeface="Garamond Premier Pro"/>
              </a:defRPr>
            </a:pPr>
            <a:r>
              <a:rPr b="1"/>
              <a:t>Prioritization</a:t>
            </a:r>
            <a:r>
              <a:t>: I deliberately shape what I do to help others.</a:t>
            </a:r>
          </a:p>
        </p:txBody>
      </p:sp>
      <p:sp>
        <p:nvSpPr>
          <p:cNvPr id="129" name="As the believer grows, he or she becomes increasingly aware of God’s expectations for his/her life and the need to obey the Lord. Obedience is based on faith and so precedes complete understanding. “I do it because He wants me to.”"/>
          <p:cNvSpPr/>
          <p:nvPr/>
        </p:nvSpPr>
        <p:spPr>
          <a:xfrm>
            <a:off x="511174" y="7471251"/>
            <a:ext cx="11982452" cy="20497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rgbClr val="000000"/>
                </a:solidFill>
                <a:latin typeface="Garamond Premier Pro"/>
                <a:ea typeface="Garamond Premier Pro"/>
                <a:cs typeface="Garamond Premier Pro"/>
                <a:sym typeface="Garamond Premier Pro"/>
              </a:defRPr>
            </a:lvl1pPr>
          </a:lstStyle>
          <a:p>
            <a:pPr>
              <a:defRPr>
                <a:effectLst/>
              </a:defRPr>
            </a:pPr>
            <a:r>
              <a:t>As the believer grows, he or she becomes increasingly aware of God’s expectations for his/her life and the need to obey the Lord. Obedience is based on faith and so precedes complete understanding. “I do it because He wants me to.” </a:t>
            </a:r>
          </a:p>
        </p:txBody>
      </p:sp>
      <p:sp>
        <p:nvSpPr>
          <p:cNvPr id="130" name="Summary"/>
          <p:cNvSpPr/>
          <p:nvPr/>
        </p:nvSpPr>
        <p:spPr>
          <a:xfrm>
            <a:off x="304800" y="6787991"/>
            <a:ext cx="10515336" cy="6832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000000"/>
                </a:solidFill>
                <a:latin typeface="Garamond Premier Pro"/>
                <a:ea typeface="Garamond Premier Pro"/>
                <a:cs typeface="Garamond Premier Pro"/>
                <a:sym typeface="Garamond Premier Pro"/>
              </a:defRPr>
            </a:lvl1pPr>
          </a:lstStyle>
          <a:p>
            <a:pPr>
              <a:defRPr>
                <a:effectLst/>
              </a:defRPr>
            </a:pPr>
            <a:r>
              <a:t>Summary</a:t>
            </a:r>
          </a:p>
        </p:txBody>
      </p:sp>
      <p:sp>
        <p:nvSpPr>
          <p:cNvPr id="131" name="Level 2 – Young Believers"/>
          <p:cNvSpPr/>
          <p:nvPr/>
        </p:nvSpPr>
        <p:spPr>
          <a:xfrm>
            <a:off x="3610324" y="1250860"/>
            <a:ext cx="5784152" cy="673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2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rgbClr val="53585F"/>
                </a:solidFill>
                <a:latin typeface="Garamond Premier Pro"/>
                <a:ea typeface="Garamond Premier Pro"/>
                <a:cs typeface="Garamond Premier Pro"/>
                <a:sym typeface="Garamond Premier Pro"/>
              </a:defRPr>
            </a:lvl1pPr>
          </a:lstStyle>
          <a:p>
            <a:pPr>
              <a:defRPr>
                <a:solidFill>
                  <a:srgbClr val="000000"/>
                </a:solidFill>
                <a:effectLst/>
              </a:defRPr>
            </a:pPr>
            <a:r>
              <a:rPr>
                <a:solidFill>
                  <a:srgbClr val="53585F"/>
                </a:solidFill>
              </a:rPr>
              <a:t>Level 2 – Young Believers</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anim calcmode="lin" valueType="num">
                                      <p:cBhvr>
                                        <p:cTn id="7" dur="2500" fill="hold"/>
                                        <p:tgtEl>
                                          <p:spTgt spid="128">
                                            <p:bg/>
                                          </p:spTgt>
                                        </p:tgtEl>
                                        <p:attrNameLst>
                                          <p:attrName>ppt_x</p:attrName>
                                        </p:attrNameLst>
                                      </p:cBhvr>
                                      <p:tavLst>
                                        <p:tav tm="0">
                                          <p:val>
                                            <p:strVal val="#ppt_x"/>
                                          </p:val>
                                        </p:tav>
                                        <p:tav tm="100000">
                                          <p:val>
                                            <p:strVal val="#ppt_x"/>
                                          </p:val>
                                        </p:tav>
                                      </p:tavLst>
                                    </p:anim>
                                    <p:anim calcmode="lin" valueType="num">
                                      <p:cBhvr>
                                        <p:cTn id="8" dur="2500" fill="hold"/>
                                        <p:tgtEl>
                                          <p:spTgt spid="128">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8">
                                            <p:txEl>
                                              <p:pRg st="0" end="0"/>
                                            </p:txEl>
                                          </p:spTgt>
                                        </p:tgtEl>
                                        <p:attrNameLst>
                                          <p:attrName>style.visibility</p:attrName>
                                        </p:attrNameLst>
                                      </p:cBhvr>
                                      <p:to>
                                        <p:strVal val="visible"/>
                                      </p:to>
                                    </p:set>
                                    <p:anim calcmode="lin" valueType="num">
                                      <p:cBhvr>
                                        <p:cTn id="11" dur="2500" fill="hold"/>
                                        <p:tgtEl>
                                          <p:spTgt spid="128">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128">
                                            <p:txEl>
                                              <p:pRg st="1" end="1"/>
                                            </p:txEl>
                                          </p:spTgt>
                                        </p:tgtEl>
                                        <p:attrNameLst>
                                          <p:attrName>style.visibility</p:attrName>
                                        </p:attrNameLst>
                                      </p:cBhvr>
                                      <p:to>
                                        <p:strVal val="visible"/>
                                      </p:to>
                                    </p:set>
                                    <p:anim calcmode="lin" valueType="num">
                                      <p:cBhvr>
                                        <p:cTn id="17" dur="2500" fill="hold"/>
                                        <p:tgtEl>
                                          <p:spTgt spid="128">
                                            <p:txEl>
                                              <p:pRg st="1" end="1"/>
                                            </p:txEl>
                                          </p:spTgt>
                                        </p:tgtEl>
                                        <p:attrNameLst>
                                          <p:attrName>ppt_x</p:attrName>
                                        </p:attrNameLst>
                                      </p:cBhvr>
                                      <p:tavLst>
                                        <p:tav tm="0">
                                          <p:val>
                                            <p:strVal val="#ppt_x"/>
                                          </p:val>
                                        </p:tav>
                                        <p:tav tm="100000">
                                          <p:val>
                                            <p:strVal val="#ppt_x"/>
                                          </p:val>
                                        </p:tav>
                                      </p:tavLst>
                                    </p:anim>
                                    <p:anim calcmode="lin" valueType="num">
                                      <p:cBhvr>
                                        <p:cTn id="18" dur="2500" fill="hold"/>
                                        <p:tgtEl>
                                          <p:spTgt spid="1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128">
                                            <p:txEl>
                                              <p:pRg st="2" end="2"/>
                                            </p:txEl>
                                          </p:spTgt>
                                        </p:tgtEl>
                                        <p:attrNameLst>
                                          <p:attrName>style.visibility</p:attrName>
                                        </p:attrNameLst>
                                      </p:cBhvr>
                                      <p:to>
                                        <p:strVal val="visible"/>
                                      </p:to>
                                    </p:set>
                                    <p:anim calcmode="lin" valueType="num">
                                      <p:cBhvr>
                                        <p:cTn id="23" dur="2500" fill="hold"/>
                                        <p:tgtEl>
                                          <p:spTgt spid="128">
                                            <p:txEl>
                                              <p:pRg st="2" end="2"/>
                                            </p:txEl>
                                          </p:spTgt>
                                        </p:tgtEl>
                                        <p:attrNameLst>
                                          <p:attrName>ppt_x</p:attrName>
                                        </p:attrNameLst>
                                      </p:cBhvr>
                                      <p:tavLst>
                                        <p:tav tm="0">
                                          <p:val>
                                            <p:strVal val="#ppt_x"/>
                                          </p:val>
                                        </p:tav>
                                        <p:tav tm="100000">
                                          <p:val>
                                            <p:strVal val="#ppt_x"/>
                                          </p:val>
                                        </p:tav>
                                      </p:tavLst>
                                    </p:anim>
                                    <p:anim calcmode="lin" valueType="num">
                                      <p:cBhvr>
                                        <p:cTn id="24" dur="2500" fill="hold"/>
                                        <p:tgtEl>
                                          <p:spTgt spid="1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128">
                                            <p:txEl>
                                              <p:pRg st="3" end="3"/>
                                            </p:txEl>
                                          </p:spTgt>
                                        </p:tgtEl>
                                        <p:attrNameLst>
                                          <p:attrName>style.visibility</p:attrName>
                                        </p:attrNameLst>
                                      </p:cBhvr>
                                      <p:to>
                                        <p:strVal val="visible"/>
                                      </p:to>
                                    </p:set>
                                    <p:anim calcmode="lin" valueType="num">
                                      <p:cBhvr>
                                        <p:cTn id="29" dur="2500" fill="hold"/>
                                        <p:tgtEl>
                                          <p:spTgt spid="128">
                                            <p:txEl>
                                              <p:pRg st="3" end="3"/>
                                            </p:txEl>
                                          </p:spTgt>
                                        </p:tgtEl>
                                        <p:attrNameLst>
                                          <p:attrName>ppt_x</p:attrName>
                                        </p:attrNameLst>
                                      </p:cBhvr>
                                      <p:tavLst>
                                        <p:tav tm="0">
                                          <p:val>
                                            <p:strVal val="#ppt_x"/>
                                          </p:val>
                                        </p:tav>
                                        <p:tav tm="100000">
                                          <p:val>
                                            <p:strVal val="#ppt_x"/>
                                          </p:val>
                                        </p:tav>
                                      </p:tavLst>
                                    </p:anim>
                                    <p:anim calcmode="lin" valueType="num">
                                      <p:cBhvr>
                                        <p:cTn id="30" dur="2500" fill="hold"/>
                                        <p:tgtEl>
                                          <p:spTgt spid="1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128">
                                            <p:txEl>
                                              <p:pRg st="4" end="4"/>
                                            </p:txEl>
                                          </p:spTgt>
                                        </p:tgtEl>
                                        <p:attrNameLst>
                                          <p:attrName>style.visibility</p:attrName>
                                        </p:attrNameLst>
                                      </p:cBhvr>
                                      <p:to>
                                        <p:strVal val="visible"/>
                                      </p:to>
                                    </p:set>
                                    <p:anim calcmode="lin" valueType="num">
                                      <p:cBhvr>
                                        <p:cTn id="35" dur="2500" fill="hold"/>
                                        <p:tgtEl>
                                          <p:spTgt spid="128">
                                            <p:txEl>
                                              <p:pRg st="4" end="4"/>
                                            </p:txEl>
                                          </p:spTgt>
                                        </p:tgtEl>
                                        <p:attrNameLst>
                                          <p:attrName>ppt_x</p:attrName>
                                        </p:attrNameLst>
                                      </p:cBhvr>
                                      <p:tavLst>
                                        <p:tav tm="0">
                                          <p:val>
                                            <p:strVal val="#ppt_x"/>
                                          </p:val>
                                        </p:tav>
                                        <p:tav tm="100000">
                                          <p:val>
                                            <p:strVal val="#ppt_x"/>
                                          </p:val>
                                        </p:tav>
                                      </p:tavLst>
                                    </p:anim>
                                    <p:anim calcmode="lin" valueType="num">
                                      <p:cBhvr>
                                        <p:cTn id="36" dur="2500" fill="hold"/>
                                        <p:tgtEl>
                                          <p:spTgt spid="1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2" fill="hold">
                                  <p:stCondLst>
                                    <p:cond delay="0"/>
                                  </p:stCondLst>
                                  <p:iterate type="lt" backwards="0">
                                    <p:tmAbs val="100"/>
                                  </p:iterate>
                                  <p:childTnLst>
                                    <p:set>
                                      <p:cBhvr>
                                        <p:cTn id="40" fill="hold"/>
                                        <p:tgtEl>
                                          <p:spTgt spid="130"/>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4" presetID="2" grpId="3" fill="hold">
                                  <p:stCondLst>
                                    <p:cond delay="0"/>
                                  </p:stCondLst>
                                  <p:iterate type="el" backwards="0">
                                    <p:tmAbs val="0"/>
                                  </p:iterate>
                                  <p:childTnLst>
                                    <p:set>
                                      <p:cBhvr>
                                        <p:cTn id="43" fill="hold"/>
                                        <p:tgtEl>
                                          <p:spTgt spid="129">
                                            <p:bg/>
                                          </p:spTgt>
                                        </p:tgtEl>
                                        <p:attrNameLst>
                                          <p:attrName>style.visibility</p:attrName>
                                        </p:attrNameLst>
                                      </p:cBhvr>
                                      <p:to>
                                        <p:strVal val="visible"/>
                                      </p:to>
                                    </p:set>
                                    <p:anim calcmode="lin" valueType="num">
                                      <p:cBhvr>
                                        <p:cTn id="44" dur="2500" fill="hold"/>
                                        <p:tgtEl>
                                          <p:spTgt spid="129">
                                            <p:bg/>
                                          </p:spTgt>
                                        </p:tgtEl>
                                        <p:attrNameLst>
                                          <p:attrName>ppt_x</p:attrName>
                                        </p:attrNameLst>
                                      </p:cBhvr>
                                      <p:tavLst>
                                        <p:tav tm="0">
                                          <p:val>
                                            <p:strVal val="#ppt_x"/>
                                          </p:val>
                                        </p:tav>
                                        <p:tav tm="100000">
                                          <p:val>
                                            <p:strVal val="#ppt_x"/>
                                          </p:val>
                                        </p:tav>
                                      </p:tavLst>
                                    </p:anim>
                                    <p:anim calcmode="lin" valueType="num">
                                      <p:cBhvr>
                                        <p:cTn id="45" dur="2500" fill="hold"/>
                                        <p:tgtEl>
                                          <p:spTgt spid="129">
                                            <p:bg/>
                                          </p:spTgt>
                                        </p:tgtEl>
                                        <p:attrNameLst>
                                          <p:attrName>ppt_y</p:attrName>
                                        </p:attrNameLst>
                                      </p:cBhvr>
                                      <p:tavLst>
                                        <p:tav tm="0">
                                          <p:val>
                                            <p:strVal val="1+#ppt_h/2"/>
                                          </p:val>
                                        </p:tav>
                                        <p:tav tm="100000">
                                          <p:val>
                                            <p:strVal val="#ppt_y"/>
                                          </p:val>
                                        </p:tav>
                                      </p:tavLst>
                                    </p:anim>
                                  </p:childTnLst>
                                </p:cTn>
                              </p:par>
                              <p:par>
                                <p:cTn id="46" presetClass="entr" nodeType="withEffect" presetSubtype="4" presetID="2" grpId="3" fill="hold">
                                  <p:stCondLst>
                                    <p:cond delay="0"/>
                                  </p:stCondLst>
                                  <p:iterate type="el" backwards="0">
                                    <p:tmAbs val="0"/>
                                  </p:iterate>
                                  <p:childTnLst>
                                    <p:set>
                                      <p:cBhvr>
                                        <p:cTn id="47" fill="hold"/>
                                        <p:tgtEl>
                                          <p:spTgt spid="129">
                                            <p:txEl>
                                              <p:pRg st="0" end="0"/>
                                            </p:txEl>
                                          </p:spTgt>
                                        </p:tgtEl>
                                        <p:attrNameLst>
                                          <p:attrName>style.visibility</p:attrName>
                                        </p:attrNameLst>
                                      </p:cBhvr>
                                      <p:to>
                                        <p:strVal val="visible"/>
                                      </p:to>
                                    </p:set>
                                    <p:anim calcmode="lin" valueType="num">
                                      <p:cBhvr>
                                        <p:cTn id="48" dur="2500" fill="hold"/>
                                        <p:tgtEl>
                                          <p:spTgt spid="129">
                                            <p:txEl>
                                              <p:pRg st="0" end="0"/>
                                            </p:txEl>
                                          </p:spTgt>
                                        </p:tgtEl>
                                        <p:attrNameLst>
                                          <p:attrName>ppt_x</p:attrName>
                                        </p:attrNameLst>
                                      </p:cBhvr>
                                      <p:tavLst>
                                        <p:tav tm="0">
                                          <p:val>
                                            <p:strVal val="#ppt_x"/>
                                          </p:val>
                                        </p:tav>
                                        <p:tav tm="100000">
                                          <p:val>
                                            <p:strVal val="#ppt_x"/>
                                          </p:val>
                                        </p:tav>
                                      </p:tavLst>
                                    </p:anim>
                                    <p:anim calcmode="lin" valueType="num">
                                      <p:cBhvr>
                                        <p:cTn id="49" dur="2500" fill="hold"/>
                                        <p:tgtEl>
                                          <p:spTgt spid="1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2"/>
      <p:bldP build="p" bldLvl="5" animBg="1" rev="0" advAuto="0" spid="129" grpId="3"/>
      <p:bldP build="p" bldLvl="5" animBg="1" rev="0" advAuto="0" spid="128"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Level 3 - Mature Believers"/>
          <p:cNvSpPr/>
          <p:nvPr/>
        </p:nvSpPr>
        <p:spPr>
          <a:xfrm>
            <a:off x="291970" y="1225550"/>
            <a:ext cx="12446260" cy="736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effectLst/>
                <a:latin typeface="Garamond Premier Pro"/>
                <a:ea typeface="Garamond Premier Pro"/>
                <a:cs typeface="Garamond Premier Pro"/>
                <a:sym typeface="Garamond Premier Pro"/>
              </a:defRPr>
            </a:pPr>
            <a:r>
              <a:rPr sz="4500">
                <a:solidFill>
                  <a:srgbClr val="53585F"/>
                </a:solidFill>
              </a:rPr>
              <a:t>Level 3 - Mature Believers</a:t>
            </a:r>
            <a:r>
              <a:t>   </a:t>
            </a:r>
          </a:p>
        </p:txBody>
      </p:sp>
      <p:sp>
        <p:nvSpPr>
          <p:cNvPr id="134" name="As believers mature, they are increasingly aware of their unique design and try to grasp God’s rich purposes for their lives and so seek to fulfill them."/>
          <p:cNvSpPr/>
          <p:nvPr/>
        </p:nvSpPr>
        <p:spPr>
          <a:xfrm>
            <a:off x="304800" y="2749549"/>
            <a:ext cx="11562844" cy="17932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defTabSz="457200">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900">
                <a:solidFill>
                  <a:srgbClr val="000000"/>
                </a:solidFill>
                <a:latin typeface="Garamond Premier Pro"/>
                <a:ea typeface="Garamond Premier Pro"/>
                <a:cs typeface="Garamond Premier Pro"/>
                <a:sym typeface="Garamond Premier Pro"/>
              </a:defRPr>
            </a:lvl1pPr>
          </a:lstStyle>
          <a:p>
            <a:pPr>
              <a:defRPr>
                <a:effectLst/>
              </a:defRPr>
            </a:pPr>
            <a:r>
              <a:t>As believers mature, they are increasingly aware of their unique design and try to grasp God’s rich purposes for their lives and so seek to fulfill them. </a:t>
            </a:r>
          </a:p>
        </p:txBody>
      </p:sp>
      <p:grpSp>
        <p:nvGrpSpPr>
          <p:cNvPr id="137" name="Group"/>
          <p:cNvGrpSpPr/>
          <p:nvPr/>
        </p:nvGrpSpPr>
        <p:grpSpPr>
          <a:xfrm>
            <a:off x="599943" y="4762679"/>
            <a:ext cx="11830314" cy="4621172"/>
            <a:chOff x="0" y="0"/>
            <a:chExt cx="11830312" cy="4621171"/>
          </a:xfrm>
        </p:grpSpPr>
        <p:sp>
          <p:nvSpPr>
            <p:cNvPr id="135" name="“Not that I have already obtained it, or have already become perfect, but I press on in order that I may lay hold of that for which also I was laid hold of by Christ Jesus. Brethren, I do not regard myself as having laid hold of it yet; but one thing I do: forgetting what lies behind and reaching forward to what lies ahead, I press on toward the goal for the prize of the upward call of God…” (Phil 3:12-14).…"/>
            <p:cNvSpPr/>
            <p:nvPr/>
          </p:nvSpPr>
          <p:spPr>
            <a:xfrm>
              <a:off x="168268" y="114120"/>
              <a:ext cx="11336968" cy="43929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just" defTabSz="457200">
                <a:lnSpc>
                  <a:spcPct val="110000"/>
                </a:lnSpc>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000">
                  <a:solidFill>
                    <a:schemeClr val="accent6">
                      <a:lumOff val="-21524"/>
                    </a:schemeClr>
                  </a:solidFill>
                  <a:effectLst/>
                  <a:latin typeface="Calibri"/>
                  <a:ea typeface="Calibri"/>
                  <a:cs typeface="Calibri"/>
                  <a:sym typeface="Calibri"/>
                </a:defRPr>
              </a:pPr>
              <a:r>
                <a:t>“Not that I have already obtained it, or have already become perfect, but I press on in order that I may lay hold of that for which also I was laid hold of by Christ Jesus. Brethren, I do not regard myself as having laid hold of it yet; but one thing I do: forgetting what lies behind and reaching forward to what lies ahead, I press on toward the goal for the prize of the upward call of God…” (Phil 3:12-14).</a:t>
              </a:r>
            </a:p>
            <a:p>
              <a:pPr algn="just" defTabSz="457200">
                <a:lnSpc>
                  <a:spcPct val="110000"/>
                </a:lnSpc>
                <a:spcBef>
                  <a:spcPts val="1600"/>
                </a:spcBef>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000">
                  <a:solidFill>
                    <a:schemeClr val="accent6">
                      <a:lumOff val="-21524"/>
                    </a:schemeClr>
                  </a:solidFill>
                  <a:effectLst/>
                  <a:latin typeface="Calibri"/>
                  <a:ea typeface="Calibri"/>
                  <a:cs typeface="Calibri"/>
                  <a:sym typeface="Calibri"/>
                </a:defRPr>
              </a:pPr>
              <a:r>
                <a:t>“We are His workmanship, created in Christ Jesus for good works, which God prepared beforehand, that we should walk in them” (Eph 2:10).</a:t>
              </a:r>
            </a:p>
          </p:txBody>
        </p:sp>
        <p:sp>
          <p:nvSpPr>
            <p:cNvPr id="136" name="Rectangle"/>
            <p:cNvSpPr/>
            <p:nvPr/>
          </p:nvSpPr>
          <p:spPr>
            <a:xfrm>
              <a:off x="0" y="0"/>
              <a:ext cx="11830313" cy="4621172"/>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b="0" sz="2400">
                  <a:solidFill>
                    <a:srgbClr val="000000"/>
                  </a:solidFill>
                  <a:effectLst/>
                  <a:latin typeface="+mj-lt"/>
                  <a:ea typeface="+mj-ea"/>
                  <a:cs typeface="+mj-cs"/>
                  <a:sym typeface="Helvetica Light"/>
                </a:defRPr>
              </a:pPr>
            </a:p>
          </p:txBody>
        </p:sp>
      </p:grpSp>
      <p:sp>
        <p:nvSpPr>
          <p:cNvPr id="138" name="Master Resources to Accomplish God’s Design"/>
          <p:cNvSpPr/>
          <p:nvPr/>
        </p:nvSpPr>
        <p:spPr>
          <a:xfrm>
            <a:off x="304800" y="2076449"/>
            <a:ext cx="10523940"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chemeClr val="accent1">
                    <a:hueOff val="273562"/>
                    <a:satOff val="2937"/>
                    <a:lumOff val="-22233"/>
                  </a:schemeClr>
                </a:solidFill>
                <a:effectLst>
                  <a:outerShdw sx="100000" sy="100000" kx="0" ky="0" algn="b" rotWithShape="0" blurRad="12700" dist="25400" dir="18900000">
                    <a:srgbClr val="000000"/>
                  </a:outerShdw>
                </a:effectLst>
                <a:latin typeface="Garamond Premier Pro"/>
                <a:ea typeface="Garamond Premier Pro"/>
                <a:cs typeface="Garamond Premier Pro"/>
                <a:sym typeface="Garamond Premier Pro"/>
              </a:defRPr>
            </a:lvl1pPr>
          </a:lstStyle>
          <a:p>
            <a:pPr>
              <a:defRPr>
                <a:solidFill>
                  <a:srgbClr val="000000"/>
                </a:solidFill>
                <a:effectLst/>
              </a:defRPr>
            </a:pPr>
            <a:r>
              <a:rPr>
                <a:solidFill>
                  <a:schemeClr val="accent1">
                    <a:hueOff val="273562"/>
                    <a:satOff val="2937"/>
                    <a:lumOff val="-22233"/>
                  </a:schemeClr>
                </a:solidFill>
                <a:effectLst>
                  <a:outerShdw sx="100000" sy="100000" kx="0" ky="0" algn="b" rotWithShape="0" blurRad="12700" dist="25400" dir="18900000">
                    <a:srgbClr val="000000"/>
                  </a:outerShdw>
                </a:effectLst>
              </a:rPr>
              <a:t>Master Resources to Accomplish God’s Design</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34">
                                            <p:bg/>
                                          </p:spTgt>
                                        </p:tgtEl>
                                        <p:attrNameLst>
                                          <p:attrName>style.visibility</p:attrName>
                                        </p:attrNameLst>
                                      </p:cBhvr>
                                      <p:to>
                                        <p:strVal val="visible"/>
                                      </p:to>
                                    </p:set>
                                    <p:anim calcmode="lin" valueType="num">
                                      <p:cBhvr>
                                        <p:cTn id="7" dur="2500" fill="hold"/>
                                        <p:tgtEl>
                                          <p:spTgt spid="134">
                                            <p:bg/>
                                          </p:spTgt>
                                        </p:tgtEl>
                                        <p:attrNameLst>
                                          <p:attrName>ppt_x</p:attrName>
                                        </p:attrNameLst>
                                      </p:cBhvr>
                                      <p:tavLst>
                                        <p:tav tm="0">
                                          <p:val>
                                            <p:strVal val="#ppt_x"/>
                                          </p:val>
                                        </p:tav>
                                        <p:tav tm="100000">
                                          <p:val>
                                            <p:strVal val="#ppt_x"/>
                                          </p:val>
                                        </p:tav>
                                      </p:tavLst>
                                    </p:anim>
                                    <p:anim calcmode="lin" valueType="num">
                                      <p:cBhvr>
                                        <p:cTn id="8" dur="2500" fill="hold"/>
                                        <p:tgtEl>
                                          <p:spTgt spid="13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34">
                                            <p:txEl>
                                              <p:pRg st="0" end="0"/>
                                            </p:txEl>
                                          </p:spTgt>
                                        </p:tgtEl>
                                        <p:attrNameLst>
                                          <p:attrName>style.visibility</p:attrName>
                                        </p:attrNameLst>
                                      </p:cBhvr>
                                      <p:to>
                                        <p:strVal val="visible"/>
                                      </p:to>
                                    </p:set>
                                    <p:anim calcmode="lin" valueType="num">
                                      <p:cBhvr>
                                        <p:cTn id="11" dur="2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32" presetID="4" grpId="2" fill="hold">
                                  <p:stCondLst>
                                    <p:cond delay="0"/>
                                  </p:stCondLst>
                                  <p:iterate type="el" backwards="0">
                                    <p:tmAbs val="0"/>
                                  </p:iterate>
                                  <p:childTnLst>
                                    <p:set>
                                      <p:cBhvr>
                                        <p:cTn id="16" fill="hold"/>
                                        <p:tgtEl>
                                          <p:spTgt spid="137"/>
                                        </p:tgtEl>
                                        <p:attrNameLst>
                                          <p:attrName>style.visibility</p:attrName>
                                        </p:attrNameLst>
                                      </p:cBhvr>
                                      <p:to>
                                        <p:strVal val="visible"/>
                                      </p:to>
                                    </p:set>
                                    <p:animEffect filter="box(out)" transition="in">
                                      <p:cBhvr>
                                        <p:cTn id="17"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4" grpId="1"/>
      <p:bldP build="whole" bldLvl="1" animBg="1" rev="0" advAuto="0" spid="137"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Takes a spiritual gift survey and use my spiritual gift(s).…"/>
          <p:cNvSpPr/>
          <p:nvPr/>
        </p:nvSpPr>
        <p:spPr>
          <a:xfrm>
            <a:off x="460572" y="2810966"/>
            <a:ext cx="12083656" cy="6565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Garamond Premier Pro"/>
                <a:ea typeface="Garamond Premier Pro"/>
                <a:cs typeface="Garamond Premier Pro"/>
                <a:sym typeface="Garamond Premier Pro"/>
              </a:defRPr>
            </a:pPr>
            <a:r>
              <a:t>Takes a spiritual gift survey and use my spiritual gift(s).</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Garamond Premier Pro"/>
                <a:ea typeface="Garamond Premier Pro"/>
                <a:cs typeface="Garamond Premier Pro"/>
                <a:sym typeface="Garamond Premier Pro"/>
              </a:defRPr>
            </a:pPr>
            <a:r>
              <a:t>Become quite committed to the local church where I attend. </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Garamond Premier Pro"/>
                <a:ea typeface="Garamond Premier Pro"/>
                <a:cs typeface="Garamond Premier Pro"/>
                <a:sym typeface="Garamond Premier Pro"/>
              </a:defRPr>
            </a:pPr>
            <a:r>
              <a:t>Makes opportunities to build up believers in their faith.</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Garamond Premier Pro"/>
                <a:ea typeface="Garamond Premier Pro"/>
                <a:cs typeface="Garamond Premier Pro"/>
                <a:sym typeface="Garamond Premier Pro"/>
              </a:defRPr>
            </a:pPr>
            <a:r>
              <a:t>Tells the Lord, “I am open to whatever you want for my life.”</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Garamond Premier Pro"/>
                <a:ea typeface="Garamond Premier Pro"/>
                <a:cs typeface="Garamond Premier Pro"/>
                <a:sym typeface="Garamond Premier Pro"/>
              </a:defRPr>
            </a:pPr>
            <a:r>
              <a:t>Spend extra time with the Lord in prayer and the Word trying to get to know Him and His will for me.</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Garamond Premier Pro"/>
                <a:ea typeface="Garamond Premier Pro"/>
                <a:cs typeface="Garamond Premier Pro"/>
                <a:sym typeface="Garamond Premier Pro"/>
              </a:defRPr>
            </a:pPr>
            <a:r>
              <a:t>Though not fully understanding God’s future plans for my life, I am confident of God’s presence and guidance.</a:t>
            </a:r>
          </a:p>
          <a:p>
            <a:pPr marL="320039" indent="-320039" algn="l" defTabSz="457200">
              <a:spcBef>
                <a:spcPts val="1600"/>
              </a:spcBef>
              <a:buClr>
                <a:srgbClr val="000000"/>
              </a:buClr>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Garamond Premier Pro"/>
                <a:ea typeface="Garamond Premier Pro"/>
                <a:cs typeface="Garamond Premier Pro"/>
                <a:sym typeface="Garamond Premier Pro"/>
              </a:defRPr>
            </a:pPr>
            <a:r>
              <a:t>Confident that the Lord will provide all that I need to effectively serve Him.</a:t>
            </a:r>
          </a:p>
        </p:txBody>
      </p:sp>
      <p:sp>
        <p:nvSpPr>
          <p:cNvPr id="141" name="Mature Believer’s Growing Purpose"/>
          <p:cNvSpPr/>
          <p:nvPr/>
        </p:nvSpPr>
        <p:spPr>
          <a:xfrm>
            <a:off x="460572" y="1970916"/>
            <a:ext cx="10090323"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a:solidFill>
                  <a:srgbClr val="000000"/>
                </a:solidFill>
                <a:latin typeface="Garamond Premier Pro"/>
                <a:ea typeface="Garamond Premier Pro"/>
                <a:cs typeface="Garamond Premier Pro"/>
                <a:sym typeface="Garamond Premier Pro"/>
              </a:defRPr>
            </a:lvl1pPr>
          </a:lstStyle>
          <a:p>
            <a:pPr>
              <a:defRPr>
                <a:effectLst/>
              </a:defRPr>
            </a:pPr>
            <a:r>
              <a:t>Mature Believer’s Growing Purpose</a:t>
            </a:r>
          </a:p>
        </p:txBody>
      </p:sp>
      <p:sp>
        <p:nvSpPr>
          <p:cNvPr id="142" name="Level 3 - Mature Believers"/>
          <p:cNvSpPr/>
          <p:nvPr/>
        </p:nvSpPr>
        <p:spPr>
          <a:xfrm>
            <a:off x="3570890" y="1194366"/>
            <a:ext cx="5863020"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solidFill>
                  <a:srgbClr val="53585F"/>
                </a:solidFill>
                <a:latin typeface="Garamond Premier Pro"/>
                <a:ea typeface="Garamond Premier Pro"/>
                <a:cs typeface="Garamond Premier Pro"/>
                <a:sym typeface="Garamond Premier Pro"/>
              </a:defRPr>
            </a:lvl1pPr>
          </a:lstStyle>
          <a:p>
            <a:pPr>
              <a:defRPr sz="5000">
                <a:solidFill>
                  <a:srgbClr val="000000"/>
                </a:solidFill>
                <a:effectLst/>
              </a:defRPr>
            </a:pPr>
            <a:r>
              <a:rPr sz="4500">
                <a:solidFill>
                  <a:srgbClr val="53585F"/>
                </a:solidFill>
              </a:rPr>
              <a:t>Level 3 - Mature Believers</a:t>
            </a:r>
          </a:p>
        </p:txBody>
      </p:sp>
    </p:spTree>
  </p:cSld>
  <p:clrMapOvr>
    <a:masterClrMapping/>
  </p:clrMapOvr>
  <mc:AlternateContent xmlns:mc="http://schemas.openxmlformats.org/markup-compatibility/2006">
    <mc:Choice xmlns:p14="http://schemas.microsoft.com/office/powerpoint/2010/main" Requires="p14">
      <p:transition spd="slow" advClick="1" p14:dur="30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anim calcmode="lin" valueType="num">
                                      <p:cBhvr>
                                        <p:cTn id="7" dur="2500" fill="hold"/>
                                        <p:tgtEl>
                                          <p:spTgt spid="140">
                                            <p:bg/>
                                          </p:spTgt>
                                        </p:tgtEl>
                                        <p:attrNameLst>
                                          <p:attrName>ppt_x</p:attrName>
                                        </p:attrNameLst>
                                      </p:cBhvr>
                                      <p:tavLst>
                                        <p:tav tm="0">
                                          <p:val>
                                            <p:strVal val="#ppt_x"/>
                                          </p:val>
                                        </p:tav>
                                        <p:tav tm="100000">
                                          <p:val>
                                            <p:strVal val="#ppt_x"/>
                                          </p:val>
                                        </p:tav>
                                      </p:tavLst>
                                    </p:anim>
                                    <p:anim calcmode="lin" valueType="num">
                                      <p:cBhvr>
                                        <p:cTn id="8" dur="2500" fill="hold"/>
                                        <p:tgtEl>
                                          <p:spTgt spid="14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40">
                                            <p:txEl>
                                              <p:pRg st="0" end="0"/>
                                            </p:txEl>
                                          </p:spTgt>
                                        </p:tgtEl>
                                        <p:attrNameLst>
                                          <p:attrName>style.visibility</p:attrName>
                                        </p:attrNameLst>
                                      </p:cBhvr>
                                      <p:to>
                                        <p:strVal val="visible"/>
                                      </p:to>
                                    </p:set>
                                    <p:anim calcmode="lin" valueType="num">
                                      <p:cBhvr>
                                        <p:cTn id="11" dur="2500" fill="hold"/>
                                        <p:tgtEl>
                                          <p:spTgt spid="140">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4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40">
                                            <p:txEl>
                                              <p:pRg st="1" end="1"/>
                                            </p:txEl>
                                          </p:spTgt>
                                        </p:tgtEl>
                                        <p:attrNameLst>
                                          <p:attrName>style.visibility</p:attrName>
                                        </p:attrNameLst>
                                      </p:cBhvr>
                                      <p:to>
                                        <p:strVal val="visible"/>
                                      </p:to>
                                    </p:set>
                                    <p:anim calcmode="lin" valueType="num">
                                      <p:cBhvr>
                                        <p:cTn id="16" dur="2500" fill="hold"/>
                                        <p:tgtEl>
                                          <p:spTgt spid="140">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140">
                                            <p:txEl>
                                              <p:pRg st="2" end="2"/>
                                            </p:txEl>
                                          </p:spTgt>
                                        </p:tgtEl>
                                        <p:attrNameLst>
                                          <p:attrName>style.visibility</p:attrName>
                                        </p:attrNameLst>
                                      </p:cBhvr>
                                      <p:to>
                                        <p:strVal val="visible"/>
                                      </p:to>
                                    </p:set>
                                    <p:anim calcmode="lin" valueType="num">
                                      <p:cBhvr>
                                        <p:cTn id="22" dur="2500" fill="hold"/>
                                        <p:tgtEl>
                                          <p:spTgt spid="140">
                                            <p:txEl>
                                              <p:pRg st="2" end="2"/>
                                            </p:txEl>
                                          </p:spTgt>
                                        </p:tgtEl>
                                        <p:attrNameLst>
                                          <p:attrName>ppt_x</p:attrName>
                                        </p:attrNameLst>
                                      </p:cBhvr>
                                      <p:tavLst>
                                        <p:tav tm="0">
                                          <p:val>
                                            <p:strVal val="#ppt_x"/>
                                          </p:val>
                                        </p:tav>
                                        <p:tav tm="100000">
                                          <p:val>
                                            <p:strVal val="#ppt_x"/>
                                          </p:val>
                                        </p:tav>
                                      </p:tavLst>
                                    </p:anim>
                                    <p:anim calcmode="lin" valueType="num">
                                      <p:cBhvr>
                                        <p:cTn id="23" dur="25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140">
                                            <p:txEl>
                                              <p:pRg st="3" end="3"/>
                                            </p:txEl>
                                          </p:spTgt>
                                        </p:tgtEl>
                                        <p:attrNameLst>
                                          <p:attrName>style.visibility</p:attrName>
                                        </p:attrNameLst>
                                      </p:cBhvr>
                                      <p:to>
                                        <p:strVal val="visible"/>
                                      </p:to>
                                    </p:set>
                                    <p:anim calcmode="lin" valueType="num">
                                      <p:cBhvr>
                                        <p:cTn id="28" dur="2500" fill="hold"/>
                                        <p:tgtEl>
                                          <p:spTgt spid="140">
                                            <p:txEl>
                                              <p:pRg st="3" end="3"/>
                                            </p:txEl>
                                          </p:spTgt>
                                        </p:tgtEl>
                                        <p:attrNameLst>
                                          <p:attrName>ppt_x</p:attrName>
                                        </p:attrNameLst>
                                      </p:cBhvr>
                                      <p:tavLst>
                                        <p:tav tm="0">
                                          <p:val>
                                            <p:strVal val="#ppt_x"/>
                                          </p:val>
                                        </p:tav>
                                        <p:tav tm="100000">
                                          <p:val>
                                            <p:strVal val="#ppt_x"/>
                                          </p:val>
                                        </p:tav>
                                      </p:tavLst>
                                    </p:anim>
                                    <p:anim calcmode="lin" valueType="num">
                                      <p:cBhvr>
                                        <p:cTn id="29" dur="2500" fill="hold"/>
                                        <p:tgtEl>
                                          <p:spTgt spid="1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1" fill="hold">
                                  <p:stCondLst>
                                    <p:cond delay="0"/>
                                  </p:stCondLst>
                                  <p:iterate type="el" backwards="0">
                                    <p:tmAbs val="0"/>
                                  </p:iterate>
                                  <p:childTnLst>
                                    <p:set>
                                      <p:cBhvr>
                                        <p:cTn id="33" fill="hold"/>
                                        <p:tgtEl>
                                          <p:spTgt spid="140">
                                            <p:txEl>
                                              <p:pRg st="4" end="4"/>
                                            </p:txEl>
                                          </p:spTgt>
                                        </p:tgtEl>
                                        <p:attrNameLst>
                                          <p:attrName>style.visibility</p:attrName>
                                        </p:attrNameLst>
                                      </p:cBhvr>
                                      <p:to>
                                        <p:strVal val="visible"/>
                                      </p:to>
                                    </p:set>
                                    <p:anim calcmode="lin" valueType="num">
                                      <p:cBhvr>
                                        <p:cTn id="34" dur="2500" fill="hold"/>
                                        <p:tgtEl>
                                          <p:spTgt spid="140">
                                            <p:txEl>
                                              <p:pRg st="4" end="4"/>
                                            </p:txEl>
                                          </p:spTgt>
                                        </p:tgtEl>
                                        <p:attrNameLst>
                                          <p:attrName>ppt_x</p:attrName>
                                        </p:attrNameLst>
                                      </p:cBhvr>
                                      <p:tavLst>
                                        <p:tav tm="0">
                                          <p:val>
                                            <p:strVal val="#ppt_x"/>
                                          </p:val>
                                        </p:tav>
                                        <p:tav tm="100000">
                                          <p:val>
                                            <p:strVal val="#ppt_x"/>
                                          </p:val>
                                        </p:tav>
                                      </p:tavLst>
                                    </p:anim>
                                    <p:anim calcmode="lin" valueType="num">
                                      <p:cBhvr>
                                        <p:cTn id="35" dur="2500" fill="hold"/>
                                        <p:tgtEl>
                                          <p:spTgt spid="1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4" presetID="2" grpId="1" fill="hold">
                                  <p:stCondLst>
                                    <p:cond delay="0"/>
                                  </p:stCondLst>
                                  <p:iterate type="el" backwards="0">
                                    <p:tmAbs val="0"/>
                                  </p:iterate>
                                  <p:childTnLst>
                                    <p:set>
                                      <p:cBhvr>
                                        <p:cTn id="39" fill="hold"/>
                                        <p:tgtEl>
                                          <p:spTgt spid="140">
                                            <p:txEl>
                                              <p:pRg st="5" end="5"/>
                                            </p:txEl>
                                          </p:spTgt>
                                        </p:tgtEl>
                                        <p:attrNameLst>
                                          <p:attrName>style.visibility</p:attrName>
                                        </p:attrNameLst>
                                      </p:cBhvr>
                                      <p:to>
                                        <p:strVal val="visible"/>
                                      </p:to>
                                    </p:set>
                                    <p:anim calcmode="lin" valueType="num">
                                      <p:cBhvr>
                                        <p:cTn id="40" dur="2500" fill="hold"/>
                                        <p:tgtEl>
                                          <p:spTgt spid="140">
                                            <p:txEl>
                                              <p:pRg st="5" end="5"/>
                                            </p:txEl>
                                          </p:spTgt>
                                        </p:tgtEl>
                                        <p:attrNameLst>
                                          <p:attrName>ppt_x</p:attrName>
                                        </p:attrNameLst>
                                      </p:cBhvr>
                                      <p:tavLst>
                                        <p:tav tm="0">
                                          <p:val>
                                            <p:strVal val="#ppt_x"/>
                                          </p:val>
                                        </p:tav>
                                        <p:tav tm="100000">
                                          <p:val>
                                            <p:strVal val="#ppt_x"/>
                                          </p:val>
                                        </p:tav>
                                      </p:tavLst>
                                    </p:anim>
                                    <p:anim calcmode="lin" valueType="num">
                                      <p:cBhvr>
                                        <p:cTn id="41" dur="2500" fill="hold"/>
                                        <p:tgtEl>
                                          <p:spTgt spid="1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4" presetID="2" grpId="1" fill="hold">
                                  <p:stCondLst>
                                    <p:cond delay="0"/>
                                  </p:stCondLst>
                                  <p:iterate type="el" backwards="0">
                                    <p:tmAbs val="0"/>
                                  </p:iterate>
                                  <p:childTnLst>
                                    <p:set>
                                      <p:cBhvr>
                                        <p:cTn id="45" fill="hold"/>
                                        <p:tgtEl>
                                          <p:spTgt spid="140">
                                            <p:txEl>
                                              <p:pRg st="6" end="6"/>
                                            </p:txEl>
                                          </p:spTgt>
                                        </p:tgtEl>
                                        <p:attrNameLst>
                                          <p:attrName>style.visibility</p:attrName>
                                        </p:attrNameLst>
                                      </p:cBhvr>
                                      <p:to>
                                        <p:strVal val="visible"/>
                                      </p:to>
                                    </p:set>
                                    <p:anim calcmode="lin" valueType="num">
                                      <p:cBhvr>
                                        <p:cTn id="46" dur="2500" fill="hold"/>
                                        <p:tgtEl>
                                          <p:spTgt spid="140">
                                            <p:txEl>
                                              <p:pRg st="6" end="6"/>
                                            </p:txEl>
                                          </p:spTgt>
                                        </p:tgtEl>
                                        <p:attrNameLst>
                                          <p:attrName>ppt_x</p:attrName>
                                        </p:attrNameLst>
                                      </p:cBhvr>
                                      <p:tavLst>
                                        <p:tav tm="0">
                                          <p:val>
                                            <p:strVal val="#ppt_x"/>
                                          </p:val>
                                        </p:tav>
                                        <p:tav tm="100000">
                                          <p:val>
                                            <p:strVal val="#ppt_x"/>
                                          </p:val>
                                        </p:tav>
                                      </p:tavLst>
                                    </p:anim>
                                    <p:anim calcmode="lin" valueType="num">
                                      <p:cBhvr>
                                        <p:cTn id="47" dur="2500" fill="hold"/>
                                        <p:tgtEl>
                                          <p:spTgt spid="14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FFFFFF"/>
      </a:dk1>
      <a:lt1>
        <a:srgbClr val="CCFCF9"/>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CCFCF9"/>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