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3004779" cy="975363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01_pic00.jpg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0" y="0"/>
            <a:ext cx="13004779" cy="975363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2011680"/>
            <a:ext cx="8366760" cy="5486400"/>
          </a:xfrm>
          <a:prstGeom prst="round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2688" y="2386584"/>
            <a:ext cx="7543800" cy="2167128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5100" b="1" i="0">
                <a:solidFill>
                  <a:srgbClr val="FFFFFF"/>
                </a:solidFill>
                <a:latin typeface="Georgia"/>
              </a:rPr>
              <a:t>Kaayyoo Gurguddoo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5100" b="1" i="0">
                <a:solidFill>
                  <a:srgbClr val="FFFFFF"/>
                </a:solidFill>
                <a:latin typeface="Georgia"/>
              </a:rPr>
              <a:t>Waaqayyoo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5840" y="5020056"/>
            <a:ext cx="4297680" cy="82296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9264" y="5321808"/>
            <a:ext cx="7315200" cy="76809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900" b="1" i="0">
                <a:solidFill>
                  <a:srgbClr val="FFF5DA"/>
                </a:solidFill>
                <a:latin typeface="Georgia"/>
              </a:rPr>
              <a:t>Yohannis 15:1–6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6583680"/>
            <a:ext cx="6858000" cy="566928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Georgia"/>
              </a:rPr>
              <a:t>Paul J. Bucknell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Dubbii Yesuus: Yohannis 15:1–6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2295144"/>
            <a:ext cx="5824728" cy="6611112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574536" y="2295144"/>
            <a:ext cx="5852160" cy="6611112"/>
          </a:xfrm>
          <a:prstGeom prst="roundRect">
            <a:avLst/>
          </a:prstGeom>
          <a:solidFill>
            <a:srgbClr val="FFF7ED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532888"/>
            <a:ext cx="5230368" cy="6208776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¹ “Ani muka wayinii dhugaa ti; kan dhaabes Abbaa koo ti.</a:t>
            </a:r>
          </a:p>
          <a:p>
            <a:pPr algn="l">
              <a:lnSpc>
                <a:spcPct val="114000"/>
              </a:lnSpc>
              <a:spcAft>
                <a:spcPts val="0"/>
              </a:spcAft>
            </a:pPr>
          </a:p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² Inni damee koo kan ija hin naqanne hunda muree gata; damee ija naqatu immoo akka inni caalaatti naqatuuf irraa qora.</a:t>
            </a:r>
          </a:p>
          <a:p>
            <a:pPr algn="l">
              <a:lnSpc>
                <a:spcPct val="114000"/>
              </a:lnSpc>
              <a:spcAft>
                <a:spcPts val="0"/>
              </a:spcAft>
            </a:pPr>
          </a:p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³ Isin dubbii ani isinitti dubbadheen amma qulqulluu dha.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288" y="2532888"/>
            <a:ext cx="5212080" cy="6245352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39" b="0" i="0">
                <a:solidFill>
                  <a:srgbClr val="153526"/>
                </a:solidFill>
                <a:latin typeface="Arial"/>
              </a:rPr>
              <a:t>⁴ Na keessa jiraadhaa; anis isin keessa nan jiraadhaa. Akkuma dameen yoo muka wayiniitti jiraate malee ofuma isaatiin ija naqachuu hin dandeenye, isinis yoo na keessa jiraattan malee ija naqachuu hin dandeessan.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39" b="0" i="0">
                <a:solidFill>
                  <a:srgbClr val="153526"/>
                </a:solidFill>
                <a:latin typeface="Arial"/>
              </a:rPr>
              <a:t>⁵ “Ani muka wayinii ti; isini immoo dameewwan. Namni yoo na keessa jiraate, anis yoon isa keessa jiraadhe inni ija baayʼee naqata; isin narraa gargar baatanii homaa gochuu hin dandeessaniitii.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39" b="0" i="0">
                <a:solidFill>
                  <a:srgbClr val="153526"/>
                </a:solidFill>
                <a:latin typeface="Arial"/>
              </a:rPr>
              <a:t>⁶ Namni na keessa hin jiraanne akka damee gad gatamee goguu ti. Dameewwan akkanaa walitti qabamanii ibiddatti naqamu; ni gubamus.”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9061704"/>
            <a:ext cx="11292840" cy="27432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0" i="1">
                <a:solidFill>
                  <a:srgbClr val="5C685E"/>
                </a:solidFill>
                <a:latin typeface="Arial"/>
              </a:rPr>
              <a:t>Madda: Kitaaba Qulqulluu Afaan Oromoo, Biblica HABH (Loqoda Dhiʼaa).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Barumsa kana keessatti kutaa gurguddoo lama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542032"/>
            <a:ext cx="5650992" cy="5020056"/>
          </a:xfrm>
          <a:prstGeom prst="roundRect">
            <a:avLst/>
          </a:prstGeom>
          <a:solidFill>
            <a:srgbClr val="F2F6EE"/>
          </a:solidFill>
          <a:ln w="15240">
            <a:solidFill>
              <a:srgbClr val="2461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41832" y="2761487"/>
            <a:ext cx="5138927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800" b="1" i="0">
                <a:solidFill>
                  <a:srgbClr val="24613D"/>
                </a:solidFill>
                <a:latin typeface="Georgia"/>
              </a:rPr>
              <a:t>1  Hojii Waaqayyoo lama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50976" y="3465576"/>
            <a:ext cx="5120640" cy="0"/>
          </a:xfrm>
          <a:prstGeom prst="line">
            <a:avLst/>
          </a:prstGeom>
          <a:ln w="15240">
            <a:solidFill>
              <a:srgbClr val="246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60120" y="3621024"/>
            <a:ext cx="5102352" cy="3721608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Waaqayyo saba isaa kunuunsuuf dameewwan ija hin godhanne ol kaasa; warra ija godhatan immoo caalaatti ija akka godhataniif irraa qora.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Yohannis 15:1–3, 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65976" y="2542032"/>
            <a:ext cx="5650992" cy="5020056"/>
          </a:xfrm>
          <a:prstGeom prst="roundRect">
            <a:avLst/>
          </a:prstGeom>
          <a:solidFill>
            <a:srgbClr val="EDF5F4"/>
          </a:solidFill>
          <a:ln w="15240">
            <a:solidFill>
              <a:srgbClr val="C9DD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22008" y="2761487"/>
            <a:ext cx="5138927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800" b="1" i="0">
                <a:solidFill>
                  <a:srgbClr val="24613D"/>
                </a:solidFill>
                <a:latin typeface="Georgia"/>
              </a:rPr>
              <a:t>2  Furtuuwwan jireenyaa lama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931152" y="3465576"/>
            <a:ext cx="5120640" cy="0"/>
          </a:xfrm>
          <a:prstGeom prst="line">
            <a:avLst/>
          </a:prstGeom>
          <a:ln w="15240">
            <a:solidFill>
              <a:srgbClr val="C9DD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940296" y="3621024"/>
            <a:ext cx="5102352" cy="3721608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Kiristoos keessa jiraachuu fi ija godhachuu. Jireenya hafuuraa kan ija qabuuf walitti dhufeenyi keenya Yesuus wajjin murteessaa dha.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Yohannis 15:4–5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938528" y="7991856"/>
            <a:ext cx="9144000" cy="905256"/>
          </a:xfrm>
          <a:prstGeom prst="roundRect">
            <a:avLst/>
          </a:prstGeom>
          <a:solidFill>
            <a:srgbClr val="F7F2E7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76272" y="8110728"/>
            <a:ext cx="8668512" cy="66751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Georgia"/>
              </a:rPr>
              <a:t>“Ani muka wayinii ti; isini immoo dameewwan.” — Yohannis 15:5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Abbaa fi Ilma: hojii garaagaraa, kaayyoo tokko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5216" y="2304288"/>
            <a:ext cx="5779008" cy="6281928"/>
          </a:xfrm>
          <a:prstGeom prst="roundRect">
            <a:avLst/>
          </a:prstGeom>
          <a:solidFill>
            <a:srgbClr val="F2F6EE"/>
          </a:solidFill>
          <a:ln w="1524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" y="2523744"/>
            <a:ext cx="5266944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i="0">
                <a:solidFill>
                  <a:srgbClr val="24613D"/>
                </a:solidFill>
                <a:latin typeface="Georgia"/>
              </a:rPr>
              <a:t>Abbaa: Isa muka wayinii kunuunsu (1–3, 6)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50392" y="3227832"/>
            <a:ext cx="5248656" cy="0"/>
          </a:xfrm>
          <a:prstGeom prst="line">
            <a:avLst/>
          </a:prstGeom>
          <a:ln w="15240">
            <a:solidFill>
              <a:srgbClr val="D9E4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59536" y="3383280"/>
            <a:ext cx="5230368" cy="49834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Damee ija hin naqanne irratti tarkaanfii fudhata; damee ija naqatu immoo akka ija caalaa godhatuuf irraa qora.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“Isin dubbii ani isinitti dubbadheen amma qulqulluu dha.”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Namni Kiristoos keessa hin jiraanne akka damee gogaa gatamuutti ibsama.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92824" y="2304288"/>
            <a:ext cx="5779008" cy="6281928"/>
          </a:xfrm>
          <a:prstGeom prst="roundRect">
            <a:avLst/>
          </a:prstGeom>
          <a:solidFill>
            <a:srgbClr val="EDF5F4"/>
          </a:solidFill>
          <a:ln w="1524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48856" y="2523744"/>
            <a:ext cx="5266944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 i="0">
                <a:solidFill>
                  <a:srgbClr val="24613D"/>
                </a:solidFill>
                <a:latin typeface="Georgia"/>
              </a:rPr>
              <a:t>“Ani muka wayinii dhugaa ti” (4–5)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858000" y="3227832"/>
            <a:ext cx="5248656" cy="0"/>
          </a:xfrm>
          <a:prstGeom prst="line">
            <a:avLst/>
          </a:prstGeom>
          <a:ln w="15240">
            <a:solidFill>
              <a:srgbClr val="D9E4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67144" y="3383280"/>
            <a:ext cx="5230368" cy="49834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“Na keessa jiraadhaa; anis isin keessa nan jiraadhaa.”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Dameen muka wayinii irraa adda baʼee ija godhachuu hin dandaʼu.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Yesuus keessa kan jiraatu ija baayʼee godhata; isa malee homaa gochuu hin dandeenyu.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1. Hojii addaa Waaqayyo saba isaatti hojjetu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523744"/>
            <a:ext cx="128016" cy="128016"/>
          </a:xfrm>
          <a:prstGeom prst="ellipse">
            <a:avLst/>
          </a:prstGeom>
          <a:solidFill>
            <a:srgbClr val="246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2395728"/>
            <a:ext cx="10561320" cy="950975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sz="2800" b="0" i="0">
                <a:solidFill>
                  <a:srgbClr val="153526"/>
                </a:solidFill>
                <a:latin typeface="Arial"/>
              </a:rPr>
              <a:t>Kiristoos keessa jiraachuun Waaqayyo akka nu kunuunsu argisiisa.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566160"/>
            <a:ext cx="128016" cy="128016"/>
          </a:xfrm>
          <a:prstGeom prst="ellipse">
            <a:avLst/>
          </a:prstGeom>
          <a:solidFill>
            <a:srgbClr val="246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43000" y="3438144"/>
            <a:ext cx="10561320" cy="950975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sz="2800" b="0" i="0">
                <a:solidFill>
                  <a:srgbClr val="153526"/>
                </a:solidFill>
                <a:latin typeface="Arial"/>
              </a:rPr>
              <a:t>Dameewwan gosa lama jiru; Abbaan lamaan isaanii ni kunuunsa.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5528" y="4718304"/>
            <a:ext cx="5468112" cy="3209544"/>
          </a:xfrm>
          <a:prstGeom prst="roundRect">
            <a:avLst/>
          </a:prstGeom>
          <a:solidFill>
            <a:srgbClr val="FAECEB"/>
          </a:solidFill>
          <a:ln w="15240">
            <a:solidFill>
              <a:srgbClr val="F2C9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937760"/>
            <a:ext cx="4956048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600" b="1" i="0">
                <a:solidFill>
                  <a:srgbClr val="8D3B3B"/>
                </a:solidFill>
                <a:latin typeface="Georgia"/>
              </a:rPr>
              <a:t>Damee ija hin godhanne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060704" y="5641848"/>
            <a:ext cx="4937760" cy="0"/>
          </a:xfrm>
          <a:prstGeom prst="line">
            <a:avLst/>
          </a:prstGeom>
          <a:ln w="15240">
            <a:solidFill>
              <a:srgbClr val="F2C9C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69848" y="5797296"/>
            <a:ext cx="4919472" cy="1911095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Akka ibsa barreessichaatti, Abbaan damee kana ol kaasa, deggersa itti kenna.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47104" y="4718304"/>
            <a:ext cx="5660136" cy="3209544"/>
          </a:xfrm>
          <a:prstGeom prst="roundRect">
            <a:avLst/>
          </a:prstGeom>
          <a:solidFill>
            <a:srgbClr val="F2F6EE"/>
          </a:solidFill>
          <a:ln w="1524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03136" y="4937760"/>
            <a:ext cx="5148072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600" b="1" i="0">
                <a:solidFill>
                  <a:srgbClr val="24613D"/>
                </a:solidFill>
                <a:latin typeface="Georgia"/>
              </a:rPr>
              <a:t>Damee ija godhatu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812280" y="5641848"/>
            <a:ext cx="5129784" cy="0"/>
          </a:xfrm>
          <a:prstGeom prst="line">
            <a:avLst/>
          </a:prstGeom>
          <a:ln w="15240">
            <a:solidFill>
              <a:srgbClr val="D9E4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821424" y="5797296"/>
            <a:ext cx="5111496" cy="1911095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Abbaan akka ija caalatti godhatuuf damee irraa qora.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8485632"/>
            <a:ext cx="11521440" cy="64008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800" b="0" i="1">
                <a:solidFill>
                  <a:srgbClr val="782D54"/>
                </a:solidFill>
                <a:latin typeface="Arial"/>
              </a:rPr>
              <a:t>Hubachiisa: “ol kaasa” jechuun ibsa barreessichaati; hiikni Biblica 15:2 “muree gata” jedha.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Dameewwan lama — Yohannis 15:2 fi 15:6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2340864"/>
            <a:ext cx="5733288" cy="5669280"/>
          </a:xfrm>
          <a:prstGeom prst="roundRect">
            <a:avLst/>
          </a:prstGeom>
          <a:solidFill>
            <a:srgbClr val="FAECEB"/>
          </a:solidFill>
          <a:ln w="20320">
            <a:solidFill>
              <a:srgbClr val="ECC5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519672" y="2340864"/>
            <a:ext cx="5916168" cy="5669280"/>
          </a:xfrm>
          <a:prstGeom prst="roundRect">
            <a:avLst/>
          </a:prstGeom>
          <a:solidFill>
            <a:srgbClr val="F2F6EE"/>
          </a:solidFill>
          <a:ln w="20320">
            <a:solidFill>
              <a:srgbClr val="C9DE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04672" y="2615184"/>
            <a:ext cx="594360" cy="594360"/>
          </a:xfrm>
          <a:prstGeom prst="ellipse">
            <a:avLst/>
          </a:prstGeom>
          <a:solidFill>
            <a:srgbClr val="8D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3816" y="2633472"/>
            <a:ext cx="576072" cy="55778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36192" y="2633472"/>
            <a:ext cx="4297680" cy="49377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600" b="1" i="0">
                <a:solidFill>
                  <a:srgbClr val="8D3B3B"/>
                </a:solidFill>
                <a:latin typeface="Arial"/>
              </a:rPr>
              <a:t>Damee ija hin godhanne</a:t>
            </a:r>
          </a:p>
        </p:txBody>
      </p:sp>
      <p:sp>
        <p:nvSpPr>
          <p:cNvPr id="16" name="Oval 15"/>
          <p:cNvSpPr/>
          <p:nvPr/>
        </p:nvSpPr>
        <p:spPr>
          <a:xfrm>
            <a:off x="6784848" y="2615184"/>
            <a:ext cx="594360" cy="594360"/>
          </a:xfrm>
          <a:prstGeom prst="ellipse">
            <a:avLst/>
          </a:prstGeom>
          <a:solidFill>
            <a:srgbClr val="246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93992" y="2633472"/>
            <a:ext cx="576072" cy="55778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07224" y="2633472"/>
            <a:ext cx="4297680" cy="49377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600" b="1" i="0">
                <a:solidFill>
                  <a:srgbClr val="24613D"/>
                </a:solidFill>
                <a:latin typeface="Arial"/>
              </a:rPr>
              <a:t>Damee ija godhatu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1143000" y="3840480"/>
            <a:ext cx="3511296" cy="1746504"/>
          </a:xfrm>
          <a:prstGeom prst="line">
            <a:avLst/>
          </a:prstGeom>
          <a:ln w="139700">
            <a:solidFill>
              <a:srgbClr val="6C58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 rot="1560000">
            <a:off x="1645920" y="4626864"/>
            <a:ext cx="667512" cy="347472"/>
          </a:xfrm>
          <a:prstGeom prst="ellipse">
            <a:avLst/>
          </a:prstGeom>
          <a:solidFill>
            <a:srgbClr val="5A9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800000">
            <a:off x="2404872" y="4242816"/>
            <a:ext cx="667512" cy="347472"/>
          </a:xfrm>
          <a:prstGeom prst="ellipse">
            <a:avLst/>
          </a:prstGeom>
          <a:solidFill>
            <a:srgbClr val="5A9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560000">
            <a:off x="3163824" y="3858768"/>
            <a:ext cx="667512" cy="347472"/>
          </a:xfrm>
          <a:prstGeom prst="ellipse">
            <a:avLst/>
          </a:prstGeom>
          <a:solidFill>
            <a:srgbClr val="5A9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800000">
            <a:off x="3922776" y="3474720"/>
            <a:ext cx="667512" cy="347472"/>
          </a:xfrm>
          <a:prstGeom prst="ellipse">
            <a:avLst/>
          </a:prstGeom>
          <a:solidFill>
            <a:srgbClr val="5A9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 flipV="1">
            <a:off x="7150608" y="3840480"/>
            <a:ext cx="3511296" cy="1746504"/>
          </a:xfrm>
          <a:prstGeom prst="line">
            <a:avLst/>
          </a:prstGeom>
          <a:ln w="139700">
            <a:solidFill>
              <a:srgbClr val="6C58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 rot="1560000">
            <a:off x="7653528" y="4626864"/>
            <a:ext cx="667512" cy="347472"/>
          </a:xfrm>
          <a:prstGeom prst="ellipse">
            <a:avLst/>
          </a:prstGeom>
          <a:solidFill>
            <a:srgbClr val="5A9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19800000">
            <a:off x="8412480" y="4242816"/>
            <a:ext cx="667512" cy="347472"/>
          </a:xfrm>
          <a:prstGeom prst="ellipse">
            <a:avLst/>
          </a:prstGeom>
          <a:solidFill>
            <a:srgbClr val="5A9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560000">
            <a:off x="9171432" y="3858768"/>
            <a:ext cx="667512" cy="347472"/>
          </a:xfrm>
          <a:prstGeom prst="ellipse">
            <a:avLst/>
          </a:prstGeom>
          <a:solidFill>
            <a:srgbClr val="5A9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9800000">
            <a:off x="9930384" y="3474720"/>
            <a:ext cx="667512" cy="347472"/>
          </a:xfrm>
          <a:prstGeom prst="ellipse">
            <a:avLst/>
          </a:prstGeom>
          <a:solidFill>
            <a:srgbClr val="5A9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628632" y="4773168"/>
            <a:ext cx="283464" cy="283464"/>
          </a:xfrm>
          <a:prstGeom prst="ellipse">
            <a:avLst/>
          </a:prstGeom>
          <a:solidFill>
            <a:srgbClr val="78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912096" y="4754880"/>
            <a:ext cx="283464" cy="283464"/>
          </a:xfrm>
          <a:prstGeom prst="ellipse">
            <a:avLst/>
          </a:prstGeom>
          <a:solidFill>
            <a:srgbClr val="78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168128" y="4773168"/>
            <a:ext cx="283464" cy="283464"/>
          </a:xfrm>
          <a:prstGeom prst="ellipse">
            <a:avLst/>
          </a:prstGeom>
          <a:solidFill>
            <a:srgbClr val="78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765792" y="5047488"/>
            <a:ext cx="283464" cy="283464"/>
          </a:xfrm>
          <a:prstGeom prst="ellipse">
            <a:avLst/>
          </a:prstGeom>
          <a:solidFill>
            <a:srgbClr val="78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040112" y="5065776"/>
            <a:ext cx="283464" cy="283464"/>
          </a:xfrm>
          <a:prstGeom prst="ellipse">
            <a:avLst/>
          </a:prstGeom>
          <a:solidFill>
            <a:srgbClr val="78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912096" y="5330952"/>
            <a:ext cx="283464" cy="283464"/>
          </a:xfrm>
          <a:prstGeom prst="ellipse">
            <a:avLst/>
          </a:prstGeom>
          <a:solidFill>
            <a:srgbClr val="78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41248" y="6419088"/>
            <a:ext cx="5221224" cy="119786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300" b="1" i="0">
                <a:solidFill>
                  <a:srgbClr val="8D3B3B"/>
                </a:solidFill>
                <a:latin typeface="Arial"/>
              </a:rPr>
              <a:t>Abbaan isa ol kaasee deggersa itti kenna.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93992" y="6419088"/>
            <a:ext cx="5321808" cy="119786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300" b="1" i="0">
                <a:solidFill>
                  <a:srgbClr val="24613D"/>
                </a:solidFill>
                <a:latin typeface="Arial"/>
              </a:rPr>
              <a:t>Abbaan irraa qoree akka ija caalaa godhatu gargaara.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03504" y="8257031"/>
            <a:ext cx="11814048" cy="804672"/>
          </a:xfrm>
          <a:prstGeom prst="roundRect">
            <a:avLst/>
          </a:prstGeom>
          <a:solidFill>
            <a:srgbClr val="EEE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2960" y="8412480"/>
            <a:ext cx="11411712" cy="50292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100" b="0" i="0">
                <a:solidFill>
                  <a:srgbClr val="572644"/>
                </a:solidFill>
                <a:latin typeface="Arial"/>
              </a:rPr>
              <a:t>Yohannis 15:6: Namni Yesuus keessa hin jiraanne akka damee gogee gatamuutti ibsama.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“Ana keessa” — abdiin amanaa abdii kutateef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9264" y="2423160"/>
            <a:ext cx="11119104" cy="1097280"/>
          </a:xfrm>
          <a:prstGeom prst="roundRect">
            <a:avLst/>
          </a:prstGeom>
          <a:solidFill>
            <a:srgbClr val="FAECEB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07008" y="2542032"/>
            <a:ext cx="10643616" cy="85953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</a:pPr>
            <a:r>
              <a:rPr sz="2700" b="0" i="0">
                <a:solidFill>
                  <a:srgbClr val="8D3B3B"/>
                </a:solidFill>
                <a:latin typeface="Georgia"/>
              </a:rPr>
              <a:t>“Damee ana keessa jiru kan ija hin godhanne hundumaa, inni ol kaasa.”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6" y="3941063"/>
            <a:ext cx="5715000" cy="60350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400" b="1" i="0">
                <a:solidFill>
                  <a:srgbClr val="8D3B3B"/>
                </a:solidFill>
                <a:latin typeface="Arial"/>
              </a:rPr>
              <a:t>Dameen ija hin godhanne akkam taʼa?</a:t>
            </a:r>
          </a:p>
        </p:txBody>
      </p:sp>
      <p:sp>
        <p:nvSpPr>
          <p:cNvPr id="14" name="Oval 13"/>
          <p:cNvSpPr/>
          <p:nvPr/>
        </p:nvSpPr>
        <p:spPr>
          <a:xfrm>
            <a:off x="941832" y="4855464"/>
            <a:ext cx="128016" cy="128016"/>
          </a:xfrm>
          <a:prstGeom prst="ellipse">
            <a:avLst/>
          </a:prstGeom>
          <a:solidFill>
            <a:srgbClr val="8D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61872" y="4727448"/>
            <a:ext cx="4892040" cy="704088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sz="2200" b="0" i="0">
                <a:solidFill>
                  <a:srgbClr val="153526"/>
                </a:solidFill>
                <a:latin typeface="Arial"/>
              </a:rPr>
              <a:t>Dhiphataa fi burjaajaʼaa</a:t>
            </a:r>
          </a:p>
        </p:txBody>
      </p:sp>
      <p:sp>
        <p:nvSpPr>
          <p:cNvPr id="16" name="Oval 15"/>
          <p:cNvSpPr/>
          <p:nvPr/>
        </p:nvSpPr>
        <p:spPr>
          <a:xfrm>
            <a:off x="941832" y="5650992"/>
            <a:ext cx="128016" cy="128016"/>
          </a:xfrm>
          <a:prstGeom prst="ellipse">
            <a:avLst/>
          </a:prstGeom>
          <a:solidFill>
            <a:srgbClr val="8D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61872" y="5522976"/>
            <a:ext cx="4892040" cy="704088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sz="2200" b="0" i="0">
                <a:solidFill>
                  <a:srgbClr val="153526"/>
                </a:solidFill>
                <a:latin typeface="Arial"/>
              </a:rPr>
              <a:t>Of gargaaruu kan hin dandeenye</a:t>
            </a:r>
          </a:p>
        </p:txBody>
      </p:sp>
      <p:sp>
        <p:nvSpPr>
          <p:cNvPr id="18" name="Oval 17"/>
          <p:cNvSpPr/>
          <p:nvPr/>
        </p:nvSpPr>
        <p:spPr>
          <a:xfrm>
            <a:off x="941832" y="6446520"/>
            <a:ext cx="128016" cy="128016"/>
          </a:xfrm>
          <a:prstGeom prst="ellipse">
            <a:avLst/>
          </a:prstGeom>
          <a:solidFill>
            <a:srgbClr val="8D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261872" y="6318504"/>
            <a:ext cx="4892040" cy="704088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sz="2200" b="0" i="0">
                <a:solidFill>
                  <a:srgbClr val="153526"/>
                </a:solidFill>
                <a:latin typeface="Arial"/>
              </a:rPr>
              <a:t>Jaalatamuu fi barbaadamuu hin dhagaʼu</a:t>
            </a:r>
          </a:p>
        </p:txBody>
      </p:sp>
      <p:sp>
        <p:nvSpPr>
          <p:cNvPr id="20" name="Oval 19"/>
          <p:cNvSpPr/>
          <p:nvPr/>
        </p:nvSpPr>
        <p:spPr>
          <a:xfrm>
            <a:off x="941832" y="7242047"/>
            <a:ext cx="128016" cy="128016"/>
          </a:xfrm>
          <a:prstGeom prst="ellipse">
            <a:avLst/>
          </a:prstGeom>
          <a:solidFill>
            <a:srgbClr val="8D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261872" y="7114031"/>
            <a:ext cx="4892040" cy="704088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sz="2200" b="0" i="0">
                <a:solidFill>
                  <a:srgbClr val="153526"/>
                </a:solidFill>
                <a:latin typeface="Arial"/>
              </a:rPr>
              <a:t>Cubbuu keessatti kufe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57416" y="3968496"/>
            <a:ext cx="5431536" cy="4224528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095744" y="4334256"/>
            <a:ext cx="4764024" cy="71323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800" b="1" i="0">
                <a:solidFill>
                  <a:srgbClr val="24613D"/>
                </a:solidFill>
                <a:latin typeface="Georgia"/>
              </a:rPr>
              <a:t>Abbaan keenya nu ol kaasa!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50608" y="5276088"/>
            <a:ext cx="4626864" cy="238658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Kiristoos keessa jiraachuun abdii nuuf kenna. Waaqayyo warra kufan illee deebisee dhaabuuf hojjechuu dandaʼa.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04304" y="7680960"/>
            <a:ext cx="4864608" cy="32004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700" b="0" i="1">
                <a:solidFill>
                  <a:srgbClr val="782D54"/>
                </a:solidFill>
                <a:latin typeface="Arial"/>
              </a:rPr>
              <a:t>Dabalataan: 1 Qorontos 3:15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Damee ija godhatu illee maaliif irraa qoramaa?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8096" y="2304288"/>
            <a:ext cx="11439144" cy="1280160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423160"/>
            <a:ext cx="10963656" cy="1042415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</a:pPr>
            <a:r>
              <a:rPr sz="2900" b="0" i="0">
                <a:solidFill>
                  <a:srgbClr val="24613D"/>
                </a:solidFill>
                <a:latin typeface="Georgia"/>
              </a:rPr>
              <a:t>“Damee ija naqatu immoo akka inni caalaatti naqatuuf irraa qora.” — Yohannis 15:2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41248" y="4032504"/>
            <a:ext cx="11292840" cy="1051560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4128" y="4334256"/>
            <a:ext cx="521207" cy="521207"/>
          </a:xfrm>
          <a:prstGeom prst="ellipse">
            <a:avLst/>
          </a:prstGeom>
          <a:solidFill>
            <a:srgbClr val="246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33272" y="4352544"/>
            <a:ext cx="502919" cy="484631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09928" y="4123944"/>
            <a:ext cx="10222992" cy="87782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Waaqayyo damee ija godhatu illee adda baasee kunuunsa.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1248" y="5248656"/>
            <a:ext cx="11292840" cy="1051560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24128" y="5550408"/>
            <a:ext cx="521207" cy="521207"/>
          </a:xfrm>
          <a:prstGeom prst="ellipse">
            <a:avLst/>
          </a:prstGeom>
          <a:solidFill>
            <a:srgbClr val="78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33272" y="5568696"/>
            <a:ext cx="502919" cy="484631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09928" y="5340096"/>
            <a:ext cx="10222992" cy="87782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Kaayyoon isaa ija hafuuraa caalatti nu keessatti guddisuu dha.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41248" y="6464808"/>
            <a:ext cx="11292840" cy="1051560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24128" y="6766560"/>
            <a:ext cx="521207" cy="521207"/>
          </a:xfrm>
          <a:prstGeom prst="ellipse">
            <a:avLst/>
          </a:prstGeom>
          <a:solidFill>
            <a:srgbClr val="246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33272" y="6784848"/>
            <a:ext cx="502919" cy="484631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09928" y="6556248"/>
            <a:ext cx="10222992" cy="87782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Kanaaf, waan nu duubatti harkisu irraa nu sirreessa.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32688" y="8458200"/>
            <a:ext cx="11119104" cy="777240"/>
          </a:xfrm>
          <a:prstGeom prst="roundRect">
            <a:avLst/>
          </a:prstGeom>
          <a:solidFill>
            <a:srgbClr val="F7F0E7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70432" y="8577072"/>
            <a:ext cx="10643616" cy="53949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</a:pPr>
            <a:r>
              <a:rPr sz="2500" b="0" i="0">
                <a:solidFill>
                  <a:srgbClr val="782D54"/>
                </a:solidFill>
                <a:latin typeface="Georgia"/>
              </a:rPr>
              <a:t>Irraa qoramuun guddinaaf malee balleessuuf miti.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2. Jireenya ija baayʼee godhatuuf furtuuwwan lama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7512" y="2414016"/>
            <a:ext cx="5815584" cy="6263640"/>
          </a:xfrm>
          <a:prstGeom prst="roundRect">
            <a:avLst/>
          </a:prstGeom>
          <a:solidFill>
            <a:srgbClr val="EDF5F4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715768"/>
            <a:ext cx="5074920" cy="95097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24613D"/>
                </a:solidFill>
                <a:latin typeface="Georgia"/>
              </a:rPr>
              <a:t>Yohannis 15:4–5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730752"/>
            <a:ext cx="5129784" cy="438912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“Na keessa jiraadhaa; anis isin keessa nan jiraadhaa.”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Dameen muka wayiniitti jiraachuu malee ija godhachuu hin dandaʼu. Nuti illee Yesuus keessa jiraachuu malee ija hin godhannu.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Isa malee homaa gochuu hin dandeenyu.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84848" y="2414016"/>
            <a:ext cx="5586984" cy="6263640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preview_slide09_pic00.jpg"/>
          <p:cNvPicPr>
            <a:picLocks noChangeAspect="1"/>
          </p:cNvPicPr>
          <p:nvPr/>
        </p:nvPicPr>
        <p:blipFill>
          <a:blip r:embed="rId3"/>
          <a:srcRect l="668" r="668"/>
          <a:stretch>
            <a:fillRect/>
          </a:stretch>
        </p:blipFill>
        <p:spPr>
          <a:xfrm>
            <a:off x="7114032" y="4325112"/>
            <a:ext cx="4892040" cy="3310128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7086600" y="2752344"/>
            <a:ext cx="4946904" cy="1078992"/>
          </a:xfrm>
          <a:prstGeom prst="roundRect">
            <a:avLst/>
          </a:prstGeom>
          <a:solidFill>
            <a:srgbClr val="E1EF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0" y="2926080"/>
            <a:ext cx="4489704" cy="704088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500" b="1" i="0">
                <a:solidFill>
                  <a:srgbClr val="24613D"/>
                </a:solidFill>
                <a:latin typeface="Arial"/>
              </a:rPr>
              <a:t>1. Isa keessa jiraachuu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0" y="7754112"/>
            <a:ext cx="4572000" cy="667512"/>
          </a:xfrm>
          <a:prstGeom prst="roundRect">
            <a:avLst/>
          </a:prstGeom>
          <a:solidFill>
            <a:srgbClr val="F0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15783" y="7845552"/>
            <a:ext cx="4361688" cy="43891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500" b="1" i="0">
                <a:solidFill>
                  <a:srgbClr val="782D54"/>
                </a:solidFill>
                <a:latin typeface="Arial"/>
              </a:rPr>
              <a:t>2. Ija godhachuu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Isa keessa jiraachuu  →  Ija godhachuu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58952" y="2542032"/>
            <a:ext cx="5394960" cy="5239512"/>
          </a:xfrm>
          <a:prstGeom prst="roundRect">
            <a:avLst/>
          </a:prstGeom>
          <a:solidFill>
            <a:srgbClr val="EDF5F4"/>
          </a:solidFill>
          <a:ln w="15240">
            <a:solidFill>
              <a:srgbClr val="BEDA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14983" y="2761487"/>
            <a:ext cx="4882896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700" b="1" i="0">
                <a:solidFill>
                  <a:srgbClr val="24613D"/>
                </a:solidFill>
                <a:latin typeface="Georgia"/>
              </a:rPr>
              <a:t>Isa keessa jiraachuu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024127" y="3465576"/>
            <a:ext cx="4864609" cy="0"/>
          </a:xfrm>
          <a:prstGeom prst="line">
            <a:avLst/>
          </a:prstGeom>
          <a:ln w="15240">
            <a:solidFill>
              <a:srgbClr val="BEDA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33271" y="3621024"/>
            <a:ext cx="4846320" cy="394106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• Kiristoos wajjin tokkummaa qabaachuu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• Dubbiin Waaqayyoo jireenya kee jijjiiruu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• Yeroo rakkinaattis Yesuusitti hirkachuu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12280" y="2542032"/>
            <a:ext cx="5394960" cy="5239512"/>
          </a:xfrm>
          <a:prstGeom prst="roundRect">
            <a:avLst/>
          </a:prstGeom>
          <a:solidFill>
            <a:srgbClr val="F2F6EE"/>
          </a:solidFill>
          <a:ln w="1524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68312" y="2761487"/>
            <a:ext cx="4882896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700" b="1" i="0">
                <a:solidFill>
                  <a:srgbClr val="782D54"/>
                </a:solidFill>
                <a:latin typeface="Georgia"/>
              </a:rPr>
              <a:t>Ija godhachuu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077456" y="3465576"/>
            <a:ext cx="4864608" cy="0"/>
          </a:xfrm>
          <a:prstGeom prst="line">
            <a:avLst/>
          </a:prstGeom>
          <a:ln w="15240">
            <a:solidFill>
              <a:srgbClr val="D9E4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086600" y="3621024"/>
            <a:ext cx="4846320" cy="394106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• Fedhii Waaqayyoo jireenya kee keessatti raawwachuu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• Akka kennaa fi waamicha keetti ija godhachuu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• Amala gaarii fi hojii gaariidhaan guddachuu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6172200" y="4626864"/>
            <a:ext cx="585216" cy="594360"/>
          </a:xfrm>
          <a:prstGeom prst="rightArrow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057400" y="8165592"/>
            <a:ext cx="8887968" cy="932688"/>
          </a:xfrm>
          <a:prstGeom prst="roundRect">
            <a:avLst/>
          </a:prstGeom>
          <a:solidFill>
            <a:srgbClr val="EFE2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295144" y="8284464"/>
            <a:ext cx="841248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</a:pPr>
            <a:r>
              <a:rPr sz="3100" b="0" i="0">
                <a:solidFill>
                  <a:srgbClr val="782D54"/>
                </a:solidFill>
                <a:latin typeface="Georgia"/>
              </a:rPr>
              <a:t>Fakkeenya Yesuus hordofaa!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Irraa qoruun ija dabalataa fida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359152"/>
            <a:ext cx="11686032" cy="6263640"/>
          </a:xfrm>
          <a:prstGeom prst="roundRect">
            <a:avLst/>
          </a:prstGeom>
          <a:solidFill>
            <a:srgbClr val="FFF8E9"/>
          </a:solidFill>
          <a:ln w="13970">
            <a:solidFill>
              <a:srgbClr val="E9D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083814" y="4233672"/>
            <a:ext cx="402336" cy="402336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23182" y="4592401"/>
            <a:ext cx="402336" cy="402336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01470" y="4455378"/>
            <a:ext cx="402336" cy="402336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401470" y="4011965"/>
            <a:ext cx="402336" cy="402336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823182" y="3874942"/>
            <a:ext cx="402336" cy="402336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2788920" y="4315968"/>
            <a:ext cx="237744" cy="237744"/>
          </a:xfrm>
          <a:prstGeom prst="ellipse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763670" y="5025542"/>
            <a:ext cx="263347" cy="263347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593074" y="5260346"/>
            <a:ext cx="263347" cy="263347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317045" y="5170659"/>
            <a:ext cx="263347" cy="263347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317045" y="4880425"/>
            <a:ext cx="263347" cy="263347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3593074" y="4790737"/>
            <a:ext cx="263347" cy="263347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3529584" y="5038344"/>
            <a:ext cx="237744" cy="237744"/>
          </a:xfrm>
          <a:prstGeom prst="ellipse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2473909" y="5457139"/>
            <a:ext cx="241401" cy="241401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2317530" y="5672376"/>
            <a:ext cx="241401" cy="241401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2064503" y="5590163"/>
            <a:ext cx="241401" cy="241401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2064503" y="5324115"/>
            <a:ext cx="241401" cy="241401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2317530" y="5241901"/>
            <a:ext cx="241401" cy="241401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249424" y="5458968"/>
            <a:ext cx="237744" cy="237744"/>
          </a:xfrm>
          <a:prstGeom prst="ellipse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665726" y="4562856"/>
            <a:ext cx="256031" cy="256031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4499869" y="4791138"/>
            <a:ext cx="256031" cy="256031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4231507" y="4703942"/>
            <a:ext cx="256031" cy="256031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231507" y="4421769"/>
            <a:ext cx="256031" cy="256031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499869" y="4334573"/>
            <a:ext cx="256031" cy="256031"/>
          </a:xfrm>
          <a:prstGeom prst="ellipse">
            <a:avLst/>
          </a:prstGeom>
          <a:solidFill>
            <a:srgbClr val="E9A6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434840" y="4572000"/>
            <a:ext cx="237744" cy="237744"/>
          </a:xfrm>
          <a:prstGeom prst="ellipse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 flipV="1">
            <a:off x="2066543" y="4983480"/>
            <a:ext cx="859537" cy="2148840"/>
          </a:xfrm>
          <a:prstGeom prst="line">
            <a:avLst/>
          </a:prstGeom>
          <a:ln w="63500">
            <a:solidFill>
              <a:srgbClr val="246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2926080" y="4882896"/>
            <a:ext cx="1664208" cy="100584"/>
          </a:xfrm>
          <a:prstGeom prst="line">
            <a:avLst/>
          </a:prstGeom>
          <a:ln w="63500">
            <a:solidFill>
              <a:srgbClr val="246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760720" y="2825496"/>
            <a:ext cx="5989320" cy="11338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3400" b="1" i="0">
                <a:solidFill>
                  <a:srgbClr val="782D54"/>
                </a:solidFill>
                <a:latin typeface="Georgia"/>
              </a:rPr>
              <a:t>“Daraaraa caalaa, yeroo baayʼee!”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852160" y="4507992"/>
            <a:ext cx="5660136" cy="192024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600" b="0" i="0">
                <a:solidFill>
                  <a:srgbClr val="153526"/>
                </a:solidFill>
                <a:latin typeface="Arial"/>
              </a:rPr>
              <a:t>Akkuma biqiltuun sirnaan irraa qoramte daraaraa fi ija dabalataa kennitu, Waaqayyo nu sirreessuun ija hafuuraa caalatti akka godhannu barbaada.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97280" y="7671816"/>
            <a:ext cx="1078992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335024" y="7790688"/>
            <a:ext cx="10314432" cy="4480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</a:pPr>
            <a:r>
              <a:rPr sz="2100" b="0" i="0">
                <a:solidFill>
                  <a:srgbClr val="782D54"/>
                </a:solidFill>
                <a:latin typeface="Georgia"/>
              </a:rPr>
              <a:t>“Damee ija naqatu ... akka inni caalaatti naqatuuf irraa qora.” — Yohannis 15:2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Waaʼee irraa qoramuu maal yaadda?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94944" y="2423160"/>
            <a:ext cx="5577840" cy="2523744"/>
          </a:xfrm>
          <a:prstGeom prst="roundRect">
            <a:avLst/>
          </a:prstGeom>
          <a:solidFill>
            <a:srgbClr val="EDF5F4"/>
          </a:solidFill>
          <a:ln w="1524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0976" y="2642615"/>
            <a:ext cx="5065775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700" b="1" i="0">
                <a:solidFill>
                  <a:srgbClr val="24613D"/>
                </a:solidFill>
                <a:latin typeface="Georgia"/>
              </a:rPr>
              <a:t>Gaaffii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60120" y="3346704"/>
            <a:ext cx="5047487" cy="0"/>
          </a:xfrm>
          <a:prstGeom prst="line">
            <a:avLst/>
          </a:prstGeom>
          <a:ln w="15240">
            <a:solidFill>
              <a:srgbClr val="D9E4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69264" y="3502152"/>
            <a:ext cx="5029200" cy="1225295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153526"/>
                </a:solidFill>
                <a:latin typeface="Arial"/>
              </a:rPr>
              <a:t>Irraa qoramuun jireenya keenyaa keessatti maal jechuu dha?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19672" y="2423160"/>
            <a:ext cx="5577840" cy="2523744"/>
          </a:xfrm>
          <a:prstGeom prst="roundRect">
            <a:avLst/>
          </a:prstGeom>
          <a:solidFill>
            <a:srgbClr val="FAECEB"/>
          </a:solidFill>
          <a:ln w="1524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75704" y="2642615"/>
            <a:ext cx="5065775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700" b="1" i="0">
                <a:solidFill>
                  <a:srgbClr val="8D3B3B"/>
                </a:solidFill>
                <a:latin typeface="Georgia"/>
              </a:rPr>
              <a:t>Fedhii keenya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784848" y="3346704"/>
            <a:ext cx="5047488" cy="0"/>
          </a:xfrm>
          <a:prstGeom prst="line">
            <a:avLst/>
          </a:prstGeom>
          <a:ln w="15240">
            <a:solidFill>
              <a:srgbClr val="D9E4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93992" y="3502152"/>
            <a:ext cx="5029200" cy="1225295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153526"/>
                </a:solidFill>
                <a:latin typeface="Arial"/>
              </a:rPr>
              <a:t>“Ani jireenya tasgabbaaʼaa, jeequmsa hin qabne nan barbaada.”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94944" y="5175504"/>
            <a:ext cx="5577840" cy="2660904"/>
          </a:xfrm>
          <a:prstGeom prst="roundRect">
            <a:avLst/>
          </a:prstGeom>
          <a:solidFill>
            <a:srgbClr val="F2F6EE"/>
          </a:solidFill>
          <a:ln w="1524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0976" y="5394960"/>
            <a:ext cx="5065775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700" b="1" i="0">
                <a:solidFill>
                  <a:srgbClr val="24613D"/>
                </a:solidFill>
                <a:latin typeface="Georgia"/>
              </a:rPr>
              <a:t>Kaayyoo Waaqayyoo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960120" y="6099048"/>
            <a:ext cx="5047487" cy="0"/>
          </a:xfrm>
          <a:prstGeom prst="line">
            <a:avLst/>
          </a:prstGeom>
          <a:ln w="15240">
            <a:solidFill>
              <a:srgbClr val="D9E4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69264" y="6254496"/>
            <a:ext cx="5029200" cy="1362456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153526"/>
                </a:solidFill>
                <a:latin typeface="Arial"/>
              </a:rPr>
              <a:t>Garuu Waaqayyo ija baayʼee akka godhattu barbaada!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19672" y="5175504"/>
            <a:ext cx="5577840" cy="2660904"/>
          </a:xfrm>
          <a:prstGeom prst="roundRect">
            <a:avLst/>
          </a:prstGeom>
          <a:solidFill>
            <a:srgbClr val="EDF5F4"/>
          </a:solidFill>
          <a:ln w="1524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75704" y="5394960"/>
            <a:ext cx="5065775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700" b="1" i="0">
                <a:solidFill>
                  <a:srgbClr val="782D54"/>
                </a:solidFill>
                <a:latin typeface="Georgia"/>
              </a:rPr>
              <a:t>Amantiin keenya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784848" y="6099048"/>
            <a:ext cx="5047488" cy="0"/>
          </a:xfrm>
          <a:prstGeom prst="line">
            <a:avLst/>
          </a:prstGeom>
          <a:ln w="15240">
            <a:solidFill>
              <a:srgbClr val="D9E4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793992" y="6254496"/>
            <a:ext cx="5029200" cy="1362456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153526"/>
                </a:solidFill>
                <a:latin typeface="Arial"/>
              </a:rPr>
              <a:t>“Gahaa guddadheera” jettaa? Gooftaan akka caalaatti guddattu si waama.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993392" y="8357616"/>
            <a:ext cx="9061704" cy="694944"/>
          </a:xfrm>
          <a:prstGeom prst="roundRect">
            <a:avLst/>
          </a:prstGeom>
          <a:solidFill>
            <a:srgbClr val="F7EFE8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231136" y="8476488"/>
            <a:ext cx="8586216" cy="45720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</a:pPr>
            <a:r>
              <a:rPr sz="2300" b="0" i="0">
                <a:solidFill>
                  <a:srgbClr val="782D54"/>
                </a:solidFill>
                <a:latin typeface="Georgia"/>
              </a:rPr>
              <a:t>Yeroo muraasaaf miidhaa fakkaatus, ija gaarii argamsiisa.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Cuunfaa — Kaayyoo Gurguddoo Waaqayyoo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" y="2350008"/>
            <a:ext cx="11411712" cy="777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78408" y="2478024"/>
            <a:ext cx="484632" cy="484632"/>
          </a:xfrm>
          <a:prstGeom prst="ellipse">
            <a:avLst/>
          </a:prstGeom>
          <a:solidFill>
            <a:srgbClr val="246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87552" y="2496312"/>
            <a:ext cx="466344" cy="4480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82496" y="2450591"/>
            <a:ext cx="10250424" cy="59436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Gooftaan waldaa Kiristaanaa akka iddoo wayiniitti ilaala.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" y="3300984"/>
            <a:ext cx="11411712" cy="777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78408" y="3429000"/>
            <a:ext cx="484632" cy="484632"/>
          </a:xfrm>
          <a:prstGeom prst="ellipse">
            <a:avLst/>
          </a:prstGeom>
          <a:solidFill>
            <a:srgbClr val="78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87552" y="3447288"/>
            <a:ext cx="466344" cy="4480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82496" y="3401568"/>
            <a:ext cx="10250424" cy="59436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Ija baayʼee irraa eega; guddina keenyaaf hojjetas.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3816" y="4251960"/>
            <a:ext cx="11411712" cy="777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8408" y="4379976"/>
            <a:ext cx="484632" cy="484632"/>
          </a:xfrm>
          <a:prstGeom prst="ellipse">
            <a:avLst/>
          </a:prstGeom>
          <a:solidFill>
            <a:srgbClr val="246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87552" y="4398264"/>
            <a:ext cx="466344" cy="4480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2496" y="4352544"/>
            <a:ext cx="10250424" cy="59436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Warra ija hin godhanne illee obsaan kunuunsa.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3816" y="5202936"/>
            <a:ext cx="11411712" cy="777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8408" y="5330951"/>
            <a:ext cx="484632" cy="484632"/>
          </a:xfrm>
          <a:prstGeom prst="ellipse">
            <a:avLst/>
          </a:prstGeom>
          <a:solidFill>
            <a:srgbClr val="78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87552" y="5349239"/>
            <a:ext cx="466344" cy="4480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82496" y="5303520"/>
            <a:ext cx="10250424" cy="59436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Iji keenya akka baayʼatuu fi miʼaawu barbaada.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3816" y="6153912"/>
            <a:ext cx="11411712" cy="777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78408" y="6281928"/>
            <a:ext cx="484632" cy="484632"/>
          </a:xfrm>
          <a:prstGeom prst="ellipse">
            <a:avLst/>
          </a:prstGeom>
          <a:solidFill>
            <a:srgbClr val="246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87552" y="6300216"/>
            <a:ext cx="466344" cy="4480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82496" y="6254496"/>
            <a:ext cx="10250424" cy="59436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Akka dameewwan isaatti tokkoon tokkoon keenya ni eega.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13816" y="7104888"/>
            <a:ext cx="11411712" cy="777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78408" y="7232903"/>
            <a:ext cx="484632" cy="484632"/>
          </a:xfrm>
          <a:prstGeom prst="ellipse">
            <a:avLst/>
          </a:prstGeom>
          <a:solidFill>
            <a:srgbClr val="78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87552" y="7251191"/>
            <a:ext cx="466344" cy="4480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82496" y="7205472"/>
            <a:ext cx="10250424" cy="59436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Nuti muka wayinii, Yesuus, irratti guutummaatti hirkanna.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13816" y="8055864"/>
            <a:ext cx="11411712" cy="777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78408" y="8183880"/>
            <a:ext cx="484632" cy="484632"/>
          </a:xfrm>
          <a:prstGeom prst="ellipse">
            <a:avLst/>
          </a:prstGeom>
          <a:solidFill>
            <a:srgbClr val="246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87552" y="8202168"/>
            <a:ext cx="466344" cy="4480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82496" y="8156448"/>
            <a:ext cx="10250424" cy="59436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Waaqayyo milkaaʼina hafuuraa caalaatti akka qabaannu nu guddisa.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01_pic00.jpg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0" y="0"/>
            <a:ext cx="13004779" cy="975363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2011680"/>
            <a:ext cx="8366760" cy="5486400"/>
          </a:xfrm>
          <a:prstGeom prst="round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2688" y="2386584"/>
            <a:ext cx="7543800" cy="2167128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5100" b="1" i="0">
                <a:solidFill>
                  <a:srgbClr val="FFFFFF"/>
                </a:solidFill>
                <a:latin typeface="Georgia"/>
              </a:rPr>
              <a:t>Kaayyoo Gurguddoo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5100" b="1" i="0">
                <a:solidFill>
                  <a:srgbClr val="FFFFFF"/>
                </a:solidFill>
                <a:latin typeface="Georgia"/>
              </a:rPr>
              <a:t>Waaqayyoo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5840" y="5020056"/>
            <a:ext cx="4297680" cy="82296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9264" y="5321808"/>
            <a:ext cx="7315200" cy="76809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900" b="1" i="0">
                <a:solidFill>
                  <a:srgbClr val="FFF5DA"/>
                </a:solidFill>
                <a:latin typeface="Georgia"/>
              </a:rPr>
              <a:t>Yohannis 15:1–6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6583680"/>
            <a:ext cx="6858000" cy="566928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Georgia"/>
              </a:rPr>
              <a:t>Paul J. Bucknell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Jireenya Kiristaanaa keessatti maal hubachuu qabna?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58952" y="2432304"/>
            <a:ext cx="11512296" cy="637336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2843784"/>
            <a:ext cx="10744200" cy="1344168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280160" y="3145536"/>
            <a:ext cx="521207" cy="521207"/>
          </a:xfrm>
          <a:prstGeom prst="ellipse">
            <a:avLst/>
          </a:prstGeom>
          <a:solidFill>
            <a:srgbClr val="246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89304" y="3163824"/>
            <a:ext cx="502919" cy="484631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5960" y="2935224"/>
            <a:ext cx="9674352" cy="117043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Jireenya amantii keessatti wantoota hedduu hin hubannu.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97280" y="4352544"/>
            <a:ext cx="10744200" cy="1344168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280160" y="4654296"/>
            <a:ext cx="521207" cy="521207"/>
          </a:xfrm>
          <a:prstGeom prst="ellipse">
            <a:avLst/>
          </a:prstGeom>
          <a:solidFill>
            <a:srgbClr val="78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89304" y="4672583"/>
            <a:ext cx="502919" cy="484631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65960" y="4443983"/>
            <a:ext cx="9674352" cy="117043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Amantoonni tokko tokko Waaqayyotti dallanu; isa dhiisuu illee yaadu. Maaliif?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97280" y="5861304"/>
            <a:ext cx="10744200" cy="1344168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280160" y="6163056"/>
            <a:ext cx="521207" cy="521207"/>
          </a:xfrm>
          <a:prstGeom prst="ellipse">
            <a:avLst/>
          </a:prstGeom>
          <a:solidFill>
            <a:srgbClr val="246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89304" y="6181344"/>
            <a:ext cx="502919" cy="484631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65960" y="5952744"/>
            <a:ext cx="9674352" cy="117043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0" i="0">
                <a:solidFill>
                  <a:srgbClr val="153526"/>
                </a:solidFill>
                <a:latin typeface="Arial"/>
              </a:rPr>
              <a:t>Yohannis 15:1–2 irra deebiʼii dubbisi. Fakkeenya iddoo wayinii kana keessatti maal argita?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Kiristoos keessa jiraachuuf deebiiwwan afur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340864"/>
            <a:ext cx="5660136" cy="2971800"/>
          </a:xfrm>
          <a:prstGeom prst="roundRect">
            <a:avLst/>
          </a:prstGeom>
          <a:solidFill>
            <a:srgbClr val="FAECEB"/>
          </a:solidFill>
          <a:ln w="15240">
            <a:solidFill>
              <a:srgbClr val="EDCB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2560320"/>
            <a:ext cx="5148072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700" b="1" i="0">
                <a:solidFill>
                  <a:srgbClr val="8D3B3B"/>
                </a:solidFill>
                <a:latin typeface="Georgia"/>
              </a:rPr>
              <a:t>1. Abdii kutachuu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23544" y="3264408"/>
            <a:ext cx="5129784" cy="0"/>
          </a:xfrm>
          <a:prstGeom prst="line">
            <a:avLst/>
          </a:prstGeom>
          <a:ln w="15240">
            <a:solidFill>
              <a:srgbClr val="EDCB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32688" y="3419856"/>
            <a:ext cx="5111496" cy="1673352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“Lafa irra kufee jira; ija ani godhadhu hin argu. Anaaf abdii jiraa?”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74536" y="2340864"/>
            <a:ext cx="5760720" cy="2971800"/>
          </a:xfrm>
          <a:prstGeom prst="roundRect">
            <a:avLst/>
          </a:prstGeom>
          <a:solidFill>
            <a:srgbClr val="F2F6EE"/>
          </a:solidFill>
          <a:ln w="1524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30568" y="2560320"/>
            <a:ext cx="5248656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700" b="1" i="0">
                <a:solidFill>
                  <a:srgbClr val="24613D"/>
                </a:solidFill>
                <a:latin typeface="Georgia"/>
              </a:rPr>
              <a:t>2. Abdii qabaachuu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839712" y="3264408"/>
            <a:ext cx="5230368" cy="0"/>
          </a:xfrm>
          <a:prstGeom prst="line">
            <a:avLst/>
          </a:prstGeom>
          <a:ln w="15240">
            <a:solidFill>
              <a:srgbClr val="D9E4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48856" y="3419856"/>
            <a:ext cx="5212080" cy="1673352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“Mala hedduu yaaleera. Akkamitti akka na gargaaru hin beeku; garuu isa nan eega.”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5559552"/>
            <a:ext cx="5660136" cy="2953512"/>
          </a:xfrm>
          <a:prstGeom prst="roundRect">
            <a:avLst/>
          </a:prstGeom>
          <a:solidFill>
            <a:srgbClr val="FFF7EB"/>
          </a:solidFill>
          <a:ln w="15240">
            <a:solidFill>
              <a:srgbClr val="ECDC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5779008"/>
            <a:ext cx="5148072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700" b="1" i="0">
                <a:solidFill>
                  <a:srgbClr val="782D54"/>
                </a:solidFill>
                <a:latin typeface="Georgia"/>
              </a:rPr>
              <a:t>3. Waan hamaa qofa eeguu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923544" y="6483096"/>
            <a:ext cx="5129784" cy="0"/>
          </a:xfrm>
          <a:prstGeom prst="line">
            <a:avLst/>
          </a:prstGeom>
          <a:ln w="15240">
            <a:solidFill>
              <a:srgbClr val="ECDC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32688" y="6638544"/>
            <a:ext cx="5111496" cy="165506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“Waldaa Kiristaanaa keessatti miidhaan na gaʼe. Waan gaddisiisaa hedduu argeera.”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74536" y="5559552"/>
            <a:ext cx="5760720" cy="2953512"/>
          </a:xfrm>
          <a:prstGeom prst="roundRect">
            <a:avLst/>
          </a:prstGeom>
          <a:solidFill>
            <a:srgbClr val="EDF5F4"/>
          </a:solidFill>
          <a:ln w="15240">
            <a:solidFill>
              <a:srgbClr val="C5DB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30568" y="5779008"/>
            <a:ext cx="5248656" cy="640080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700" b="1" i="0">
                <a:solidFill>
                  <a:srgbClr val="24613D"/>
                </a:solidFill>
                <a:latin typeface="Georgia"/>
              </a:rPr>
              <a:t>4. Amantiidhaan dhaabachuu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839712" y="6483096"/>
            <a:ext cx="5230368" cy="0"/>
          </a:xfrm>
          <a:prstGeom prst="line">
            <a:avLst/>
          </a:prstGeom>
          <a:ln w="15240">
            <a:solidFill>
              <a:srgbClr val="C5DB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848856" y="6638544"/>
            <a:ext cx="5212080" cy="165506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400" b="0" i="0">
                <a:solidFill>
                  <a:srgbClr val="153526"/>
                </a:solidFill>
                <a:latin typeface="Arial"/>
              </a:rPr>
              <a:t>“Obboloonni illee na miidhaniiru; garuu Gooftaa koo hin dhiisu. Gara eenyuun deema?”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004779" cy="9753630"/>
          </a:xfrm>
          <a:prstGeom prst="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004779" cy="1216152"/>
          </a:xfrm>
          <a:prstGeom prst="rect">
            <a:avLst/>
          </a:prstGeom>
          <a:solidFill>
            <a:srgbClr val="1D3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01_pic00.jpg"/>
          <p:cNvPicPr>
            <a:picLocks noChangeAspect="1"/>
          </p:cNvPicPr>
          <p:nvPr/>
        </p:nvPicPr>
        <p:blipFill>
          <a:blip r:embed="rId2"/>
          <a:srcRect t="24874" b="24874"/>
          <a:stretch>
            <a:fillRect/>
          </a:stretch>
        </p:blipFill>
        <p:spPr>
          <a:xfrm>
            <a:off x="9372600" y="0"/>
            <a:ext cx="3630168" cy="12161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62872" y="0"/>
            <a:ext cx="128016" cy="1216152"/>
          </a:xfrm>
          <a:prstGeom prst="rect">
            <a:avLst/>
          </a:prstGeom>
          <a:solidFill>
            <a:srgbClr val="CDA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"/>
            <a:ext cx="8503920" cy="69494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Georgia"/>
              </a:rPr>
              <a:t>Kaayyoo Gurguddoo Waaqayyoo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26464"/>
            <a:ext cx="11795760" cy="557784"/>
          </a:xfrm>
          <a:prstGeom prst="rect">
            <a:avLst/>
          </a:prstGeom>
          <a:noFill/>
        </p:spPr>
        <p:txBody>
          <a:bodyPr wrap="square" lIns="27432" rIns="27432" tIns="22860" bIns="22860" anchor="t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 i="0">
                <a:solidFill>
                  <a:srgbClr val="153526"/>
                </a:solidFill>
                <a:latin typeface="Georgia"/>
              </a:rPr>
              <a:t>Yesuus muka wayinii dhugaa dha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2029968"/>
            <a:ext cx="11795760" cy="0"/>
          </a:xfrm>
          <a:prstGeom prst="line">
            <a:avLst/>
          </a:prstGeom>
          <a:ln w="25400">
            <a:solidFill>
              <a:srgbClr val="CDA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59768" y="9427464"/>
            <a:ext cx="59436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9427464"/>
            <a:ext cx="4389120" cy="219456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 i="0">
                <a:solidFill>
                  <a:srgbClr val="5C685E"/>
                </a:solidFill>
                <a:latin typeface="Arial"/>
              </a:rPr>
              <a:t>Yohannis 15:1–6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2267712"/>
            <a:ext cx="11722608" cy="64922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3000" b="1" i="0">
                <a:solidFill>
                  <a:srgbClr val="782D54"/>
                </a:solidFill>
                <a:latin typeface="Georgia"/>
              </a:rPr>
              <a:t>Dubbiwwan Yesuus “Ani ... dha” jedhee of ibse torban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3154680"/>
            <a:ext cx="2852928" cy="2377440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5528" y="3337560"/>
            <a:ext cx="2578608" cy="43891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782D54"/>
                </a:solidFill>
                <a:latin typeface="Arial"/>
              </a:rPr>
              <a:t>Yoh. 6:48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" y="3867912"/>
            <a:ext cx="2596896" cy="96926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153526"/>
                </a:solidFill>
                <a:latin typeface="Georgia"/>
              </a:rPr>
              <a:t>“Ani buddeena jireenyaa dha.”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816" y="4974336"/>
            <a:ext cx="2542032" cy="384048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0" i="0">
                <a:solidFill>
                  <a:srgbClr val="24613D"/>
                </a:solidFill>
                <a:latin typeface="Arial"/>
              </a:rPr>
              <a:t>Kan nu sooru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94176" y="3154680"/>
            <a:ext cx="2852928" cy="2377440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31336" y="3337560"/>
            <a:ext cx="2578608" cy="43891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782D54"/>
                </a:solidFill>
                <a:latin typeface="Arial"/>
              </a:rPr>
              <a:t>Yoh. 8:12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22191" y="3867912"/>
            <a:ext cx="2596896" cy="96926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153526"/>
                </a:solidFill>
                <a:latin typeface="Georgia"/>
              </a:rPr>
              <a:t>“Ani ifa addunyaa ti.”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49624" y="4974336"/>
            <a:ext cx="2542032" cy="384048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0" i="0">
                <a:solidFill>
                  <a:srgbClr val="24613D"/>
                </a:solidFill>
                <a:latin typeface="Arial"/>
              </a:rPr>
              <a:t>Kan dukkana nuuf ibsu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729984" y="3154680"/>
            <a:ext cx="2852928" cy="2377440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67144" y="3337560"/>
            <a:ext cx="2578608" cy="43891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782D54"/>
                </a:solidFill>
                <a:latin typeface="Arial"/>
              </a:rPr>
              <a:t>Yoh. 10:9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0" y="3867912"/>
            <a:ext cx="2596896" cy="96926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153526"/>
                </a:solidFill>
                <a:latin typeface="Georgia"/>
              </a:rPr>
              <a:t>“Ani balbala dha.”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85432" y="4974336"/>
            <a:ext cx="2542032" cy="384048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0" i="0">
                <a:solidFill>
                  <a:srgbClr val="24613D"/>
                </a:solidFill>
                <a:latin typeface="Arial"/>
              </a:rPr>
              <a:t>Kan karaa nuuf banu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765792" y="3154680"/>
            <a:ext cx="2852928" cy="2377440"/>
          </a:xfrm>
          <a:prstGeom prst="roundRect">
            <a:avLst/>
          </a:prstGeom>
          <a:solidFill>
            <a:srgbClr val="F2F6EE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02952" y="3337560"/>
            <a:ext cx="2578608" cy="43891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782D54"/>
                </a:solidFill>
                <a:latin typeface="Arial"/>
              </a:rPr>
              <a:t>Yoh. 10:11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3808" y="3867912"/>
            <a:ext cx="2596896" cy="96926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153526"/>
                </a:solidFill>
                <a:latin typeface="Georgia"/>
              </a:rPr>
              <a:t>“Ani tiksee gaarii dha.”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21240" y="4974336"/>
            <a:ext cx="2542032" cy="384048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0" i="0">
                <a:solidFill>
                  <a:srgbClr val="24613D"/>
                </a:solidFill>
                <a:latin typeface="Arial"/>
              </a:rPr>
              <a:t>Kan nu kunuunsu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58368" y="5779008"/>
            <a:ext cx="2852928" cy="2377440"/>
          </a:xfrm>
          <a:prstGeom prst="roundRect">
            <a:avLst/>
          </a:prstGeom>
          <a:solidFill>
            <a:srgbClr val="EDF5F4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5528" y="5961888"/>
            <a:ext cx="2578608" cy="43891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782D54"/>
                </a:solidFill>
                <a:latin typeface="Arial"/>
              </a:rPr>
              <a:t>Yoh. 11:25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6384" y="6492240"/>
            <a:ext cx="2596896" cy="96926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153526"/>
                </a:solidFill>
                <a:latin typeface="Georgia"/>
              </a:rPr>
              <a:t>“Ani duʼaa kaʼuu fi jireenya dha.”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3816" y="7598664"/>
            <a:ext cx="2542032" cy="384048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0" i="0">
                <a:solidFill>
                  <a:srgbClr val="24613D"/>
                </a:solidFill>
                <a:latin typeface="Arial"/>
              </a:rPr>
              <a:t>Kan jireenya kennu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694176" y="5779008"/>
            <a:ext cx="2852928" cy="2377440"/>
          </a:xfrm>
          <a:prstGeom prst="roundRect">
            <a:avLst/>
          </a:prstGeom>
          <a:solidFill>
            <a:srgbClr val="EDF5F4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831336" y="5961888"/>
            <a:ext cx="2578608" cy="43891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782D54"/>
                </a:solidFill>
                <a:latin typeface="Arial"/>
              </a:rPr>
              <a:t>Yoh. 14:6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22191" y="6492240"/>
            <a:ext cx="2596896" cy="96926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153526"/>
                </a:solidFill>
                <a:latin typeface="Georgia"/>
              </a:rPr>
              <a:t>“Ani karaa, dhugaa fi jireenya dha.”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49624" y="7598664"/>
            <a:ext cx="2542032" cy="384048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0" i="0">
                <a:solidFill>
                  <a:srgbClr val="24613D"/>
                </a:solidFill>
                <a:latin typeface="Arial"/>
              </a:rPr>
              <a:t>Kan nu qajeelchu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729984" y="5779008"/>
            <a:ext cx="2852928" cy="2377440"/>
          </a:xfrm>
          <a:prstGeom prst="roundRect">
            <a:avLst/>
          </a:prstGeom>
          <a:solidFill>
            <a:srgbClr val="EDF5F4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67144" y="5961888"/>
            <a:ext cx="2578608" cy="438912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782D54"/>
                </a:solidFill>
                <a:latin typeface="Arial"/>
              </a:rPr>
              <a:t>Yoh. 15:1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58000" y="6492240"/>
            <a:ext cx="2596896" cy="969264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 i="0">
                <a:solidFill>
                  <a:srgbClr val="153526"/>
                </a:solidFill>
                <a:latin typeface="Georgia"/>
              </a:rPr>
              <a:t>“Ani muka wayinii dhugaa ti.”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85432" y="7598664"/>
            <a:ext cx="2542032" cy="384048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0" i="0">
                <a:solidFill>
                  <a:srgbClr val="24613D"/>
                </a:solidFill>
                <a:latin typeface="Arial"/>
              </a:rPr>
              <a:t>Kan ija baayʼee nu godhachiisu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765792" y="5779008"/>
            <a:ext cx="2852928" cy="2377440"/>
          </a:xfrm>
          <a:prstGeom prst="roundRect">
            <a:avLst/>
          </a:prstGeom>
          <a:solidFill>
            <a:srgbClr val="F1E5ED"/>
          </a:solidFill>
          <a:ln w="12700">
            <a:solidFill>
              <a:srgbClr val="DECC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902952" y="6227064"/>
            <a:ext cx="2578608" cy="1463040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100" b="1" i="0">
                <a:solidFill>
                  <a:srgbClr val="782D54"/>
                </a:solidFill>
                <a:latin typeface="Arial"/>
              </a:rPr>
              <a:t>Hariiroon Kiristoos wajjin qabnu ija jireenya keenya murteessa.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69264" y="8494776"/>
            <a:ext cx="11073384" cy="658368"/>
          </a:xfrm>
          <a:prstGeom prst="roundRect">
            <a:avLst/>
          </a:prstGeom>
          <a:solidFill>
            <a:srgbClr val="FDF2E3"/>
          </a:solidFill>
          <a:ln w="12700">
            <a:solidFill>
              <a:srgbClr val="D9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207008" y="8613648"/>
            <a:ext cx="10597896" cy="420623"/>
          </a:xfrm>
          <a:prstGeom prst="rect">
            <a:avLst/>
          </a:prstGeom>
          <a:noFill/>
        </p:spPr>
        <p:txBody>
          <a:bodyPr wrap="square" lIns="27432" rIns="27432" tIns="22860" bIns="22860" anchor="ctr">
            <a:noAutofit/>
          </a:bodyPr>
          <a:lstStyle/>
          <a:p>
            <a:pPr algn="ctr">
              <a:lnSpc>
                <a:spcPct val="112000"/>
              </a:lnSpc>
              <a:spcAft>
                <a:spcPts val="0"/>
              </a:spcAft>
            </a:pPr>
            <a:r>
              <a:rPr sz="2300" b="0" i="0">
                <a:solidFill>
                  <a:srgbClr val="153526"/>
                </a:solidFill>
                <a:latin typeface="Georgia"/>
              </a:rPr>
              <a:t>Milkaaʼinni dhugaan Yesuus wajjin wal qabatanii jiraachuu irraa dhufa.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Kaayyoo Gurguddoo Waaqayyoo — Yohannis 15:1–6</dc:title>
  <dc:subject>Afaan Oromoo translation of John 15:1–6 teaching slides</dc:subject>
  <dc:creator>Paul J. Bucknell (source); translated into Afaan Oromoo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