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8" r:id="rId3"/>
    <p:sldId id="259" r:id="rId4"/>
    <p:sldId id="268" r:id="rId5"/>
    <p:sldId id="269" r:id="rId6"/>
    <p:sldId id="270" r:id="rId7"/>
    <p:sldId id="271" r:id="rId8"/>
    <p:sldId id="272" r:id="rId9"/>
    <p:sldId id="273" r:id="rId10"/>
    <p:sldId id="274" r:id="rId11"/>
    <p:sldId id="275" r:id="rId12"/>
    <p:sldId id="276" r:id="rId13"/>
    <p:sldId id="265" r:id="rId14"/>
    <p:sldId id="266" r:id="rId15"/>
    <p:sldId id="277" r:id="rId1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6"/>
    <p:restoredTop sz="94554"/>
  </p:normalViewPr>
  <p:slideViewPr>
    <p:cSldViewPr snapToGrid="0" snapToObjects="1">
      <p:cViewPr>
        <p:scale>
          <a:sx n="70" d="100"/>
          <a:sy n="70" d="100"/>
        </p:scale>
        <p:origin x="736" y="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0" name="Shape 60"/>
          <p:cNvSpPr>
            <a:spLocks noGrp="1" noRot="1" noChangeAspect="1"/>
          </p:cNvSpPr>
          <p:nvPr>
            <p:ph type="sldImg"/>
          </p:nvPr>
        </p:nvSpPr>
        <p:spPr>
          <a:xfrm>
            <a:off x="1143000" y="685800"/>
            <a:ext cx="4572000" cy="3429000"/>
          </a:xfrm>
          <a:prstGeom prst="rect">
            <a:avLst/>
          </a:prstGeom>
        </p:spPr>
        <p:txBody>
          <a:bodyPr/>
          <a:lstStyle/>
          <a:p>
            <a:endParaRPr/>
          </a:p>
        </p:txBody>
      </p:sp>
      <p:sp>
        <p:nvSpPr>
          <p:cNvPr id="61" name="Shape 61"/>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705340995"/>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6" name="Shape 1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pic>
        <p:nvPicPr>
          <p:cNvPr id="23" name="Sea-sidebar2.jpg"/>
          <p:cNvPicPr>
            <a:picLocks noChangeAspect="1"/>
          </p:cNvPicPr>
          <p:nvPr/>
        </p:nvPicPr>
        <p:blipFill>
          <a:blip r:embed="rId2">
            <a:extLst/>
          </a:blip>
          <a:srcRect r="23956"/>
          <a:stretch>
            <a:fillRect/>
          </a:stretch>
        </p:blipFill>
        <p:spPr>
          <a:xfrm>
            <a:off x="-1" y="0"/>
            <a:ext cx="1299592" cy="9753600"/>
          </a:xfrm>
          <a:prstGeom prst="rect">
            <a:avLst/>
          </a:prstGeom>
          <a:ln w="12700">
            <a:miter lim="400000"/>
          </a:ln>
          <a:effectLst>
            <a:outerShdw blurRad="190500" dist="76200" dir="41479" rotWithShape="0">
              <a:srgbClr val="000000"/>
            </a:outerShdw>
          </a:effectLst>
        </p:spPr>
      </p:pic>
      <p:pic>
        <p:nvPicPr>
          <p:cNvPr id="24" name="Boat-sidebar.jpg"/>
          <p:cNvPicPr>
            <a:picLocks noChangeAspect="1"/>
          </p:cNvPicPr>
          <p:nvPr/>
        </p:nvPicPr>
        <p:blipFill>
          <a:blip r:embed="rId3">
            <a:extLst/>
          </a:blip>
          <a:stretch>
            <a:fillRect/>
          </a:stretch>
        </p:blipFill>
        <p:spPr>
          <a:xfrm>
            <a:off x="0" y="0"/>
            <a:ext cx="1304073" cy="1668676"/>
          </a:xfrm>
          <a:prstGeom prst="rect">
            <a:avLst/>
          </a:prstGeom>
          <a:ln w="12700">
            <a:miter lim="400000"/>
          </a:ln>
        </p:spPr>
      </p:pic>
      <p:sp>
        <p:nvSpPr>
          <p:cNvPr id="25" name="Shape 25"/>
          <p:cNvSpPr/>
          <p:nvPr/>
        </p:nvSpPr>
        <p:spPr>
          <a:xfrm>
            <a:off x="0" y="196226"/>
            <a:ext cx="1221992" cy="1276224"/>
          </a:xfrm>
          <a:prstGeom prst="rect">
            <a:avLst/>
          </a:prstGeom>
          <a:ln w="12700">
            <a:miter lim="400000"/>
          </a:ln>
          <a:effectLst>
            <a:outerShdw blurRad="63500" dist="76200" dir="1371204" rotWithShape="0">
              <a:srgbClr val="000000">
                <a:alpha val="79835"/>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p>
            <a:pPr>
              <a:defRPr sz="3000">
                <a:solidFill>
                  <a:srgbClr val="FFFFFF"/>
                </a:solidFill>
                <a:latin typeface="Emfatick NF"/>
                <a:ea typeface="Emfatick NF"/>
                <a:cs typeface="Emfatick NF"/>
                <a:sym typeface="Emfatick NF"/>
              </a:defRPr>
            </a:pPr>
            <a:r>
              <a:t>Life</a:t>
            </a:r>
            <a:br/>
            <a:r>
              <a:t> in the Spirit!</a:t>
            </a:r>
          </a:p>
        </p:txBody>
      </p:sp>
      <p:sp>
        <p:nvSpPr>
          <p:cNvPr id="26" name="Shape 26"/>
          <p:cNvSpPr/>
          <p:nvPr/>
        </p:nvSpPr>
        <p:spPr>
          <a:xfrm>
            <a:off x="0" y="8604249"/>
            <a:ext cx="1221992" cy="863601"/>
          </a:xfrm>
          <a:prstGeom prst="rect">
            <a:avLst/>
          </a:prstGeom>
          <a:ln w="12700">
            <a:miter lim="400000"/>
          </a:ln>
          <a:effectLst>
            <a:outerShdw blurRad="63500" dist="63500" dir="1371204" rotWithShape="0">
              <a:srgbClr val="000000">
                <a:alpha val="63529"/>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defRPr sz="2600">
                <a:solidFill>
                  <a:srgbClr val="FFFFFF"/>
                </a:solidFill>
                <a:latin typeface="Gill Sans"/>
                <a:ea typeface="Gill Sans"/>
                <a:cs typeface="Gill Sans"/>
                <a:sym typeface="Gill Sans"/>
              </a:defRPr>
            </a:lvl1pPr>
          </a:lstStyle>
          <a:p>
            <a:r>
              <a:t>Session #1</a:t>
            </a:r>
          </a:p>
        </p:txBody>
      </p:sp>
      <p:sp>
        <p:nvSpPr>
          <p:cNvPr id="27" name="Shape 27"/>
          <p:cNvSpPr/>
          <p:nvPr/>
        </p:nvSpPr>
        <p:spPr>
          <a:xfrm>
            <a:off x="0" y="2062427"/>
            <a:ext cx="1221992" cy="1244601"/>
          </a:xfrm>
          <a:prstGeom prst="rect">
            <a:avLst/>
          </a:prstGeom>
          <a:ln w="12700">
            <a:miter lim="400000"/>
          </a:ln>
          <a:effectLst>
            <a:outerShdw blurRad="63500" dist="63500" dir="1371204" rotWithShape="0">
              <a:srgbClr val="FFFFFF">
                <a:alpha val="63529"/>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defRPr sz="2600">
                <a:latin typeface="Gill Sans"/>
                <a:ea typeface="Gill Sans"/>
                <a:cs typeface="Gill Sans"/>
                <a:sym typeface="Gill Sans"/>
              </a:defRPr>
            </a:lvl1pPr>
          </a:lstStyle>
          <a:p>
            <a:r>
              <a:t>Sample Lesson Title</a:t>
            </a:r>
          </a:p>
        </p:txBody>
      </p:sp>
      <p:sp>
        <p:nvSpPr>
          <p:cNvPr id="28" name="Shape 2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amp; Subtitle">
    <p:spTree>
      <p:nvGrpSpPr>
        <p:cNvPr id="1" name=""/>
        <p:cNvGrpSpPr/>
        <p:nvPr/>
      </p:nvGrpSpPr>
      <p:grpSpPr>
        <a:xfrm>
          <a:off x="0" y="0"/>
          <a:ext cx="0" cy="0"/>
          <a:chOff x="0" y="0"/>
          <a:chExt cx="0" cy="0"/>
        </a:xfrm>
      </p:grpSpPr>
      <p:sp>
        <p:nvSpPr>
          <p:cNvPr id="35" name="Shape 35"/>
          <p:cNvSpPr>
            <a:spLocks noGrp="1"/>
          </p:cNvSpPr>
          <p:nvPr>
            <p:ph type="title"/>
          </p:nvPr>
        </p:nvSpPr>
        <p:spPr>
          <a:xfrm>
            <a:off x="1270000" y="1638300"/>
            <a:ext cx="10464800" cy="3302000"/>
          </a:xfrm>
          <a:prstGeom prst="rect">
            <a:avLst/>
          </a:prstGeom>
        </p:spPr>
        <p:txBody>
          <a:bodyPr anchor="b"/>
          <a:lstStyle/>
          <a:p>
            <a:r>
              <a:t>Title Text</a:t>
            </a:r>
          </a:p>
        </p:txBody>
      </p:sp>
      <p:sp>
        <p:nvSpPr>
          <p:cNvPr id="36" name="Shape 36"/>
          <p:cNvSpPr>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37" name="Shape 3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itle - Center">
    <p:spTree>
      <p:nvGrpSpPr>
        <p:cNvPr id="1" name=""/>
        <p:cNvGrpSpPr/>
        <p:nvPr/>
      </p:nvGrpSpPr>
      <p:grpSpPr>
        <a:xfrm>
          <a:off x="0" y="0"/>
          <a:ext cx="0" cy="0"/>
          <a:chOff x="0" y="0"/>
          <a:chExt cx="0" cy="0"/>
        </a:xfrm>
      </p:grpSpPr>
      <p:sp>
        <p:nvSpPr>
          <p:cNvPr id="44" name="Shape 44"/>
          <p:cNvSpPr>
            <a:spLocks noGrp="1"/>
          </p:cNvSpPr>
          <p:nvPr>
            <p:ph type="title"/>
          </p:nvPr>
        </p:nvSpPr>
        <p:spPr>
          <a:xfrm>
            <a:off x="1270000" y="3225800"/>
            <a:ext cx="10464800" cy="3302000"/>
          </a:xfrm>
          <a:prstGeom prst="rect">
            <a:avLst/>
          </a:prstGeom>
        </p:spPr>
        <p:txBody>
          <a:bodyPr/>
          <a:lstStyle/>
          <a:p>
            <a:r>
              <a:t>Title Text</a:t>
            </a:r>
          </a:p>
        </p:txBody>
      </p:sp>
      <p:sp>
        <p:nvSpPr>
          <p:cNvPr id="45" name="Shape 4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Quote">
    <p:spTree>
      <p:nvGrpSpPr>
        <p:cNvPr id="1" name=""/>
        <p:cNvGrpSpPr/>
        <p:nvPr/>
      </p:nvGrpSpPr>
      <p:grpSpPr>
        <a:xfrm>
          <a:off x="0" y="0"/>
          <a:ext cx="0" cy="0"/>
          <a:chOff x="0" y="0"/>
          <a:chExt cx="0" cy="0"/>
        </a:xfrm>
      </p:grpSpPr>
      <p:sp>
        <p:nvSpPr>
          <p:cNvPr id="52" name="Shape 52"/>
          <p:cNvSpPr>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vl1pPr>
          </a:lstStyle>
          <a:p>
            <a:r>
              <a:t>–Johnny Appleseed</a:t>
            </a:r>
          </a:p>
        </p:txBody>
      </p:sp>
      <p:sp>
        <p:nvSpPr>
          <p:cNvPr id="53" name="Shape 53"/>
          <p:cNvSpPr>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“Type a quote here.” </a:t>
            </a:r>
          </a:p>
        </p:txBody>
      </p:sp>
      <p:sp>
        <p:nvSpPr>
          <p:cNvPr id="54" name="Shape 5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2.jpeg"/><Relationship Id="rId8"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Sea-sidebar2.jpg"/>
          <p:cNvPicPr>
            <a:picLocks noChangeAspect="1"/>
          </p:cNvPicPr>
          <p:nvPr/>
        </p:nvPicPr>
        <p:blipFill>
          <a:blip r:embed="rId7">
            <a:extLst/>
          </a:blip>
          <a:srcRect r="23956"/>
          <a:stretch>
            <a:fillRect/>
          </a:stretch>
        </p:blipFill>
        <p:spPr>
          <a:xfrm>
            <a:off x="-1" y="0"/>
            <a:ext cx="1299592" cy="9753600"/>
          </a:xfrm>
          <a:prstGeom prst="rect">
            <a:avLst/>
          </a:prstGeom>
          <a:ln w="12700">
            <a:miter lim="400000"/>
          </a:ln>
          <a:effectLst>
            <a:outerShdw blurRad="190500" dist="76200" dir="41479" rotWithShape="0">
              <a:srgbClr val="000000"/>
            </a:outerShdw>
          </a:effectLst>
        </p:spPr>
      </p:pic>
      <p:pic>
        <p:nvPicPr>
          <p:cNvPr id="3" name="Boat-sidebar.jpg"/>
          <p:cNvPicPr>
            <a:picLocks noChangeAspect="1"/>
          </p:cNvPicPr>
          <p:nvPr/>
        </p:nvPicPr>
        <p:blipFill>
          <a:blip r:embed="rId8">
            <a:extLst/>
          </a:blip>
          <a:stretch>
            <a:fillRect/>
          </a:stretch>
        </p:blipFill>
        <p:spPr>
          <a:xfrm>
            <a:off x="0" y="0"/>
            <a:ext cx="1304073" cy="1668676"/>
          </a:xfrm>
          <a:prstGeom prst="rect">
            <a:avLst/>
          </a:prstGeom>
          <a:ln w="12700">
            <a:miter lim="400000"/>
          </a:ln>
        </p:spPr>
      </p:pic>
      <p:sp>
        <p:nvSpPr>
          <p:cNvPr id="4" name="Shape 4"/>
          <p:cNvSpPr/>
          <p:nvPr/>
        </p:nvSpPr>
        <p:spPr>
          <a:xfrm>
            <a:off x="0" y="196226"/>
            <a:ext cx="1221992" cy="1276224"/>
          </a:xfrm>
          <a:prstGeom prst="rect">
            <a:avLst/>
          </a:prstGeom>
          <a:ln w="12700">
            <a:miter lim="400000"/>
          </a:ln>
          <a:effectLst>
            <a:outerShdw blurRad="63500" dist="76200" dir="1371204" rotWithShape="0">
              <a:srgbClr val="000000">
                <a:alpha val="79835"/>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p>
            <a:pPr>
              <a:defRPr sz="3000">
                <a:solidFill>
                  <a:srgbClr val="FFFFFF"/>
                </a:solidFill>
                <a:latin typeface="Emfatick NF"/>
                <a:ea typeface="Emfatick NF"/>
                <a:cs typeface="Emfatick NF"/>
                <a:sym typeface="Emfatick NF"/>
              </a:defRPr>
            </a:pPr>
            <a:r>
              <a:t>Life </a:t>
            </a:r>
            <a:br/>
            <a:r>
              <a:t>in the Spirit!</a:t>
            </a:r>
          </a:p>
        </p:txBody>
      </p:sp>
      <p:sp>
        <p:nvSpPr>
          <p:cNvPr id="5" name="Shape 5"/>
          <p:cNvSpPr/>
          <p:nvPr/>
        </p:nvSpPr>
        <p:spPr>
          <a:xfrm>
            <a:off x="0" y="8584644"/>
            <a:ext cx="1299766" cy="902811"/>
          </a:xfrm>
          <a:prstGeom prst="rect">
            <a:avLst/>
          </a:prstGeom>
          <a:ln w="12700">
            <a:miter lim="400000"/>
          </a:ln>
          <a:effectLst>
            <a:outerShdw blurRad="63500" dist="63500" dir="1371204" rotWithShape="0">
              <a:srgbClr val="000000">
                <a:alpha val="63529"/>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defRPr sz="2600">
                <a:solidFill>
                  <a:srgbClr val="FFFFFF"/>
                </a:solidFill>
                <a:latin typeface="Gill Sans"/>
                <a:ea typeface="Gill Sans"/>
                <a:cs typeface="Gill Sans"/>
                <a:sym typeface="Gill Sans"/>
              </a:defRPr>
            </a:lvl1pPr>
          </a:lstStyle>
          <a:p>
            <a:r>
              <a:rPr dirty="0"/>
              <a:t>Session </a:t>
            </a:r>
            <a:r>
              <a:rPr dirty="0" smtClean="0"/>
              <a:t>#</a:t>
            </a:r>
            <a:r>
              <a:rPr lang="en-US" dirty="0" smtClean="0"/>
              <a:t>3</a:t>
            </a:r>
            <a:endParaRPr dirty="0"/>
          </a:p>
        </p:txBody>
      </p:sp>
      <p:sp>
        <p:nvSpPr>
          <p:cNvPr id="6" name="Shape 6"/>
          <p:cNvSpPr/>
          <p:nvPr/>
        </p:nvSpPr>
        <p:spPr>
          <a:xfrm>
            <a:off x="-4483" y="2381151"/>
            <a:ext cx="1287223" cy="1333698"/>
          </a:xfrm>
          <a:prstGeom prst="rect">
            <a:avLst/>
          </a:prstGeom>
          <a:ln w="12700">
            <a:miter lim="400000"/>
          </a:ln>
          <a:effectLst>
            <a:outerShdw blurRad="63500" dist="63500" dir="1371204" rotWithShape="0">
              <a:srgbClr val="FFFFFF">
                <a:alpha val="63529"/>
              </a:srgbClr>
            </a:outerShdw>
          </a:effectLst>
          <a:extLst>
            <a:ext uri="{C572A759-6A51-4108-AA02-DFA0A04FC94B}">
              <ma14:wrappingTextBoxFlag xmlns:ma14="http://schemas.microsoft.com/office/mac/drawingml/2011/main" val="1"/>
            </a:ext>
          </a:extLst>
        </p:spPr>
        <p:txBody>
          <a:bodyPr wrap="square" lIns="50800" tIns="50800" rIns="50800" bIns="50800" anchor="ctr">
            <a:spAutoFit/>
          </a:bodyPr>
          <a:lstStyle>
            <a:lvl1pPr>
              <a:defRPr sz="2600">
                <a:latin typeface="Gill Sans"/>
                <a:ea typeface="Gill Sans"/>
                <a:cs typeface="Gill Sans"/>
                <a:sym typeface="Gill Sans"/>
              </a:defRPr>
            </a:lvl1pPr>
          </a:lstStyle>
          <a:p>
            <a:r>
              <a:rPr sz="2000" dirty="0"/>
              <a:t>The </a:t>
            </a:r>
            <a:r>
              <a:rPr lang="en-US" sz="2000" dirty="0" smtClean="0"/>
              <a:t>Conviction</a:t>
            </a:r>
            <a:r>
              <a:rPr sz="2000" dirty="0" smtClean="0"/>
              <a:t> </a:t>
            </a:r>
            <a:r>
              <a:rPr sz="2000" dirty="0"/>
              <a:t>of the Spirit</a:t>
            </a:r>
          </a:p>
        </p:txBody>
      </p:sp>
      <p:sp>
        <p:nvSpPr>
          <p:cNvPr id="7" name="Shape 7"/>
          <p:cNvSpPr>
            <a:spLocks noGrp="1"/>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Title Text</a:t>
            </a:r>
          </a:p>
        </p:txBody>
      </p:sp>
      <p:sp>
        <p:nvSpPr>
          <p:cNvPr id="8" name="Shape 8"/>
          <p:cNvSpPr>
            <a:spLocks noGrp="1"/>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9" name="Shape 9"/>
          <p:cNvSpPr>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spd="med"/>
  <p:txStyles>
    <p:titleStyle>
      <a:lvl1pPr marL="0" marR="0" indent="0" algn="ctr" defTabSz="457200" rtl="0" latinLnBrk="0">
        <a:lnSpc>
          <a:spcPct val="100000"/>
        </a:lnSpc>
        <a:spcBef>
          <a:spcPts val="0"/>
        </a:spcBef>
        <a:spcAft>
          <a:spcPts val="0"/>
        </a:spcAft>
        <a:buClrTx/>
        <a:buSzTx/>
        <a:buFontTx/>
        <a:buNone/>
        <a:tabLst/>
        <a:defRPr sz="5200" b="1" i="0" u="none" strike="noStrike" cap="none" spc="0" baseline="0">
          <a:ln>
            <a:noFill/>
          </a:ln>
          <a:solidFill>
            <a:srgbClr val="000000"/>
          </a:solidFill>
          <a:uFillTx/>
          <a:latin typeface="+mj-lt"/>
          <a:ea typeface="+mj-ea"/>
          <a:cs typeface="+mj-cs"/>
          <a:sym typeface="Helvetica Condensed Medium"/>
        </a:defRPr>
      </a:lvl1pPr>
      <a:lvl2pPr marL="0" marR="0" indent="228600" algn="ctr" defTabSz="457200" rtl="0" latinLnBrk="0">
        <a:lnSpc>
          <a:spcPct val="100000"/>
        </a:lnSpc>
        <a:spcBef>
          <a:spcPts val="0"/>
        </a:spcBef>
        <a:spcAft>
          <a:spcPts val="0"/>
        </a:spcAft>
        <a:buClrTx/>
        <a:buSzTx/>
        <a:buFontTx/>
        <a:buNone/>
        <a:tabLst/>
        <a:defRPr sz="5200" b="1" i="0" u="none" strike="noStrike" cap="none" spc="0" baseline="0">
          <a:ln>
            <a:noFill/>
          </a:ln>
          <a:solidFill>
            <a:srgbClr val="000000"/>
          </a:solidFill>
          <a:uFillTx/>
          <a:latin typeface="+mj-lt"/>
          <a:ea typeface="+mj-ea"/>
          <a:cs typeface="+mj-cs"/>
          <a:sym typeface="Helvetica Condensed Medium"/>
        </a:defRPr>
      </a:lvl2pPr>
      <a:lvl3pPr marL="0" marR="0" indent="457200" algn="ctr" defTabSz="457200" rtl="0" latinLnBrk="0">
        <a:lnSpc>
          <a:spcPct val="100000"/>
        </a:lnSpc>
        <a:spcBef>
          <a:spcPts val="0"/>
        </a:spcBef>
        <a:spcAft>
          <a:spcPts val="0"/>
        </a:spcAft>
        <a:buClrTx/>
        <a:buSzTx/>
        <a:buFontTx/>
        <a:buNone/>
        <a:tabLst/>
        <a:defRPr sz="5200" b="1" i="0" u="none" strike="noStrike" cap="none" spc="0" baseline="0">
          <a:ln>
            <a:noFill/>
          </a:ln>
          <a:solidFill>
            <a:srgbClr val="000000"/>
          </a:solidFill>
          <a:uFillTx/>
          <a:latin typeface="+mj-lt"/>
          <a:ea typeface="+mj-ea"/>
          <a:cs typeface="+mj-cs"/>
          <a:sym typeface="Helvetica Condensed Medium"/>
        </a:defRPr>
      </a:lvl3pPr>
      <a:lvl4pPr marL="0" marR="0" indent="685800" algn="ctr" defTabSz="457200" rtl="0" latinLnBrk="0">
        <a:lnSpc>
          <a:spcPct val="100000"/>
        </a:lnSpc>
        <a:spcBef>
          <a:spcPts val="0"/>
        </a:spcBef>
        <a:spcAft>
          <a:spcPts val="0"/>
        </a:spcAft>
        <a:buClrTx/>
        <a:buSzTx/>
        <a:buFontTx/>
        <a:buNone/>
        <a:tabLst/>
        <a:defRPr sz="5200" b="1" i="0" u="none" strike="noStrike" cap="none" spc="0" baseline="0">
          <a:ln>
            <a:noFill/>
          </a:ln>
          <a:solidFill>
            <a:srgbClr val="000000"/>
          </a:solidFill>
          <a:uFillTx/>
          <a:latin typeface="+mj-lt"/>
          <a:ea typeface="+mj-ea"/>
          <a:cs typeface="+mj-cs"/>
          <a:sym typeface="Helvetica Condensed Medium"/>
        </a:defRPr>
      </a:lvl4pPr>
      <a:lvl5pPr marL="0" marR="0" indent="914400" algn="ctr" defTabSz="457200" rtl="0" latinLnBrk="0">
        <a:lnSpc>
          <a:spcPct val="100000"/>
        </a:lnSpc>
        <a:spcBef>
          <a:spcPts val="0"/>
        </a:spcBef>
        <a:spcAft>
          <a:spcPts val="0"/>
        </a:spcAft>
        <a:buClrTx/>
        <a:buSzTx/>
        <a:buFontTx/>
        <a:buNone/>
        <a:tabLst/>
        <a:defRPr sz="5200" b="1" i="0" u="none" strike="noStrike" cap="none" spc="0" baseline="0">
          <a:ln>
            <a:noFill/>
          </a:ln>
          <a:solidFill>
            <a:srgbClr val="000000"/>
          </a:solidFill>
          <a:uFillTx/>
          <a:latin typeface="+mj-lt"/>
          <a:ea typeface="+mj-ea"/>
          <a:cs typeface="+mj-cs"/>
          <a:sym typeface="Helvetica Condensed Medium"/>
        </a:defRPr>
      </a:lvl5pPr>
      <a:lvl6pPr marL="0" marR="0" indent="1143000" algn="ctr" defTabSz="457200" rtl="0" latinLnBrk="0">
        <a:lnSpc>
          <a:spcPct val="100000"/>
        </a:lnSpc>
        <a:spcBef>
          <a:spcPts val="0"/>
        </a:spcBef>
        <a:spcAft>
          <a:spcPts val="0"/>
        </a:spcAft>
        <a:buClrTx/>
        <a:buSzTx/>
        <a:buFontTx/>
        <a:buNone/>
        <a:tabLst/>
        <a:defRPr sz="5200" b="1" i="0" u="none" strike="noStrike" cap="none" spc="0" baseline="0">
          <a:ln>
            <a:noFill/>
          </a:ln>
          <a:solidFill>
            <a:srgbClr val="000000"/>
          </a:solidFill>
          <a:uFillTx/>
          <a:latin typeface="+mj-lt"/>
          <a:ea typeface="+mj-ea"/>
          <a:cs typeface="+mj-cs"/>
          <a:sym typeface="Helvetica Condensed Medium"/>
        </a:defRPr>
      </a:lvl6pPr>
      <a:lvl7pPr marL="0" marR="0" indent="1371600" algn="ctr" defTabSz="457200" rtl="0" latinLnBrk="0">
        <a:lnSpc>
          <a:spcPct val="100000"/>
        </a:lnSpc>
        <a:spcBef>
          <a:spcPts val="0"/>
        </a:spcBef>
        <a:spcAft>
          <a:spcPts val="0"/>
        </a:spcAft>
        <a:buClrTx/>
        <a:buSzTx/>
        <a:buFontTx/>
        <a:buNone/>
        <a:tabLst/>
        <a:defRPr sz="5200" b="1" i="0" u="none" strike="noStrike" cap="none" spc="0" baseline="0">
          <a:ln>
            <a:noFill/>
          </a:ln>
          <a:solidFill>
            <a:srgbClr val="000000"/>
          </a:solidFill>
          <a:uFillTx/>
          <a:latin typeface="+mj-lt"/>
          <a:ea typeface="+mj-ea"/>
          <a:cs typeface="+mj-cs"/>
          <a:sym typeface="Helvetica Condensed Medium"/>
        </a:defRPr>
      </a:lvl7pPr>
      <a:lvl8pPr marL="0" marR="0" indent="1600200" algn="ctr" defTabSz="457200" rtl="0" latinLnBrk="0">
        <a:lnSpc>
          <a:spcPct val="100000"/>
        </a:lnSpc>
        <a:spcBef>
          <a:spcPts val="0"/>
        </a:spcBef>
        <a:spcAft>
          <a:spcPts val="0"/>
        </a:spcAft>
        <a:buClrTx/>
        <a:buSzTx/>
        <a:buFontTx/>
        <a:buNone/>
        <a:tabLst/>
        <a:defRPr sz="5200" b="1" i="0" u="none" strike="noStrike" cap="none" spc="0" baseline="0">
          <a:ln>
            <a:noFill/>
          </a:ln>
          <a:solidFill>
            <a:srgbClr val="000000"/>
          </a:solidFill>
          <a:uFillTx/>
          <a:latin typeface="+mj-lt"/>
          <a:ea typeface="+mj-ea"/>
          <a:cs typeface="+mj-cs"/>
          <a:sym typeface="Helvetica Condensed Medium"/>
        </a:defRPr>
      </a:lvl8pPr>
      <a:lvl9pPr marL="0" marR="0" indent="1828800" algn="ctr" defTabSz="457200" rtl="0" latinLnBrk="0">
        <a:lnSpc>
          <a:spcPct val="100000"/>
        </a:lnSpc>
        <a:spcBef>
          <a:spcPts val="0"/>
        </a:spcBef>
        <a:spcAft>
          <a:spcPts val="0"/>
        </a:spcAft>
        <a:buClrTx/>
        <a:buSzTx/>
        <a:buFontTx/>
        <a:buNone/>
        <a:tabLst/>
        <a:defRPr sz="5200" b="1" i="0" u="none" strike="noStrike" cap="none" spc="0" baseline="0">
          <a:ln>
            <a:noFill/>
          </a:ln>
          <a:solidFill>
            <a:srgbClr val="000000"/>
          </a:solidFill>
          <a:uFillTx/>
          <a:latin typeface="+mj-lt"/>
          <a:ea typeface="+mj-ea"/>
          <a:cs typeface="+mj-cs"/>
          <a:sym typeface="Helvetica Condensed Medium"/>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eg"/><Relationship Id="rId3"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000187-0007-000023.jpg"/>
          <p:cNvPicPr>
            <a:picLocks noChangeAspect="1"/>
          </p:cNvPicPr>
          <p:nvPr/>
        </p:nvPicPr>
        <p:blipFill>
          <a:blip r:embed="rId2">
            <a:extLst/>
          </a:blip>
          <a:stretch>
            <a:fillRect/>
          </a:stretch>
        </p:blipFill>
        <p:spPr>
          <a:xfrm>
            <a:off x="-152399" y="0"/>
            <a:ext cx="13157200" cy="9753601"/>
          </a:xfrm>
          <a:prstGeom prst="rect">
            <a:avLst/>
          </a:prstGeom>
          <a:ln w="12700">
            <a:miter lim="400000"/>
          </a:ln>
        </p:spPr>
      </p:pic>
      <p:sp>
        <p:nvSpPr>
          <p:cNvPr id="64" name="Shape 64"/>
          <p:cNvSpPr/>
          <p:nvPr/>
        </p:nvSpPr>
        <p:spPr>
          <a:xfrm>
            <a:off x="1832141" y="877328"/>
            <a:ext cx="10330422" cy="4887444"/>
          </a:xfrm>
          <a:prstGeom prst="rect">
            <a:avLst/>
          </a:prstGeom>
          <a:ln w="12700">
            <a:miter lim="400000"/>
          </a:ln>
          <a:effectLst>
            <a:outerShdw blurRad="63500" dist="63500" dir="5400000" rotWithShape="0">
              <a:srgbClr val="000000">
                <a:alpha val="70134"/>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defRPr sz="18600">
                <a:solidFill>
                  <a:srgbClr val="FFFFFF"/>
                </a:solidFill>
                <a:latin typeface="Emfatick NF"/>
                <a:ea typeface="Emfatick NF"/>
                <a:cs typeface="Emfatick NF"/>
                <a:sym typeface="Emfatick NF"/>
              </a:defRPr>
            </a:lvl1pPr>
          </a:lstStyle>
          <a:p>
            <a:r>
              <a:rPr dirty="0"/>
              <a:t>Life in the Spirit!</a:t>
            </a:r>
          </a:p>
        </p:txBody>
      </p:sp>
      <p:grpSp>
        <p:nvGrpSpPr>
          <p:cNvPr id="68" name="Group 68"/>
          <p:cNvGrpSpPr/>
          <p:nvPr/>
        </p:nvGrpSpPr>
        <p:grpSpPr>
          <a:xfrm>
            <a:off x="244127" y="7227817"/>
            <a:ext cx="12283154" cy="2406221"/>
            <a:chOff x="-517772" y="-416640"/>
            <a:chExt cx="13522572" cy="2780253"/>
          </a:xfrm>
        </p:grpSpPr>
        <p:sp>
          <p:nvSpPr>
            <p:cNvPr id="65" name="Shape 65"/>
            <p:cNvSpPr/>
            <p:nvPr/>
          </p:nvSpPr>
          <p:spPr>
            <a:xfrm>
              <a:off x="-517772" y="-416640"/>
              <a:ext cx="13522572" cy="1789946"/>
            </a:xfrm>
            <a:prstGeom prst="rect">
              <a:avLst/>
            </a:prstGeom>
            <a:blipFill rotWithShape="1">
              <a:blip r:embed="rId3"/>
              <a:srcRect/>
              <a:tile tx="0" ty="0" sx="100000" sy="100000" flip="none" algn="tl"/>
            </a:blipFill>
            <a:ln w="12700" cap="flat">
              <a:noFill/>
              <a:miter lim="400000"/>
            </a:ln>
            <a:effectLst>
              <a:outerShdw blurRad="190500" dist="8455" dir="5400000" rotWithShape="0">
                <a:srgbClr val="000000"/>
              </a:outerShdw>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defRPr sz="3400" i="1">
                  <a:solidFill>
                    <a:srgbClr val="FFFFFF"/>
                  </a:solidFill>
                </a:defRPr>
              </a:pPr>
              <a:r>
                <a:rPr dirty="0"/>
                <a:t>Experiencing the Fullness of Christ</a:t>
              </a:r>
            </a:p>
            <a:p>
              <a:pPr>
                <a:defRPr sz="7700">
                  <a:solidFill>
                    <a:srgbClr val="FFFFFF"/>
                  </a:solidFill>
                </a:defRPr>
              </a:pPr>
              <a:r>
                <a:rPr sz="6000" dirty="0" smtClean="0"/>
                <a:t>#</a:t>
              </a:r>
              <a:r>
                <a:rPr lang="en-US" sz="6000" dirty="0" smtClean="0"/>
                <a:t>3</a:t>
              </a:r>
              <a:r>
                <a:rPr sz="6000" dirty="0" smtClean="0"/>
                <a:t> </a:t>
              </a:r>
              <a:r>
                <a:rPr sz="6000" dirty="0"/>
                <a:t>The </a:t>
              </a:r>
              <a:r>
                <a:rPr lang="en-US" sz="6000" dirty="0" smtClean="0"/>
                <a:t>Conviction</a:t>
              </a:r>
              <a:r>
                <a:rPr sz="6000" dirty="0" smtClean="0"/>
                <a:t> </a:t>
              </a:r>
              <a:r>
                <a:rPr sz="6000" dirty="0"/>
                <a:t>of the Spirit</a:t>
              </a:r>
            </a:p>
          </p:txBody>
        </p:sp>
        <p:sp>
          <p:nvSpPr>
            <p:cNvPr id="66" name="Shape 66"/>
            <p:cNvSpPr/>
            <p:nvPr/>
          </p:nvSpPr>
          <p:spPr>
            <a:xfrm>
              <a:off x="132521" y="1670050"/>
              <a:ext cx="7489403" cy="533401"/>
            </a:xfrm>
            <a:prstGeom prst="rect">
              <a:avLst/>
            </a:prstGeom>
            <a:noFill/>
            <a:ln w="12700" cap="flat">
              <a:noFill/>
              <a:miter lim="400000"/>
            </a:ln>
            <a:effectLst>
              <a:outerShdw blurRad="76200" dist="63500" dir="1371204" rotWithShape="0">
                <a:srgbClr val="000000">
                  <a:alpha val="80460"/>
                </a:srgbClr>
              </a:outerShdw>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l">
                <a:lnSpc>
                  <a:spcPct val="130000"/>
                </a:lnSpc>
                <a:defRPr sz="2900">
                  <a:solidFill>
                    <a:srgbClr val="FFFFFF"/>
                  </a:solidFill>
                  <a:latin typeface="Gill Sans"/>
                  <a:ea typeface="Gill Sans"/>
                  <a:cs typeface="Gill Sans"/>
                  <a:sym typeface="Gill Sans"/>
                </a:defRPr>
              </a:lvl1pPr>
            </a:lstStyle>
            <a:p>
              <a:r>
                <a:t>Oakland International Fellowship</a:t>
              </a:r>
            </a:p>
          </p:txBody>
        </p:sp>
        <p:sp>
          <p:nvSpPr>
            <p:cNvPr id="67" name="Shape 67"/>
            <p:cNvSpPr/>
            <p:nvPr/>
          </p:nvSpPr>
          <p:spPr>
            <a:xfrm>
              <a:off x="9148576" y="1509888"/>
              <a:ext cx="3651906" cy="853725"/>
            </a:xfrm>
            <a:prstGeom prst="rect">
              <a:avLst/>
            </a:prstGeom>
            <a:noFill/>
            <a:ln w="12700" cap="flat">
              <a:noFill/>
              <a:miter lim="400000"/>
            </a:ln>
            <a:effectLst>
              <a:outerShdw blurRad="76200" dist="63500" dir="1371204" rotWithShape="0">
                <a:srgbClr val="000000">
                  <a:alpha val="80460"/>
                </a:srgbClr>
              </a:outerShdw>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1" algn="r">
                <a:lnSpc>
                  <a:spcPct val="130000"/>
                </a:lnSpc>
                <a:defRPr sz="2900">
                  <a:solidFill>
                    <a:srgbClr val="FFFFFF"/>
                  </a:solidFill>
                  <a:latin typeface="Gill Sans"/>
                  <a:ea typeface="Gill Sans"/>
                  <a:cs typeface="Gill Sans"/>
                  <a:sym typeface="Gill Sans"/>
                </a:defRPr>
              </a:pPr>
              <a:r>
                <a:rPr lang="en-US" dirty="0" smtClean="0"/>
                <a:t>Jesse McLaughlin</a:t>
              </a:r>
              <a:endParaRPr dirty="0"/>
            </a:p>
          </p:txBody>
        </p:sp>
      </p:grpSp>
    </p:spTree>
  </p:cSld>
  <p:clrMapOvr>
    <a:masterClrMapping/>
  </p:clrMapOvr>
  <p:transition spd="med"/>
  <p:timing>
    <p:tnLst>
      <p:par>
        <p:cTn id="1" dur="indefinite" restart="never" fill="hold"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Shape 100"/>
          <p:cNvSpPr>
            <a:spLocks noGrp="1"/>
          </p:cNvSpPr>
          <p:nvPr>
            <p:ph type="title" idx="4294967295"/>
          </p:nvPr>
        </p:nvSpPr>
        <p:spPr>
          <a:xfrm>
            <a:off x="1420612" y="24747"/>
            <a:ext cx="11584188" cy="890837"/>
          </a:xfrm>
          <a:prstGeom prst="rect">
            <a:avLst/>
          </a:prstGeom>
        </p:spPr>
        <p:txBody>
          <a:bodyPr lIns="0" tIns="0" rIns="0" bIns="0">
            <a:normAutofit/>
          </a:bodyPr>
          <a:lstStyle>
            <a:lvl1pPr defTabSz="416052">
              <a:defRPr sz="5096"/>
            </a:lvl1pPr>
          </a:lstStyle>
          <a:p>
            <a:pPr algn="l"/>
            <a:r>
              <a:rPr lang="en-US" sz="4000" dirty="0" smtClean="0"/>
              <a:t>Acts 2 Case Study</a:t>
            </a:r>
            <a:endParaRPr sz="4000" dirty="0"/>
          </a:p>
        </p:txBody>
      </p:sp>
      <p:sp>
        <p:nvSpPr>
          <p:cNvPr id="101" name="Shape 101"/>
          <p:cNvSpPr/>
          <p:nvPr/>
        </p:nvSpPr>
        <p:spPr>
          <a:xfrm>
            <a:off x="1669206" y="1625944"/>
            <a:ext cx="10644288" cy="2026196"/>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spAutoFit/>
          </a:bodyPr>
          <a:lstStyle/>
          <a:p>
            <a:pPr marL="228600" lvl="1" indent="-228600" algn="just">
              <a:spcBef>
                <a:spcPts val="2700"/>
              </a:spcBef>
              <a:buSzPct val="100000"/>
              <a:buChar char="•"/>
              <a:defRPr sz="2500"/>
            </a:pPr>
            <a:r>
              <a:rPr lang="en-US" b="1" dirty="0" smtClean="0"/>
              <a:t>Context: </a:t>
            </a:r>
            <a:r>
              <a:rPr lang="en-US" dirty="0" smtClean="0"/>
              <a:t>The d</a:t>
            </a:r>
            <a:r>
              <a:rPr lang="en-US" dirty="0" smtClean="0"/>
              <a:t>isciples of Jesus are waiting in a house in Jerusalem during Pentecost. They are all filled with the Spirit. The crowds of people in Jerusalem each here the disciples speaking in their own language. Peter stands before the people and begins to explain what they are witnessing.</a:t>
            </a:r>
          </a:p>
        </p:txBody>
      </p:sp>
      <p:sp>
        <p:nvSpPr>
          <p:cNvPr id="11" name="Shape 153"/>
          <p:cNvSpPr txBox="1">
            <a:spLocks/>
          </p:cNvSpPr>
          <p:nvPr/>
        </p:nvSpPr>
        <p:spPr>
          <a:xfrm>
            <a:off x="1669206" y="4143044"/>
            <a:ext cx="8133162" cy="890837"/>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92500"/>
          </a:bodyPr>
          <a:lstStyle>
            <a:lvl1pPr marL="0" marR="0" indent="0" algn="l" defTabSz="384047" rtl="0" latinLnBrk="0">
              <a:lnSpc>
                <a:spcPct val="100000"/>
              </a:lnSpc>
              <a:spcBef>
                <a:spcPts val="0"/>
              </a:spcBef>
              <a:spcAft>
                <a:spcPts val="0"/>
              </a:spcAft>
              <a:buClrTx/>
              <a:buSzTx/>
              <a:buFontTx/>
              <a:buNone/>
              <a:tabLst/>
              <a:defRPr sz="4703" b="1" i="0" u="none" strike="noStrike" cap="none" spc="0" baseline="0">
                <a:ln>
                  <a:noFill/>
                </a:ln>
                <a:solidFill>
                  <a:srgbClr val="000000"/>
                </a:solidFill>
                <a:uFillTx/>
                <a:latin typeface="+mj-lt"/>
                <a:ea typeface="+mj-ea"/>
                <a:cs typeface="+mj-cs"/>
                <a:sym typeface="Helvetica Condensed Medium"/>
              </a:defRPr>
            </a:lvl1pPr>
            <a:lvl2pPr marL="0" marR="0" indent="228600" algn="ctr" defTabSz="457200" rtl="0" latinLnBrk="0">
              <a:lnSpc>
                <a:spcPct val="100000"/>
              </a:lnSpc>
              <a:spcBef>
                <a:spcPts val="0"/>
              </a:spcBef>
              <a:spcAft>
                <a:spcPts val="0"/>
              </a:spcAft>
              <a:buClrTx/>
              <a:buSzTx/>
              <a:buFontTx/>
              <a:buNone/>
              <a:tabLst/>
              <a:defRPr sz="5200" b="1" i="0" u="none" strike="noStrike" cap="none" spc="0" baseline="0">
                <a:ln>
                  <a:noFill/>
                </a:ln>
                <a:solidFill>
                  <a:srgbClr val="000000"/>
                </a:solidFill>
                <a:uFillTx/>
                <a:latin typeface="+mj-lt"/>
                <a:ea typeface="+mj-ea"/>
                <a:cs typeface="+mj-cs"/>
                <a:sym typeface="Helvetica Condensed Medium"/>
              </a:defRPr>
            </a:lvl2pPr>
            <a:lvl3pPr marL="0" marR="0" indent="457200" algn="ctr" defTabSz="457200" rtl="0" latinLnBrk="0">
              <a:lnSpc>
                <a:spcPct val="100000"/>
              </a:lnSpc>
              <a:spcBef>
                <a:spcPts val="0"/>
              </a:spcBef>
              <a:spcAft>
                <a:spcPts val="0"/>
              </a:spcAft>
              <a:buClrTx/>
              <a:buSzTx/>
              <a:buFontTx/>
              <a:buNone/>
              <a:tabLst/>
              <a:defRPr sz="5200" b="1" i="0" u="none" strike="noStrike" cap="none" spc="0" baseline="0">
                <a:ln>
                  <a:noFill/>
                </a:ln>
                <a:solidFill>
                  <a:srgbClr val="000000"/>
                </a:solidFill>
                <a:uFillTx/>
                <a:latin typeface="+mj-lt"/>
                <a:ea typeface="+mj-ea"/>
                <a:cs typeface="+mj-cs"/>
                <a:sym typeface="Helvetica Condensed Medium"/>
              </a:defRPr>
            </a:lvl3pPr>
            <a:lvl4pPr marL="0" marR="0" indent="685800" algn="ctr" defTabSz="457200" rtl="0" latinLnBrk="0">
              <a:lnSpc>
                <a:spcPct val="100000"/>
              </a:lnSpc>
              <a:spcBef>
                <a:spcPts val="0"/>
              </a:spcBef>
              <a:spcAft>
                <a:spcPts val="0"/>
              </a:spcAft>
              <a:buClrTx/>
              <a:buSzTx/>
              <a:buFontTx/>
              <a:buNone/>
              <a:tabLst/>
              <a:defRPr sz="5200" b="1" i="0" u="none" strike="noStrike" cap="none" spc="0" baseline="0">
                <a:ln>
                  <a:noFill/>
                </a:ln>
                <a:solidFill>
                  <a:srgbClr val="000000"/>
                </a:solidFill>
                <a:uFillTx/>
                <a:latin typeface="+mj-lt"/>
                <a:ea typeface="+mj-ea"/>
                <a:cs typeface="+mj-cs"/>
                <a:sym typeface="Helvetica Condensed Medium"/>
              </a:defRPr>
            </a:lvl4pPr>
            <a:lvl5pPr marL="0" marR="0" indent="914400" algn="ctr" defTabSz="457200" rtl="0" latinLnBrk="0">
              <a:lnSpc>
                <a:spcPct val="100000"/>
              </a:lnSpc>
              <a:spcBef>
                <a:spcPts val="0"/>
              </a:spcBef>
              <a:spcAft>
                <a:spcPts val="0"/>
              </a:spcAft>
              <a:buClrTx/>
              <a:buSzTx/>
              <a:buFontTx/>
              <a:buNone/>
              <a:tabLst/>
              <a:defRPr sz="5200" b="1" i="0" u="none" strike="noStrike" cap="none" spc="0" baseline="0">
                <a:ln>
                  <a:noFill/>
                </a:ln>
                <a:solidFill>
                  <a:srgbClr val="000000"/>
                </a:solidFill>
                <a:uFillTx/>
                <a:latin typeface="+mj-lt"/>
                <a:ea typeface="+mj-ea"/>
                <a:cs typeface="+mj-cs"/>
                <a:sym typeface="Helvetica Condensed Medium"/>
              </a:defRPr>
            </a:lvl5pPr>
            <a:lvl6pPr marL="0" marR="0" indent="1143000" algn="ctr" defTabSz="457200" rtl="0" latinLnBrk="0">
              <a:lnSpc>
                <a:spcPct val="100000"/>
              </a:lnSpc>
              <a:spcBef>
                <a:spcPts val="0"/>
              </a:spcBef>
              <a:spcAft>
                <a:spcPts val="0"/>
              </a:spcAft>
              <a:buClrTx/>
              <a:buSzTx/>
              <a:buFontTx/>
              <a:buNone/>
              <a:tabLst/>
              <a:defRPr sz="5200" b="1" i="0" u="none" strike="noStrike" cap="none" spc="0" baseline="0">
                <a:ln>
                  <a:noFill/>
                </a:ln>
                <a:solidFill>
                  <a:srgbClr val="000000"/>
                </a:solidFill>
                <a:uFillTx/>
                <a:latin typeface="+mj-lt"/>
                <a:ea typeface="+mj-ea"/>
                <a:cs typeface="+mj-cs"/>
                <a:sym typeface="Helvetica Condensed Medium"/>
              </a:defRPr>
            </a:lvl6pPr>
            <a:lvl7pPr marL="0" marR="0" indent="1371600" algn="ctr" defTabSz="457200" rtl="0" latinLnBrk="0">
              <a:lnSpc>
                <a:spcPct val="100000"/>
              </a:lnSpc>
              <a:spcBef>
                <a:spcPts val="0"/>
              </a:spcBef>
              <a:spcAft>
                <a:spcPts val="0"/>
              </a:spcAft>
              <a:buClrTx/>
              <a:buSzTx/>
              <a:buFontTx/>
              <a:buNone/>
              <a:tabLst/>
              <a:defRPr sz="5200" b="1" i="0" u="none" strike="noStrike" cap="none" spc="0" baseline="0">
                <a:ln>
                  <a:noFill/>
                </a:ln>
                <a:solidFill>
                  <a:srgbClr val="000000"/>
                </a:solidFill>
                <a:uFillTx/>
                <a:latin typeface="+mj-lt"/>
                <a:ea typeface="+mj-ea"/>
                <a:cs typeface="+mj-cs"/>
                <a:sym typeface="Helvetica Condensed Medium"/>
              </a:defRPr>
            </a:lvl7pPr>
            <a:lvl8pPr marL="0" marR="0" indent="1600200" algn="ctr" defTabSz="457200" rtl="0" latinLnBrk="0">
              <a:lnSpc>
                <a:spcPct val="100000"/>
              </a:lnSpc>
              <a:spcBef>
                <a:spcPts val="0"/>
              </a:spcBef>
              <a:spcAft>
                <a:spcPts val="0"/>
              </a:spcAft>
              <a:buClrTx/>
              <a:buSzTx/>
              <a:buFontTx/>
              <a:buNone/>
              <a:tabLst/>
              <a:defRPr sz="5200" b="1" i="0" u="none" strike="noStrike" cap="none" spc="0" baseline="0">
                <a:ln>
                  <a:noFill/>
                </a:ln>
                <a:solidFill>
                  <a:srgbClr val="000000"/>
                </a:solidFill>
                <a:uFillTx/>
                <a:latin typeface="+mj-lt"/>
                <a:ea typeface="+mj-ea"/>
                <a:cs typeface="+mj-cs"/>
                <a:sym typeface="Helvetica Condensed Medium"/>
              </a:defRPr>
            </a:lvl8pPr>
            <a:lvl9pPr marL="0" marR="0" indent="1828800" algn="ctr" defTabSz="457200" rtl="0" latinLnBrk="0">
              <a:lnSpc>
                <a:spcPct val="100000"/>
              </a:lnSpc>
              <a:spcBef>
                <a:spcPts val="0"/>
              </a:spcBef>
              <a:spcAft>
                <a:spcPts val="0"/>
              </a:spcAft>
              <a:buClrTx/>
              <a:buSzTx/>
              <a:buFontTx/>
              <a:buNone/>
              <a:tabLst/>
              <a:defRPr sz="5200" b="1" i="0" u="none" strike="noStrike" cap="none" spc="0" baseline="0">
                <a:ln>
                  <a:noFill/>
                </a:ln>
                <a:solidFill>
                  <a:srgbClr val="000000"/>
                </a:solidFill>
                <a:uFillTx/>
                <a:latin typeface="+mj-lt"/>
                <a:ea typeface="+mj-ea"/>
                <a:cs typeface="+mj-cs"/>
                <a:sym typeface="Helvetica Condensed Medium"/>
              </a:defRPr>
            </a:lvl9pPr>
          </a:lstStyle>
          <a:p>
            <a:pPr hangingPunct="1"/>
            <a:r>
              <a:rPr lang="en-US" dirty="0" smtClean="0"/>
              <a:t>1. Conviction of Sin (Unbelief)</a:t>
            </a:r>
            <a:endParaRPr lang="en-US" dirty="0"/>
          </a:p>
        </p:txBody>
      </p:sp>
      <p:sp>
        <p:nvSpPr>
          <p:cNvPr id="12" name="TextBox 11"/>
          <p:cNvSpPr txBox="1"/>
          <p:nvPr/>
        </p:nvSpPr>
        <p:spPr>
          <a:xfrm>
            <a:off x="1669206" y="5253337"/>
            <a:ext cx="10625328" cy="40421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sz="3200" dirty="0" smtClean="0"/>
              <a:t>“</a:t>
            </a:r>
            <a:r>
              <a:rPr lang="en-US" sz="3200" dirty="0"/>
              <a:t>Men of Israel, listen to these words: Jesus the Nazarene, a man attested to you by God with miracles and wonders and signs which God performed through Him in your midst, just as you yourselves know— </a:t>
            </a:r>
            <a:r>
              <a:rPr lang="en-US" sz="3200" dirty="0" smtClean="0"/>
              <a:t>this </a:t>
            </a:r>
            <a:r>
              <a:rPr lang="en-US" sz="3200" i="1" dirty="0"/>
              <a:t>Man</a:t>
            </a:r>
            <a:r>
              <a:rPr lang="en-US" sz="3200" dirty="0"/>
              <a:t>, delivered over by the predetermined plan and foreknowledge of God, you nailed to a cross by the hands of godless men and put </a:t>
            </a:r>
            <a:r>
              <a:rPr lang="en-US" sz="3200" i="1" dirty="0"/>
              <a:t>Him</a:t>
            </a:r>
            <a:r>
              <a:rPr lang="en-US" sz="3200" dirty="0"/>
              <a:t> to death</a:t>
            </a:r>
            <a:r>
              <a:rPr lang="en-US" sz="3200" dirty="0" smtClean="0"/>
              <a:t>.”</a:t>
            </a:r>
          </a:p>
          <a:p>
            <a:pPr algn="l"/>
            <a:r>
              <a:rPr lang="en-US" sz="3200" dirty="0" smtClean="0"/>
              <a:t>(Acts 2:22-23)</a:t>
            </a:r>
            <a:endParaRPr lang="is-IS" sz="3200" dirty="0" smtClean="0"/>
          </a:p>
        </p:txBody>
      </p:sp>
    </p:spTree>
    <p:extLst>
      <p:ext uri="{BB962C8B-B14F-4D97-AF65-F5344CB8AC3E}">
        <p14:creationId xmlns:p14="http://schemas.microsoft.com/office/powerpoint/2010/main" val="223494800"/>
      </p:ext>
    </p:extLst>
  </p:cSld>
  <p:clrMapOvr>
    <a:masterClrMapping/>
  </p:clrMapOvr>
  <mc:AlternateContent xmlns:mc="http://schemas.openxmlformats.org/markup-compatibility/2006" xmlns:p14="http://schemas.microsoft.com/office/powerpoint/2010/main">
    <mc:Choice Requires="p14">
      <p:transition spd="slow" p14:dur="3500">
        <p:fade thruBlk="1"/>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p:tmAbs val="0"/>
                                  </p:iterate>
                                  <p:childTnLst>
                                    <p:set>
                                      <p:cBhvr>
                                        <p:cTn id="6" fill="hold"/>
                                        <p:tgtEl>
                                          <p:spTgt spid="101">
                                            <p:bg/>
                                          </p:spTgt>
                                        </p:tgtEl>
                                        <p:attrNameLst>
                                          <p:attrName>style.visibility</p:attrName>
                                        </p:attrNameLst>
                                      </p:cBhvr>
                                      <p:to>
                                        <p:strVal val="visible"/>
                                      </p:to>
                                    </p:set>
                                    <p:anim calcmode="lin" valueType="num">
                                      <p:cBhvr>
                                        <p:cTn id="7" dur="2500" fill="hold"/>
                                        <p:tgtEl>
                                          <p:spTgt spid="101">
                                            <p:bg/>
                                          </p:spTgt>
                                        </p:tgtEl>
                                        <p:attrNameLst>
                                          <p:attrName>ppt_x</p:attrName>
                                        </p:attrNameLst>
                                      </p:cBhvr>
                                      <p:tavLst>
                                        <p:tav tm="0">
                                          <p:val>
                                            <p:strVal val="#ppt_x"/>
                                          </p:val>
                                        </p:tav>
                                        <p:tav tm="100000">
                                          <p:val>
                                            <p:strVal val="#ppt_x"/>
                                          </p:val>
                                        </p:tav>
                                      </p:tavLst>
                                    </p:anim>
                                    <p:anim calcmode="lin" valueType="num">
                                      <p:cBhvr>
                                        <p:cTn id="8" dur="2500" fill="hold"/>
                                        <p:tgtEl>
                                          <p:spTgt spid="101">
                                            <p:bg/>
                                          </p:spTgt>
                                        </p:tgtEl>
                                        <p:attrNameLst>
                                          <p:attrName>ppt_y</p:attrName>
                                        </p:attrNameLst>
                                      </p:cBhvr>
                                      <p:tavLst>
                                        <p:tav tm="0">
                                          <p:val>
                                            <p:strVal val="1+#ppt_h/2"/>
                                          </p:val>
                                        </p:tav>
                                        <p:tav tm="100000">
                                          <p:val>
                                            <p:strVal val="#ppt_y"/>
                                          </p:val>
                                        </p:tav>
                                      </p:tavLst>
                                    </p:anim>
                                  </p:childTnLst>
                                </p:cTn>
                              </p:par>
                            </p:childTnLst>
                          </p:cTn>
                        </p:par>
                        <p:par>
                          <p:cTn id="9" fill="hold">
                            <p:stCondLst>
                              <p:cond delay="2500"/>
                            </p:stCondLst>
                            <p:childTnLst>
                              <p:par>
                                <p:cTn id="10" presetID="2" presetClass="entr" presetSubtype="4" fill="hold" grpId="0" nodeType="afterEffect">
                                  <p:stCondLst>
                                    <p:cond delay="0"/>
                                  </p:stCondLst>
                                  <p:iterate>
                                    <p:tmAbs val="0"/>
                                  </p:iterate>
                                  <p:childTnLst>
                                    <p:set>
                                      <p:cBhvr>
                                        <p:cTn id="11" fill="hold"/>
                                        <p:tgtEl>
                                          <p:spTgt spid="101">
                                            <p:txEl>
                                              <p:pRg st="0" end="0"/>
                                            </p:txEl>
                                          </p:spTgt>
                                        </p:tgtEl>
                                        <p:attrNameLst>
                                          <p:attrName>style.visibility</p:attrName>
                                        </p:attrNameLst>
                                      </p:cBhvr>
                                      <p:to>
                                        <p:strVal val="visible"/>
                                      </p:to>
                                    </p:set>
                                    <p:anim calcmode="lin" valueType="num">
                                      <p:cBhvr>
                                        <p:cTn id="12" dur="25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3" dur="2500" fill="hold"/>
                                        <p:tgtEl>
                                          <p:spTgt spid="10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dissolve">
                                      <p:cBhvr>
                                        <p:cTn id="18" dur="500"/>
                                        <p:tgtEl>
                                          <p:spTgt spid="11"/>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dissolve">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build="p" bldLvl="5" animBg="1" advAuto="0"/>
      <p:bldP spid="11" grpId="0" animBg="1"/>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hape 153"/>
          <p:cNvSpPr txBox="1">
            <a:spLocks/>
          </p:cNvSpPr>
          <p:nvPr/>
        </p:nvSpPr>
        <p:spPr>
          <a:xfrm>
            <a:off x="1669206" y="0"/>
            <a:ext cx="9742506" cy="890837"/>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a:bodyPr>
          <a:lstStyle>
            <a:lvl1pPr marL="0" marR="0" indent="0" algn="l" defTabSz="384047" rtl="0" latinLnBrk="0">
              <a:lnSpc>
                <a:spcPct val="100000"/>
              </a:lnSpc>
              <a:spcBef>
                <a:spcPts val="0"/>
              </a:spcBef>
              <a:spcAft>
                <a:spcPts val="0"/>
              </a:spcAft>
              <a:buClrTx/>
              <a:buSzTx/>
              <a:buFontTx/>
              <a:buNone/>
              <a:tabLst/>
              <a:defRPr sz="4703" b="1" i="0" u="none" strike="noStrike" cap="none" spc="0" baseline="0">
                <a:ln>
                  <a:noFill/>
                </a:ln>
                <a:solidFill>
                  <a:srgbClr val="000000"/>
                </a:solidFill>
                <a:uFillTx/>
                <a:latin typeface="+mj-lt"/>
                <a:ea typeface="+mj-ea"/>
                <a:cs typeface="+mj-cs"/>
                <a:sym typeface="Helvetica Condensed Medium"/>
              </a:defRPr>
            </a:lvl1pPr>
            <a:lvl2pPr marL="0" marR="0" indent="228600" algn="ctr" defTabSz="457200" rtl="0" latinLnBrk="0">
              <a:lnSpc>
                <a:spcPct val="100000"/>
              </a:lnSpc>
              <a:spcBef>
                <a:spcPts val="0"/>
              </a:spcBef>
              <a:spcAft>
                <a:spcPts val="0"/>
              </a:spcAft>
              <a:buClrTx/>
              <a:buSzTx/>
              <a:buFontTx/>
              <a:buNone/>
              <a:tabLst/>
              <a:defRPr sz="5200" b="1" i="0" u="none" strike="noStrike" cap="none" spc="0" baseline="0">
                <a:ln>
                  <a:noFill/>
                </a:ln>
                <a:solidFill>
                  <a:srgbClr val="000000"/>
                </a:solidFill>
                <a:uFillTx/>
                <a:latin typeface="+mj-lt"/>
                <a:ea typeface="+mj-ea"/>
                <a:cs typeface="+mj-cs"/>
                <a:sym typeface="Helvetica Condensed Medium"/>
              </a:defRPr>
            </a:lvl2pPr>
            <a:lvl3pPr marL="0" marR="0" indent="457200" algn="ctr" defTabSz="457200" rtl="0" latinLnBrk="0">
              <a:lnSpc>
                <a:spcPct val="100000"/>
              </a:lnSpc>
              <a:spcBef>
                <a:spcPts val="0"/>
              </a:spcBef>
              <a:spcAft>
                <a:spcPts val="0"/>
              </a:spcAft>
              <a:buClrTx/>
              <a:buSzTx/>
              <a:buFontTx/>
              <a:buNone/>
              <a:tabLst/>
              <a:defRPr sz="5200" b="1" i="0" u="none" strike="noStrike" cap="none" spc="0" baseline="0">
                <a:ln>
                  <a:noFill/>
                </a:ln>
                <a:solidFill>
                  <a:srgbClr val="000000"/>
                </a:solidFill>
                <a:uFillTx/>
                <a:latin typeface="+mj-lt"/>
                <a:ea typeface="+mj-ea"/>
                <a:cs typeface="+mj-cs"/>
                <a:sym typeface="Helvetica Condensed Medium"/>
              </a:defRPr>
            </a:lvl3pPr>
            <a:lvl4pPr marL="0" marR="0" indent="685800" algn="ctr" defTabSz="457200" rtl="0" latinLnBrk="0">
              <a:lnSpc>
                <a:spcPct val="100000"/>
              </a:lnSpc>
              <a:spcBef>
                <a:spcPts val="0"/>
              </a:spcBef>
              <a:spcAft>
                <a:spcPts val="0"/>
              </a:spcAft>
              <a:buClrTx/>
              <a:buSzTx/>
              <a:buFontTx/>
              <a:buNone/>
              <a:tabLst/>
              <a:defRPr sz="5200" b="1" i="0" u="none" strike="noStrike" cap="none" spc="0" baseline="0">
                <a:ln>
                  <a:noFill/>
                </a:ln>
                <a:solidFill>
                  <a:srgbClr val="000000"/>
                </a:solidFill>
                <a:uFillTx/>
                <a:latin typeface="+mj-lt"/>
                <a:ea typeface="+mj-ea"/>
                <a:cs typeface="+mj-cs"/>
                <a:sym typeface="Helvetica Condensed Medium"/>
              </a:defRPr>
            </a:lvl4pPr>
            <a:lvl5pPr marL="0" marR="0" indent="914400" algn="ctr" defTabSz="457200" rtl="0" latinLnBrk="0">
              <a:lnSpc>
                <a:spcPct val="100000"/>
              </a:lnSpc>
              <a:spcBef>
                <a:spcPts val="0"/>
              </a:spcBef>
              <a:spcAft>
                <a:spcPts val="0"/>
              </a:spcAft>
              <a:buClrTx/>
              <a:buSzTx/>
              <a:buFontTx/>
              <a:buNone/>
              <a:tabLst/>
              <a:defRPr sz="5200" b="1" i="0" u="none" strike="noStrike" cap="none" spc="0" baseline="0">
                <a:ln>
                  <a:noFill/>
                </a:ln>
                <a:solidFill>
                  <a:srgbClr val="000000"/>
                </a:solidFill>
                <a:uFillTx/>
                <a:latin typeface="+mj-lt"/>
                <a:ea typeface="+mj-ea"/>
                <a:cs typeface="+mj-cs"/>
                <a:sym typeface="Helvetica Condensed Medium"/>
              </a:defRPr>
            </a:lvl5pPr>
            <a:lvl6pPr marL="0" marR="0" indent="1143000" algn="ctr" defTabSz="457200" rtl="0" latinLnBrk="0">
              <a:lnSpc>
                <a:spcPct val="100000"/>
              </a:lnSpc>
              <a:spcBef>
                <a:spcPts val="0"/>
              </a:spcBef>
              <a:spcAft>
                <a:spcPts val="0"/>
              </a:spcAft>
              <a:buClrTx/>
              <a:buSzTx/>
              <a:buFontTx/>
              <a:buNone/>
              <a:tabLst/>
              <a:defRPr sz="5200" b="1" i="0" u="none" strike="noStrike" cap="none" spc="0" baseline="0">
                <a:ln>
                  <a:noFill/>
                </a:ln>
                <a:solidFill>
                  <a:srgbClr val="000000"/>
                </a:solidFill>
                <a:uFillTx/>
                <a:latin typeface="+mj-lt"/>
                <a:ea typeface="+mj-ea"/>
                <a:cs typeface="+mj-cs"/>
                <a:sym typeface="Helvetica Condensed Medium"/>
              </a:defRPr>
            </a:lvl6pPr>
            <a:lvl7pPr marL="0" marR="0" indent="1371600" algn="ctr" defTabSz="457200" rtl="0" latinLnBrk="0">
              <a:lnSpc>
                <a:spcPct val="100000"/>
              </a:lnSpc>
              <a:spcBef>
                <a:spcPts val="0"/>
              </a:spcBef>
              <a:spcAft>
                <a:spcPts val="0"/>
              </a:spcAft>
              <a:buClrTx/>
              <a:buSzTx/>
              <a:buFontTx/>
              <a:buNone/>
              <a:tabLst/>
              <a:defRPr sz="5200" b="1" i="0" u="none" strike="noStrike" cap="none" spc="0" baseline="0">
                <a:ln>
                  <a:noFill/>
                </a:ln>
                <a:solidFill>
                  <a:srgbClr val="000000"/>
                </a:solidFill>
                <a:uFillTx/>
                <a:latin typeface="+mj-lt"/>
                <a:ea typeface="+mj-ea"/>
                <a:cs typeface="+mj-cs"/>
                <a:sym typeface="Helvetica Condensed Medium"/>
              </a:defRPr>
            </a:lvl7pPr>
            <a:lvl8pPr marL="0" marR="0" indent="1600200" algn="ctr" defTabSz="457200" rtl="0" latinLnBrk="0">
              <a:lnSpc>
                <a:spcPct val="100000"/>
              </a:lnSpc>
              <a:spcBef>
                <a:spcPts val="0"/>
              </a:spcBef>
              <a:spcAft>
                <a:spcPts val="0"/>
              </a:spcAft>
              <a:buClrTx/>
              <a:buSzTx/>
              <a:buFontTx/>
              <a:buNone/>
              <a:tabLst/>
              <a:defRPr sz="5200" b="1" i="0" u="none" strike="noStrike" cap="none" spc="0" baseline="0">
                <a:ln>
                  <a:noFill/>
                </a:ln>
                <a:solidFill>
                  <a:srgbClr val="000000"/>
                </a:solidFill>
                <a:uFillTx/>
                <a:latin typeface="+mj-lt"/>
                <a:ea typeface="+mj-ea"/>
                <a:cs typeface="+mj-cs"/>
                <a:sym typeface="Helvetica Condensed Medium"/>
              </a:defRPr>
            </a:lvl8pPr>
            <a:lvl9pPr marL="0" marR="0" indent="1828800" algn="ctr" defTabSz="457200" rtl="0" latinLnBrk="0">
              <a:lnSpc>
                <a:spcPct val="100000"/>
              </a:lnSpc>
              <a:spcBef>
                <a:spcPts val="0"/>
              </a:spcBef>
              <a:spcAft>
                <a:spcPts val="0"/>
              </a:spcAft>
              <a:buClrTx/>
              <a:buSzTx/>
              <a:buFontTx/>
              <a:buNone/>
              <a:tabLst/>
              <a:defRPr sz="5200" b="1" i="0" u="none" strike="noStrike" cap="none" spc="0" baseline="0">
                <a:ln>
                  <a:noFill/>
                </a:ln>
                <a:solidFill>
                  <a:srgbClr val="000000"/>
                </a:solidFill>
                <a:uFillTx/>
                <a:latin typeface="+mj-lt"/>
                <a:ea typeface="+mj-ea"/>
                <a:cs typeface="+mj-cs"/>
                <a:sym typeface="Helvetica Condensed Medium"/>
              </a:defRPr>
            </a:lvl9pPr>
          </a:lstStyle>
          <a:p>
            <a:pPr hangingPunct="1"/>
            <a:r>
              <a:rPr lang="en-US" dirty="0"/>
              <a:t>2</a:t>
            </a:r>
            <a:r>
              <a:rPr lang="en-US" dirty="0" smtClean="0"/>
              <a:t>. Conviction of Righteousness</a:t>
            </a:r>
            <a:endParaRPr lang="en-US" dirty="0"/>
          </a:p>
        </p:txBody>
      </p:sp>
      <p:sp>
        <p:nvSpPr>
          <p:cNvPr id="12" name="TextBox 11"/>
          <p:cNvSpPr txBox="1"/>
          <p:nvPr/>
        </p:nvSpPr>
        <p:spPr>
          <a:xfrm>
            <a:off x="1796673" y="6381999"/>
            <a:ext cx="10625328" cy="20723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sz="3200" dirty="0" smtClean="0"/>
              <a:t>“</a:t>
            </a:r>
            <a:r>
              <a:rPr lang="en-US" sz="3200" dirty="0"/>
              <a:t>And with many other words he solemnly testified and kept on exhorting them, saying, “Be saved from this perverse generation!”</a:t>
            </a:r>
            <a:endParaRPr lang="en-US" sz="3200" dirty="0" smtClean="0"/>
          </a:p>
          <a:p>
            <a:pPr algn="l"/>
            <a:r>
              <a:rPr lang="en-US" sz="3200" dirty="0" smtClean="0"/>
              <a:t>(Acts 2:40)</a:t>
            </a:r>
            <a:endParaRPr lang="is-IS" sz="3200" dirty="0" smtClean="0"/>
          </a:p>
        </p:txBody>
      </p:sp>
      <p:sp>
        <p:nvSpPr>
          <p:cNvPr id="6" name="Shape 153"/>
          <p:cNvSpPr txBox="1">
            <a:spLocks/>
          </p:cNvSpPr>
          <p:nvPr/>
        </p:nvSpPr>
        <p:spPr>
          <a:xfrm>
            <a:off x="1669206" y="4998720"/>
            <a:ext cx="9742506" cy="890837"/>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a:bodyPr>
          <a:lstStyle>
            <a:lvl1pPr marL="0" marR="0" indent="0" algn="l" defTabSz="384047" rtl="0" latinLnBrk="0">
              <a:lnSpc>
                <a:spcPct val="100000"/>
              </a:lnSpc>
              <a:spcBef>
                <a:spcPts val="0"/>
              </a:spcBef>
              <a:spcAft>
                <a:spcPts val="0"/>
              </a:spcAft>
              <a:buClrTx/>
              <a:buSzTx/>
              <a:buFontTx/>
              <a:buNone/>
              <a:tabLst/>
              <a:defRPr sz="4703" b="1" i="0" u="none" strike="noStrike" cap="none" spc="0" baseline="0">
                <a:ln>
                  <a:noFill/>
                </a:ln>
                <a:solidFill>
                  <a:srgbClr val="000000"/>
                </a:solidFill>
                <a:uFillTx/>
                <a:latin typeface="+mj-lt"/>
                <a:ea typeface="+mj-ea"/>
                <a:cs typeface="+mj-cs"/>
                <a:sym typeface="Helvetica Condensed Medium"/>
              </a:defRPr>
            </a:lvl1pPr>
            <a:lvl2pPr marL="0" marR="0" indent="228600" algn="ctr" defTabSz="457200" rtl="0" latinLnBrk="0">
              <a:lnSpc>
                <a:spcPct val="100000"/>
              </a:lnSpc>
              <a:spcBef>
                <a:spcPts val="0"/>
              </a:spcBef>
              <a:spcAft>
                <a:spcPts val="0"/>
              </a:spcAft>
              <a:buClrTx/>
              <a:buSzTx/>
              <a:buFontTx/>
              <a:buNone/>
              <a:tabLst/>
              <a:defRPr sz="5200" b="1" i="0" u="none" strike="noStrike" cap="none" spc="0" baseline="0">
                <a:ln>
                  <a:noFill/>
                </a:ln>
                <a:solidFill>
                  <a:srgbClr val="000000"/>
                </a:solidFill>
                <a:uFillTx/>
                <a:latin typeface="+mj-lt"/>
                <a:ea typeface="+mj-ea"/>
                <a:cs typeface="+mj-cs"/>
                <a:sym typeface="Helvetica Condensed Medium"/>
              </a:defRPr>
            </a:lvl2pPr>
            <a:lvl3pPr marL="0" marR="0" indent="457200" algn="ctr" defTabSz="457200" rtl="0" latinLnBrk="0">
              <a:lnSpc>
                <a:spcPct val="100000"/>
              </a:lnSpc>
              <a:spcBef>
                <a:spcPts val="0"/>
              </a:spcBef>
              <a:spcAft>
                <a:spcPts val="0"/>
              </a:spcAft>
              <a:buClrTx/>
              <a:buSzTx/>
              <a:buFontTx/>
              <a:buNone/>
              <a:tabLst/>
              <a:defRPr sz="5200" b="1" i="0" u="none" strike="noStrike" cap="none" spc="0" baseline="0">
                <a:ln>
                  <a:noFill/>
                </a:ln>
                <a:solidFill>
                  <a:srgbClr val="000000"/>
                </a:solidFill>
                <a:uFillTx/>
                <a:latin typeface="+mj-lt"/>
                <a:ea typeface="+mj-ea"/>
                <a:cs typeface="+mj-cs"/>
                <a:sym typeface="Helvetica Condensed Medium"/>
              </a:defRPr>
            </a:lvl3pPr>
            <a:lvl4pPr marL="0" marR="0" indent="685800" algn="ctr" defTabSz="457200" rtl="0" latinLnBrk="0">
              <a:lnSpc>
                <a:spcPct val="100000"/>
              </a:lnSpc>
              <a:spcBef>
                <a:spcPts val="0"/>
              </a:spcBef>
              <a:spcAft>
                <a:spcPts val="0"/>
              </a:spcAft>
              <a:buClrTx/>
              <a:buSzTx/>
              <a:buFontTx/>
              <a:buNone/>
              <a:tabLst/>
              <a:defRPr sz="5200" b="1" i="0" u="none" strike="noStrike" cap="none" spc="0" baseline="0">
                <a:ln>
                  <a:noFill/>
                </a:ln>
                <a:solidFill>
                  <a:srgbClr val="000000"/>
                </a:solidFill>
                <a:uFillTx/>
                <a:latin typeface="+mj-lt"/>
                <a:ea typeface="+mj-ea"/>
                <a:cs typeface="+mj-cs"/>
                <a:sym typeface="Helvetica Condensed Medium"/>
              </a:defRPr>
            </a:lvl4pPr>
            <a:lvl5pPr marL="0" marR="0" indent="914400" algn="ctr" defTabSz="457200" rtl="0" latinLnBrk="0">
              <a:lnSpc>
                <a:spcPct val="100000"/>
              </a:lnSpc>
              <a:spcBef>
                <a:spcPts val="0"/>
              </a:spcBef>
              <a:spcAft>
                <a:spcPts val="0"/>
              </a:spcAft>
              <a:buClrTx/>
              <a:buSzTx/>
              <a:buFontTx/>
              <a:buNone/>
              <a:tabLst/>
              <a:defRPr sz="5200" b="1" i="0" u="none" strike="noStrike" cap="none" spc="0" baseline="0">
                <a:ln>
                  <a:noFill/>
                </a:ln>
                <a:solidFill>
                  <a:srgbClr val="000000"/>
                </a:solidFill>
                <a:uFillTx/>
                <a:latin typeface="+mj-lt"/>
                <a:ea typeface="+mj-ea"/>
                <a:cs typeface="+mj-cs"/>
                <a:sym typeface="Helvetica Condensed Medium"/>
              </a:defRPr>
            </a:lvl5pPr>
            <a:lvl6pPr marL="0" marR="0" indent="1143000" algn="ctr" defTabSz="457200" rtl="0" latinLnBrk="0">
              <a:lnSpc>
                <a:spcPct val="100000"/>
              </a:lnSpc>
              <a:spcBef>
                <a:spcPts val="0"/>
              </a:spcBef>
              <a:spcAft>
                <a:spcPts val="0"/>
              </a:spcAft>
              <a:buClrTx/>
              <a:buSzTx/>
              <a:buFontTx/>
              <a:buNone/>
              <a:tabLst/>
              <a:defRPr sz="5200" b="1" i="0" u="none" strike="noStrike" cap="none" spc="0" baseline="0">
                <a:ln>
                  <a:noFill/>
                </a:ln>
                <a:solidFill>
                  <a:srgbClr val="000000"/>
                </a:solidFill>
                <a:uFillTx/>
                <a:latin typeface="+mj-lt"/>
                <a:ea typeface="+mj-ea"/>
                <a:cs typeface="+mj-cs"/>
                <a:sym typeface="Helvetica Condensed Medium"/>
              </a:defRPr>
            </a:lvl6pPr>
            <a:lvl7pPr marL="0" marR="0" indent="1371600" algn="ctr" defTabSz="457200" rtl="0" latinLnBrk="0">
              <a:lnSpc>
                <a:spcPct val="100000"/>
              </a:lnSpc>
              <a:spcBef>
                <a:spcPts val="0"/>
              </a:spcBef>
              <a:spcAft>
                <a:spcPts val="0"/>
              </a:spcAft>
              <a:buClrTx/>
              <a:buSzTx/>
              <a:buFontTx/>
              <a:buNone/>
              <a:tabLst/>
              <a:defRPr sz="5200" b="1" i="0" u="none" strike="noStrike" cap="none" spc="0" baseline="0">
                <a:ln>
                  <a:noFill/>
                </a:ln>
                <a:solidFill>
                  <a:srgbClr val="000000"/>
                </a:solidFill>
                <a:uFillTx/>
                <a:latin typeface="+mj-lt"/>
                <a:ea typeface="+mj-ea"/>
                <a:cs typeface="+mj-cs"/>
                <a:sym typeface="Helvetica Condensed Medium"/>
              </a:defRPr>
            </a:lvl7pPr>
            <a:lvl8pPr marL="0" marR="0" indent="1600200" algn="ctr" defTabSz="457200" rtl="0" latinLnBrk="0">
              <a:lnSpc>
                <a:spcPct val="100000"/>
              </a:lnSpc>
              <a:spcBef>
                <a:spcPts val="0"/>
              </a:spcBef>
              <a:spcAft>
                <a:spcPts val="0"/>
              </a:spcAft>
              <a:buClrTx/>
              <a:buSzTx/>
              <a:buFontTx/>
              <a:buNone/>
              <a:tabLst/>
              <a:defRPr sz="5200" b="1" i="0" u="none" strike="noStrike" cap="none" spc="0" baseline="0">
                <a:ln>
                  <a:noFill/>
                </a:ln>
                <a:solidFill>
                  <a:srgbClr val="000000"/>
                </a:solidFill>
                <a:uFillTx/>
                <a:latin typeface="+mj-lt"/>
                <a:ea typeface="+mj-ea"/>
                <a:cs typeface="+mj-cs"/>
                <a:sym typeface="Helvetica Condensed Medium"/>
              </a:defRPr>
            </a:lvl8pPr>
            <a:lvl9pPr marL="0" marR="0" indent="1828800" algn="ctr" defTabSz="457200" rtl="0" latinLnBrk="0">
              <a:lnSpc>
                <a:spcPct val="100000"/>
              </a:lnSpc>
              <a:spcBef>
                <a:spcPts val="0"/>
              </a:spcBef>
              <a:spcAft>
                <a:spcPts val="0"/>
              </a:spcAft>
              <a:buClrTx/>
              <a:buSzTx/>
              <a:buFontTx/>
              <a:buNone/>
              <a:tabLst/>
              <a:defRPr sz="5200" b="1" i="0" u="none" strike="noStrike" cap="none" spc="0" baseline="0">
                <a:ln>
                  <a:noFill/>
                </a:ln>
                <a:solidFill>
                  <a:srgbClr val="000000"/>
                </a:solidFill>
                <a:uFillTx/>
                <a:latin typeface="+mj-lt"/>
                <a:ea typeface="+mj-ea"/>
                <a:cs typeface="+mj-cs"/>
                <a:sym typeface="Helvetica Condensed Medium"/>
              </a:defRPr>
            </a:lvl9pPr>
          </a:lstStyle>
          <a:p>
            <a:pPr hangingPunct="1"/>
            <a:r>
              <a:rPr lang="en-US" dirty="0" smtClean="0"/>
              <a:t>3. Conviction of Judgment</a:t>
            </a:r>
            <a:endParaRPr lang="en-US" dirty="0"/>
          </a:p>
        </p:txBody>
      </p:sp>
      <p:sp>
        <p:nvSpPr>
          <p:cNvPr id="7" name="TextBox 6"/>
          <p:cNvSpPr txBox="1"/>
          <p:nvPr/>
        </p:nvSpPr>
        <p:spPr>
          <a:xfrm>
            <a:off x="1821606" y="1362755"/>
            <a:ext cx="10625328" cy="305724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sz="3200" dirty="0" smtClean="0"/>
              <a:t>“</a:t>
            </a:r>
            <a:r>
              <a:rPr lang="en-US" sz="3200" dirty="0"/>
              <a:t>This Jesus God raised up again, to which we are all witnesses. </a:t>
            </a:r>
            <a:r>
              <a:rPr lang="en-US" sz="3200" dirty="0" smtClean="0"/>
              <a:t>Therefore </a:t>
            </a:r>
            <a:r>
              <a:rPr lang="en-US" sz="3200" dirty="0"/>
              <a:t>having been exalted to the right hand of God, and having received from the Father the promise of the Holy Spirit, He has poured forth this which you both see and hear</a:t>
            </a:r>
            <a:r>
              <a:rPr lang="en-US" sz="3200" dirty="0" smtClean="0"/>
              <a:t>.”</a:t>
            </a:r>
          </a:p>
          <a:p>
            <a:pPr algn="l"/>
            <a:r>
              <a:rPr lang="en-US" sz="3200" dirty="0" smtClean="0"/>
              <a:t>(Acts 2:32-33)</a:t>
            </a:r>
            <a:endParaRPr lang="is-IS" sz="3200" dirty="0" smtClean="0"/>
          </a:p>
        </p:txBody>
      </p:sp>
    </p:spTree>
    <p:extLst>
      <p:ext uri="{BB962C8B-B14F-4D97-AF65-F5344CB8AC3E}">
        <p14:creationId xmlns:p14="http://schemas.microsoft.com/office/powerpoint/2010/main" val="1561202735"/>
      </p:ext>
    </p:extLst>
  </p:cSld>
  <p:clrMapOvr>
    <a:masterClrMapping/>
  </p:clrMapOvr>
  <mc:AlternateContent xmlns:mc="http://schemas.openxmlformats.org/markup-compatibility/2006" xmlns:p14="http://schemas.microsoft.com/office/powerpoint/2010/main">
    <mc:Choice Requires="p14">
      <p:transition spd="slow" p14:dur="3500">
        <p:fade thruBlk="1"/>
      </p:transition>
    </mc:Choice>
    <mc:Fallback xmlns="">
      <p:transition spd="slow">
        <p:fade/>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dissolv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500"/>
                                        <p:tgtEl>
                                          <p:spTgt spid="6"/>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dissolve">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6" grpId="0" animBg="1"/>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Shape 100"/>
          <p:cNvSpPr>
            <a:spLocks noGrp="1"/>
          </p:cNvSpPr>
          <p:nvPr>
            <p:ph type="title" idx="4294967295"/>
          </p:nvPr>
        </p:nvSpPr>
        <p:spPr>
          <a:xfrm>
            <a:off x="1420612" y="24747"/>
            <a:ext cx="11584188" cy="890837"/>
          </a:xfrm>
          <a:prstGeom prst="rect">
            <a:avLst/>
          </a:prstGeom>
        </p:spPr>
        <p:txBody>
          <a:bodyPr lIns="0" tIns="0" rIns="0" bIns="0">
            <a:normAutofit/>
          </a:bodyPr>
          <a:lstStyle>
            <a:lvl1pPr defTabSz="416052">
              <a:defRPr sz="5096"/>
            </a:lvl1pPr>
          </a:lstStyle>
          <a:p>
            <a:pPr algn="l"/>
            <a:r>
              <a:rPr lang="en-US" sz="4000" dirty="0" smtClean="0"/>
              <a:t>Acts 2 Case Study</a:t>
            </a:r>
            <a:endParaRPr sz="4000" dirty="0"/>
          </a:p>
        </p:txBody>
      </p:sp>
      <p:sp>
        <p:nvSpPr>
          <p:cNvPr id="101" name="Shape 101"/>
          <p:cNvSpPr/>
          <p:nvPr/>
        </p:nvSpPr>
        <p:spPr>
          <a:xfrm>
            <a:off x="1669206" y="1625944"/>
            <a:ext cx="10644288" cy="5257850"/>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spAutoFit/>
          </a:bodyPr>
          <a:lstStyle/>
          <a:p>
            <a:pPr marL="228600" lvl="1" indent="-228600" algn="just">
              <a:spcBef>
                <a:spcPts val="2700"/>
              </a:spcBef>
              <a:buSzPct val="100000"/>
              <a:buFontTx/>
              <a:buChar char="•"/>
              <a:defRPr sz="2500"/>
            </a:pPr>
            <a:r>
              <a:rPr lang="en-US" b="1" dirty="0"/>
              <a:t>Spirit uses believers and </a:t>
            </a:r>
            <a:r>
              <a:rPr lang="en-US" b="1" dirty="0" smtClean="0"/>
              <a:t>scripture</a:t>
            </a:r>
            <a:endParaRPr lang="en-US" b="1" dirty="0"/>
          </a:p>
          <a:p>
            <a:pPr marL="228600" lvl="1" indent="-228600" algn="just">
              <a:spcBef>
                <a:spcPts val="2700"/>
              </a:spcBef>
              <a:buSzPct val="100000"/>
              <a:buChar char="•"/>
              <a:defRPr sz="2500"/>
            </a:pPr>
            <a:r>
              <a:rPr lang="en-US" b="1" dirty="0" smtClean="0"/>
              <a:t>Conviction</a:t>
            </a:r>
          </a:p>
          <a:p>
            <a:pPr lvl="1" indent="0" algn="just">
              <a:spcBef>
                <a:spcPts val="2700"/>
              </a:spcBef>
              <a:buSzPct val="100000"/>
              <a:defRPr sz="2500"/>
            </a:pPr>
            <a:r>
              <a:rPr lang="en-US" dirty="0" smtClean="0"/>
              <a:t>“Now when they heard this, they were pierced to the heart” (Acts 2:37)</a:t>
            </a:r>
          </a:p>
          <a:p>
            <a:pPr marL="228600" lvl="1" indent="-228600" algn="just">
              <a:spcBef>
                <a:spcPts val="2700"/>
              </a:spcBef>
              <a:buSzPct val="100000"/>
              <a:buFontTx/>
              <a:buChar char="•"/>
              <a:defRPr sz="2500"/>
            </a:pPr>
            <a:r>
              <a:rPr lang="en-US" b="1" dirty="0" smtClean="0"/>
              <a:t>Right Response</a:t>
            </a:r>
          </a:p>
          <a:p>
            <a:pPr lvl="1" indent="0" algn="just">
              <a:spcBef>
                <a:spcPts val="2700"/>
              </a:spcBef>
              <a:buSzPct val="100000"/>
              <a:defRPr sz="2500"/>
            </a:pPr>
            <a:r>
              <a:rPr lang="en-US" dirty="0" smtClean="0"/>
              <a:t>“</a:t>
            </a:r>
            <a:r>
              <a:rPr lang="en-US" dirty="0"/>
              <a:t>Repent, and each of you be baptized in the name of Jesus Christ for the forgiveness of your sins” (Acts 2:38</a:t>
            </a:r>
            <a:r>
              <a:rPr lang="en-US" dirty="0" smtClean="0"/>
              <a:t>)</a:t>
            </a:r>
            <a:endParaRPr lang="en-US" b="1" dirty="0" smtClean="0"/>
          </a:p>
          <a:p>
            <a:pPr marL="228600" lvl="4" indent="-228600" algn="just">
              <a:spcBef>
                <a:spcPts val="2700"/>
              </a:spcBef>
              <a:buSzPct val="100000"/>
              <a:buChar char="•"/>
              <a:defRPr sz="2500"/>
            </a:pPr>
            <a:endParaRPr lang="en-US" b="1" dirty="0" smtClean="0"/>
          </a:p>
          <a:p>
            <a:pPr lvl="1" indent="0" algn="just">
              <a:spcBef>
                <a:spcPts val="2700"/>
              </a:spcBef>
              <a:buSzPct val="100000"/>
              <a:defRPr sz="2500"/>
            </a:pPr>
            <a:endParaRPr lang="en-US" b="1" dirty="0"/>
          </a:p>
        </p:txBody>
      </p:sp>
    </p:spTree>
    <p:extLst>
      <p:ext uri="{BB962C8B-B14F-4D97-AF65-F5344CB8AC3E}">
        <p14:creationId xmlns:p14="http://schemas.microsoft.com/office/powerpoint/2010/main" val="1288454421"/>
      </p:ext>
    </p:extLst>
  </p:cSld>
  <p:clrMapOvr>
    <a:masterClrMapping/>
  </p:clrMapOvr>
  <mc:AlternateContent xmlns:mc="http://schemas.openxmlformats.org/markup-compatibility/2006" xmlns:p14="http://schemas.microsoft.com/office/powerpoint/2010/main">
    <mc:Choice Requires="p14">
      <p:transition spd="slow" p14:dur="3500">
        <p:fade thruBlk="1"/>
      </p:transition>
    </mc:Choice>
    <mc:Fallback xmlns="">
      <p:transition spd="slow">
        <p:fade/>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1">
                                            <p:txEl>
                                              <p:pRg st="0" end="0"/>
                                            </p:txEl>
                                          </p:spTgt>
                                        </p:tgtEl>
                                        <p:attrNameLst>
                                          <p:attrName>style.visibility</p:attrName>
                                        </p:attrNameLst>
                                      </p:cBhvr>
                                      <p:to>
                                        <p:strVal val="visible"/>
                                      </p:to>
                                    </p:set>
                                    <p:animEffect transition="in" filter="fade">
                                      <p:cBhvr>
                                        <p:cTn id="7" dur="500"/>
                                        <p:tgtEl>
                                          <p:spTgt spid="10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1">
                                            <p:txEl>
                                              <p:pRg st="1" end="1"/>
                                            </p:txEl>
                                          </p:spTgt>
                                        </p:tgtEl>
                                        <p:attrNameLst>
                                          <p:attrName>style.visibility</p:attrName>
                                        </p:attrNameLst>
                                      </p:cBhvr>
                                      <p:to>
                                        <p:strVal val="visible"/>
                                      </p:to>
                                    </p:set>
                                    <p:animEffect transition="in" filter="fade">
                                      <p:cBhvr>
                                        <p:cTn id="12" dur="500"/>
                                        <p:tgtEl>
                                          <p:spTgt spid="101">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01">
                                            <p:txEl>
                                              <p:pRg st="2" end="2"/>
                                            </p:txEl>
                                          </p:spTgt>
                                        </p:tgtEl>
                                        <p:attrNameLst>
                                          <p:attrName>style.visibility</p:attrName>
                                        </p:attrNameLst>
                                      </p:cBhvr>
                                      <p:to>
                                        <p:strVal val="visible"/>
                                      </p:to>
                                    </p:set>
                                    <p:animEffect transition="in" filter="fade">
                                      <p:cBhvr>
                                        <p:cTn id="15" dur="500"/>
                                        <p:tgtEl>
                                          <p:spTgt spid="10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1">
                                            <p:txEl>
                                              <p:pRg st="3" end="3"/>
                                            </p:txEl>
                                          </p:spTgt>
                                        </p:tgtEl>
                                        <p:attrNameLst>
                                          <p:attrName>style.visibility</p:attrName>
                                        </p:attrNameLst>
                                      </p:cBhvr>
                                      <p:to>
                                        <p:strVal val="visible"/>
                                      </p:to>
                                    </p:set>
                                    <p:animEffect transition="in" filter="fade">
                                      <p:cBhvr>
                                        <p:cTn id="20" dur="500"/>
                                        <p:tgtEl>
                                          <p:spTgt spid="101">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01">
                                            <p:txEl>
                                              <p:pRg st="4" end="4"/>
                                            </p:txEl>
                                          </p:spTgt>
                                        </p:tgtEl>
                                        <p:attrNameLst>
                                          <p:attrName>style.visibility</p:attrName>
                                        </p:attrNameLst>
                                      </p:cBhvr>
                                      <p:to>
                                        <p:strVal val="visible"/>
                                      </p:to>
                                    </p:set>
                                    <p:animEffect transition="in" filter="fade">
                                      <p:cBhvr>
                                        <p:cTn id="23" dur="500"/>
                                        <p:tgtEl>
                                          <p:spTgt spid="10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Shape 153"/>
          <p:cNvSpPr>
            <a:spLocks noGrp="1"/>
          </p:cNvSpPr>
          <p:nvPr>
            <p:ph type="title" idx="4294967295"/>
          </p:nvPr>
        </p:nvSpPr>
        <p:spPr>
          <a:xfrm>
            <a:off x="1582229" y="2495181"/>
            <a:ext cx="6303160" cy="890837"/>
          </a:xfrm>
          <a:prstGeom prst="rect">
            <a:avLst/>
          </a:prstGeom>
        </p:spPr>
        <p:txBody>
          <a:bodyPr lIns="0" tIns="0" rIns="0" bIns="0">
            <a:normAutofit/>
          </a:bodyPr>
          <a:lstStyle>
            <a:lvl1pPr algn="l" defTabSz="384047">
              <a:defRPr sz="4703"/>
            </a:lvl1pPr>
          </a:lstStyle>
          <a:p>
            <a:r>
              <a:rPr dirty="0"/>
              <a:t>Final Summary</a:t>
            </a:r>
          </a:p>
        </p:txBody>
      </p:sp>
      <p:sp>
        <p:nvSpPr>
          <p:cNvPr id="154" name="Shape 154"/>
          <p:cNvSpPr/>
          <p:nvPr/>
        </p:nvSpPr>
        <p:spPr>
          <a:xfrm>
            <a:off x="1582229" y="3643654"/>
            <a:ext cx="10753878" cy="1441420"/>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spAutoFit/>
          </a:bodyPr>
          <a:lstStyle>
            <a:lvl1pPr marL="457200" indent="-457200" algn="just">
              <a:spcBef>
                <a:spcPts val="1500"/>
              </a:spcBef>
              <a:buSzPct val="100000"/>
              <a:buChar char="•"/>
              <a:defRPr sz="2900"/>
            </a:lvl1pPr>
          </a:lstStyle>
          <a:p>
            <a:r>
              <a:rPr lang="en-US" dirty="0" smtClean="0"/>
              <a:t>The careful and deliberate work of the Holy Spirit in an unbelievers life makes them aware of their sin, unbelief and coming judgment. </a:t>
            </a:r>
            <a:endParaRPr dirty="0"/>
          </a:p>
        </p:txBody>
      </p:sp>
      <p:sp>
        <p:nvSpPr>
          <p:cNvPr id="156" name="Shape 156"/>
          <p:cNvSpPr/>
          <p:nvPr/>
        </p:nvSpPr>
        <p:spPr>
          <a:xfrm>
            <a:off x="1569856" y="5336390"/>
            <a:ext cx="10766251" cy="99514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457200" indent="-457200" algn="just">
              <a:spcBef>
                <a:spcPts val="2100"/>
              </a:spcBef>
              <a:buSzPct val="100000"/>
              <a:buChar char="•"/>
              <a:defRPr sz="2900"/>
            </a:pPr>
            <a:r>
              <a:rPr lang="en-US" dirty="0" smtClean="0"/>
              <a:t>The Spirit’s conviction prepares people to receive the gospel leading to salvation!</a:t>
            </a:r>
            <a:endParaRPr dirty="0"/>
          </a:p>
        </p:txBody>
      </p:sp>
    </p:spTree>
  </p:cSld>
  <p:clrMapOvr>
    <a:masterClrMapping/>
  </p:clrMapOvr>
  <mc:AlternateContent xmlns:mc="http://schemas.openxmlformats.org/markup-compatibility/2006" xmlns:p14="http://schemas.microsoft.com/office/powerpoint/2010/main">
    <mc:Choice Requires="p14">
      <p:transition spd="slow" p14:dur="3500">
        <p:fade thruBlk="1"/>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1" nodeType="afterEffect">
                                  <p:stCondLst>
                                    <p:cond delay="0"/>
                                  </p:stCondLst>
                                  <p:iterate>
                                    <p:tmAbs val="0"/>
                                  </p:iterate>
                                  <p:childTnLst>
                                    <p:set>
                                      <p:cBhvr>
                                        <p:cTn id="6" fill="hold"/>
                                        <p:tgtEl>
                                          <p:spTgt spid="154">
                                            <p:bg/>
                                          </p:spTgt>
                                        </p:tgtEl>
                                        <p:attrNameLst>
                                          <p:attrName>style.visibility</p:attrName>
                                        </p:attrNameLst>
                                      </p:cBhvr>
                                      <p:to>
                                        <p:strVal val="visible"/>
                                      </p:to>
                                    </p:set>
                                    <p:anim calcmode="lin" valueType="num">
                                      <p:cBhvr>
                                        <p:cTn id="7" dur="2750" fill="hold"/>
                                        <p:tgtEl>
                                          <p:spTgt spid="154">
                                            <p:bg/>
                                          </p:spTgt>
                                        </p:tgtEl>
                                        <p:attrNameLst>
                                          <p:attrName>ppt_x</p:attrName>
                                        </p:attrNameLst>
                                      </p:cBhvr>
                                      <p:tavLst>
                                        <p:tav tm="0">
                                          <p:val>
                                            <p:strVal val="#ppt_x"/>
                                          </p:val>
                                        </p:tav>
                                        <p:tav tm="100000">
                                          <p:val>
                                            <p:strVal val="#ppt_x"/>
                                          </p:val>
                                        </p:tav>
                                      </p:tavLst>
                                    </p:anim>
                                    <p:anim calcmode="lin" valueType="num">
                                      <p:cBhvr>
                                        <p:cTn id="8" dur="2750" fill="hold"/>
                                        <p:tgtEl>
                                          <p:spTgt spid="154">
                                            <p:bg/>
                                          </p:spTgt>
                                        </p:tgtEl>
                                        <p:attrNameLst>
                                          <p:attrName>ppt_y</p:attrName>
                                        </p:attrNameLst>
                                      </p:cBhvr>
                                      <p:tavLst>
                                        <p:tav tm="0">
                                          <p:val>
                                            <p:strVal val="1+#ppt_h/2"/>
                                          </p:val>
                                        </p:tav>
                                        <p:tav tm="100000">
                                          <p:val>
                                            <p:strVal val="#ppt_y"/>
                                          </p:val>
                                        </p:tav>
                                      </p:tavLst>
                                    </p:anim>
                                  </p:childTnLst>
                                </p:cTn>
                              </p:par>
                              <p:par>
                                <p:cTn id="9" presetID="2" presetClass="entr" presetSubtype="4" fill="hold" grpId="1" nodeType="withEffect">
                                  <p:stCondLst>
                                    <p:cond delay="0"/>
                                  </p:stCondLst>
                                  <p:iterate>
                                    <p:tmAbs val="0"/>
                                  </p:iterate>
                                  <p:childTnLst>
                                    <p:set>
                                      <p:cBhvr>
                                        <p:cTn id="10" fill="hold"/>
                                        <p:tgtEl>
                                          <p:spTgt spid="154">
                                            <p:txEl>
                                              <p:pRg st="0" end="0"/>
                                            </p:txEl>
                                          </p:spTgt>
                                        </p:tgtEl>
                                        <p:attrNameLst>
                                          <p:attrName>style.visibility</p:attrName>
                                        </p:attrNameLst>
                                      </p:cBhvr>
                                      <p:to>
                                        <p:strVal val="visible"/>
                                      </p:to>
                                    </p:set>
                                    <p:anim calcmode="lin" valueType="num">
                                      <p:cBhvr>
                                        <p:cTn id="11" dur="2750" fill="hold"/>
                                        <p:tgtEl>
                                          <p:spTgt spid="154">
                                            <p:txEl>
                                              <p:pRg st="0" end="0"/>
                                            </p:txEl>
                                          </p:spTgt>
                                        </p:tgtEl>
                                        <p:attrNameLst>
                                          <p:attrName>ppt_x</p:attrName>
                                        </p:attrNameLst>
                                      </p:cBhvr>
                                      <p:tavLst>
                                        <p:tav tm="0">
                                          <p:val>
                                            <p:strVal val="#ppt_x"/>
                                          </p:val>
                                        </p:tav>
                                        <p:tav tm="100000">
                                          <p:val>
                                            <p:strVal val="#ppt_x"/>
                                          </p:val>
                                        </p:tav>
                                      </p:tavLst>
                                    </p:anim>
                                    <p:anim calcmode="lin" valueType="num">
                                      <p:cBhvr>
                                        <p:cTn id="12" dur="2750" fill="hold"/>
                                        <p:tgtEl>
                                          <p:spTgt spid="15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2" nodeType="clickEffect">
                                  <p:stCondLst>
                                    <p:cond delay="0"/>
                                  </p:stCondLst>
                                  <p:iterate>
                                    <p:tmAbs val="0"/>
                                  </p:iterate>
                                  <p:childTnLst>
                                    <p:set>
                                      <p:cBhvr>
                                        <p:cTn id="16" fill="hold"/>
                                        <p:tgtEl>
                                          <p:spTgt spid="156">
                                            <p:bg/>
                                          </p:spTgt>
                                        </p:tgtEl>
                                        <p:attrNameLst>
                                          <p:attrName>style.visibility</p:attrName>
                                        </p:attrNameLst>
                                      </p:cBhvr>
                                      <p:to>
                                        <p:strVal val="visible"/>
                                      </p:to>
                                    </p:set>
                                    <p:anim calcmode="lin" valueType="num">
                                      <p:cBhvr>
                                        <p:cTn id="17" dur="2500" fill="hold"/>
                                        <p:tgtEl>
                                          <p:spTgt spid="156">
                                            <p:bg/>
                                          </p:spTgt>
                                        </p:tgtEl>
                                        <p:attrNameLst>
                                          <p:attrName>ppt_x</p:attrName>
                                        </p:attrNameLst>
                                      </p:cBhvr>
                                      <p:tavLst>
                                        <p:tav tm="0">
                                          <p:val>
                                            <p:strVal val="#ppt_x"/>
                                          </p:val>
                                        </p:tav>
                                        <p:tav tm="100000">
                                          <p:val>
                                            <p:strVal val="#ppt_x"/>
                                          </p:val>
                                        </p:tav>
                                      </p:tavLst>
                                    </p:anim>
                                    <p:anim calcmode="lin" valueType="num">
                                      <p:cBhvr>
                                        <p:cTn id="18" dur="2500" fill="hold"/>
                                        <p:tgtEl>
                                          <p:spTgt spid="156">
                                            <p:bg/>
                                          </p:spTgt>
                                        </p:tgtEl>
                                        <p:attrNameLst>
                                          <p:attrName>ppt_y</p:attrName>
                                        </p:attrNameLst>
                                      </p:cBhvr>
                                      <p:tavLst>
                                        <p:tav tm="0">
                                          <p:val>
                                            <p:strVal val="1+#ppt_h/2"/>
                                          </p:val>
                                        </p:tav>
                                        <p:tav tm="100000">
                                          <p:val>
                                            <p:strVal val="#ppt_y"/>
                                          </p:val>
                                        </p:tav>
                                      </p:tavLst>
                                    </p:anim>
                                  </p:childTnLst>
                                </p:cTn>
                              </p:par>
                              <p:par>
                                <p:cTn id="19" presetID="2" presetClass="entr" presetSubtype="4" fill="hold" grpId="2" nodeType="withEffect">
                                  <p:stCondLst>
                                    <p:cond delay="0"/>
                                  </p:stCondLst>
                                  <p:iterate>
                                    <p:tmAbs val="0"/>
                                  </p:iterate>
                                  <p:childTnLst>
                                    <p:set>
                                      <p:cBhvr>
                                        <p:cTn id="20" fill="hold"/>
                                        <p:tgtEl>
                                          <p:spTgt spid="156">
                                            <p:txEl>
                                              <p:pRg st="0" end="0"/>
                                            </p:txEl>
                                          </p:spTgt>
                                        </p:tgtEl>
                                        <p:attrNameLst>
                                          <p:attrName>style.visibility</p:attrName>
                                        </p:attrNameLst>
                                      </p:cBhvr>
                                      <p:to>
                                        <p:strVal val="visible"/>
                                      </p:to>
                                    </p:set>
                                    <p:anim calcmode="lin" valueType="num">
                                      <p:cBhvr>
                                        <p:cTn id="21" dur="2500" fill="hold"/>
                                        <p:tgtEl>
                                          <p:spTgt spid="156">
                                            <p:txEl>
                                              <p:pRg st="0" end="0"/>
                                            </p:txEl>
                                          </p:spTgt>
                                        </p:tgtEl>
                                        <p:attrNameLst>
                                          <p:attrName>ppt_x</p:attrName>
                                        </p:attrNameLst>
                                      </p:cBhvr>
                                      <p:tavLst>
                                        <p:tav tm="0">
                                          <p:val>
                                            <p:strVal val="#ppt_x"/>
                                          </p:val>
                                        </p:tav>
                                        <p:tav tm="100000">
                                          <p:val>
                                            <p:strVal val="#ppt_x"/>
                                          </p:val>
                                        </p:tav>
                                      </p:tavLst>
                                    </p:anim>
                                    <p:anim calcmode="lin" valueType="num">
                                      <p:cBhvr>
                                        <p:cTn id="22" dur="2500" fill="hold"/>
                                        <p:tgtEl>
                                          <p:spTgt spid="15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 grpId="1" build="p" bldLvl="5" animBg="1" advAuto="0"/>
      <p:bldP spid="156" grpId="2" build="p" bldLvl="5"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 name="water3.jpg"/>
          <p:cNvPicPr>
            <a:picLocks noChangeAspect="1"/>
          </p:cNvPicPr>
          <p:nvPr/>
        </p:nvPicPr>
        <p:blipFill>
          <a:blip r:embed="rId2">
            <a:extLst/>
          </a:blip>
          <a:stretch>
            <a:fillRect/>
          </a:stretch>
        </p:blipFill>
        <p:spPr>
          <a:xfrm>
            <a:off x="1304072" y="0"/>
            <a:ext cx="11700728" cy="4568160"/>
          </a:xfrm>
          <a:prstGeom prst="rect">
            <a:avLst/>
          </a:prstGeom>
          <a:ln w="12700">
            <a:miter lim="400000"/>
          </a:ln>
          <a:effectLst>
            <a:outerShdw blurRad="190500" dist="8455" dir="5400000" rotWithShape="0">
              <a:srgbClr val="000000"/>
            </a:outerShdw>
          </a:effectLst>
        </p:spPr>
      </p:pic>
      <p:sp>
        <p:nvSpPr>
          <p:cNvPr id="159" name="Shape 159"/>
          <p:cNvSpPr>
            <a:spLocks noGrp="1"/>
          </p:cNvSpPr>
          <p:nvPr>
            <p:ph type="title" idx="4294967295"/>
          </p:nvPr>
        </p:nvSpPr>
        <p:spPr>
          <a:xfrm>
            <a:off x="1616655" y="3175132"/>
            <a:ext cx="11584188" cy="890837"/>
          </a:xfrm>
          <a:prstGeom prst="rect">
            <a:avLst/>
          </a:prstGeom>
        </p:spPr>
        <p:txBody>
          <a:bodyPr lIns="0" tIns="0" rIns="0" bIns="0"/>
          <a:lstStyle>
            <a:lvl1pPr>
              <a:defRPr sz="5600"/>
            </a:lvl1pPr>
          </a:lstStyle>
          <a:p>
            <a:r>
              <a:t>Discussion Questions</a:t>
            </a:r>
          </a:p>
        </p:txBody>
      </p:sp>
      <p:sp>
        <p:nvSpPr>
          <p:cNvPr id="160" name="Shape 160"/>
          <p:cNvSpPr/>
          <p:nvPr/>
        </p:nvSpPr>
        <p:spPr>
          <a:xfrm>
            <a:off x="1616655" y="4689120"/>
            <a:ext cx="10687571" cy="510396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228599" indent="-228599" algn="just">
              <a:spcBef>
                <a:spcPts val="5100"/>
              </a:spcBef>
              <a:buSzPct val="100000"/>
              <a:buChar char="•"/>
              <a:defRPr sz="3000"/>
            </a:pPr>
            <a:r>
              <a:rPr lang="en-US" dirty="0" smtClean="0"/>
              <a:t>What is the difference between the conviction of the human conscience and the conviction of the Holy Spirit?</a:t>
            </a:r>
            <a:endParaRPr dirty="0"/>
          </a:p>
          <a:p>
            <a:pPr marL="228599" indent="-228599" algn="just">
              <a:spcBef>
                <a:spcPts val="5100"/>
              </a:spcBef>
              <a:buSzPct val="100000"/>
              <a:buChar char="•"/>
              <a:defRPr sz="3000"/>
            </a:pPr>
            <a:r>
              <a:rPr lang="en-US" dirty="0" smtClean="0"/>
              <a:t>If you are a Christian, how did you experience the conviction of the Spirit leading to salvation? If you are not a Christian, what has made you come to church or made you curious about Jesus?</a:t>
            </a:r>
            <a:endParaRPr dirty="0"/>
          </a:p>
          <a:p>
            <a:pPr marL="228599" indent="-228599" algn="just">
              <a:spcBef>
                <a:spcPts val="5100"/>
              </a:spcBef>
              <a:buSzPct val="100000"/>
              <a:buChar char="•"/>
              <a:defRPr sz="3000"/>
            </a:pPr>
            <a:r>
              <a:rPr lang="en-US" dirty="0" smtClean="0"/>
              <a:t>How should Christians relate to unbelievers? How are you doing?</a:t>
            </a:r>
            <a:endParaRPr dirty="0"/>
          </a:p>
        </p:txBody>
      </p:sp>
    </p:spTree>
  </p:cSld>
  <p:clrMapOvr>
    <a:masterClrMapping/>
  </p:clrMapOvr>
  <mc:AlternateContent xmlns:mc="http://schemas.openxmlformats.org/markup-compatibility/2006" xmlns:p14="http://schemas.microsoft.com/office/powerpoint/2010/main">
    <mc:Choice Requires="p14">
      <p:transition spd="slow" p14:dur="3500">
        <p:fade thruBlk="1"/>
      </p:transition>
    </mc:Choice>
    <mc:Fallback xmlns="">
      <p:transition spd="slow">
        <p:fade/>
      </p:transition>
    </mc:Fallback>
  </mc:AlternateContent>
  <p:timing>
    <p:tnLst>
      <p:par>
        <p:cTn id="1" dur="indefinite" restart="never" fill="hold"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000187-0007-000023.jpg"/>
          <p:cNvPicPr>
            <a:picLocks noChangeAspect="1"/>
          </p:cNvPicPr>
          <p:nvPr/>
        </p:nvPicPr>
        <p:blipFill>
          <a:blip r:embed="rId2">
            <a:extLst/>
          </a:blip>
          <a:stretch>
            <a:fillRect/>
          </a:stretch>
        </p:blipFill>
        <p:spPr>
          <a:xfrm>
            <a:off x="-152399" y="0"/>
            <a:ext cx="13157200" cy="9753601"/>
          </a:xfrm>
          <a:prstGeom prst="rect">
            <a:avLst/>
          </a:prstGeom>
          <a:ln w="12700">
            <a:miter lim="400000"/>
          </a:ln>
        </p:spPr>
      </p:pic>
      <p:sp>
        <p:nvSpPr>
          <p:cNvPr id="64" name="Shape 64"/>
          <p:cNvSpPr/>
          <p:nvPr/>
        </p:nvSpPr>
        <p:spPr>
          <a:xfrm>
            <a:off x="1832141" y="877328"/>
            <a:ext cx="10330422" cy="4887444"/>
          </a:xfrm>
          <a:prstGeom prst="rect">
            <a:avLst/>
          </a:prstGeom>
          <a:ln w="12700">
            <a:miter lim="400000"/>
          </a:ln>
          <a:effectLst>
            <a:outerShdw blurRad="63500" dist="63500" dir="5400000" rotWithShape="0">
              <a:srgbClr val="000000">
                <a:alpha val="70134"/>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defRPr sz="18600">
                <a:solidFill>
                  <a:srgbClr val="FFFFFF"/>
                </a:solidFill>
                <a:latin typeface="Emfatick NF"/>
                <a:ea typeface="Emfatick NF"/>
                <a:cs typeface="Emfatick NF"/>
                <a:sym typeface="Emfatick NF"/>
              </a:defRPr>
            </a:lvl1pPr>
          </a:lstStyle>
          <a:p>
            <a:r>
              <a:rPr dirty="0"/>
              <a:t>Life in the Spirit!</a:t>
            </a:r>
          </a:p>
        </p:txBody>
      </p:sp>
      <p:grpSp>
        <p:nvGrpSpPr>
          <p:cNvPr id="68" name="Group 68"/>
          <p:cNvGrpSpPr/>
          <p:nvPr/>
        </p:nvGrpSpPr>
        <p:grpSpPr>
          <a:xfrm>
            <a:off x="244127" y="7227817"/>
            <a:ext cx="12283154" cy="2406221"/>
            <a:chOff x="-517772" y="-416640"/>
            <a:chExt cx="13522572" cy="2780253"/>
          </a:xfrm>
        </p:grpSpPr>
        <p:sp>
          <p:nvSpPr>
            <p:cNvPr id="65" name="Shape 65"/>
            <p:cNvSpPr/>
            <p:nvPr/>
          </p:nvSpPr>
          <p:spPr>
            <a:xfrm>
              <a:off x="-517772" y="-416640"/>
              <a:ext cx="13522572" cy="1789946"/>
            </a:xfrm>
            <a:prstGeom prst="rect">
              <a:avLst/>
            </a:prstGeom>
            <a:blipFill rotWithShape="1">
              <a:blip r:embed="rId3"/>
              <a:srcRect/>
              <a:tile tx="0" ty="0" sx="100000" sy="100000" flip="none" algn="tl"/>
            </a:blipFill>
            <a:ln w="12700" cap="flat">
              <a:noFill/>
              <a:miter lim="400000"/>
            </a:ln>
            <a:effectLst>
              <a:outerShdw blurRad="190500" dist="8455" dir="5400000" rotWithShape="0">
                <a:srgbClr val="000000"/>
              </a:outerShdw>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defRPr sz="3400" i="1">
                  <a:solidFill>
                    <a:srgbClr val="FFFFFF"/>
                  </a:solidFill>
                </a:defRPr>
              </a:pPr>
              <a:r>
                <a:rPr dirty="0"/>
                <a:t>Experiencing the Fullness of Christ</a:t>
              </a:r>
            </a:p>
            <a:p>
              <a:pPr>
                <a:defRPr sz="7700">
                  <a:solidFill>
                    <a:srgbClr val="FFFFFF"/>
                  </a:solidFill>
                </a:defRPr>
              </a:pPr>
              <a:r>
                <a:rPr sz="6000" dirty="0" smtClean="0"/>
                <a:t>#</a:t>
              </a:r>
              <a:r>
                <a:rPr lang="en-US" sz="6000" dirty="0" smtClean="0"/>
                <a:t>3</a:t>
              </a:r>
              <a:r>
                <a:rPr sz="6000" dirty="0" smtClean="0"/>
                <a:t> </a:t>
              </a:r>
              <a:r>
                <a:rPr sz="6000" dirty="0"/>
                <a:t>The </a:t>
              </a:r>
              <a:r>
                <a:rPr lang="en-US" sz="6000" dirty="0" smtClean="0"/>
                <a:t>Conviction</a:t>
              </a:r>
              <a:r>
                <a:rPr sz="6000" dirty="0" smtClean="0"/>
                <a:t> </a:t>
              </a:r>
              <a:r>
                <a:rPr sz="6000" dirty="0"/>
                <a:t>of the Spirit</a:t>
              </a:r>
            </a:p>
          </p:txBody>
        </p:sp>
        <p:sp>
          <p:nvSpPr>
            <p:cNvPr id="66" name="Shape 66"/>
            <p:cNvSpPr/>
            <p:nvPr/>
          </p:nvSpPr>
          <p:spPr>
            <a:xfrm>
              <a:off x="132521" y="1670050"/>
              <a:ext cx="7489403" cy="533401"/>
            </a:xfrm>
            <a:prstGeom prst="rect">
              <a:avLst/>
            </a:prstGeom>
            <a:noFill/>
            <a:ln w="12700" cap="flat">
              <a:noFill/>
              <a:miter lim="400000"/>
            </a:ln>
            <a:effectLst>
              <a:outerShdw blurRad="76200" dist="63500" dir="1371204" rotWithShape="0">
                <a:srgbClr val="000000">
                  <a:alpha val="80460"/>
                </a:srgbClr>
              </a:outerShdw>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l">
                <a:lnSpc>
                  <a:spcPct val="130000"/>
                </a:lnSpc>
                <a:defRPr sz="2900">
                  <a:solidFill>
                    <a:srgbClr val="FFFFFF"/>
                  </a:solidFill>
                  <a:latin typeface="Gill Sans"/>
                  <a:ea typeface="Gill Sans"/>
                  <a:cs typeface="Gill Sans"/>
                  <a:sym typeface="Gill Sans"/>
                </a:defRPr>
              </a:lvl1pPr>
            </a:lstStyle>
            <a:p>
              <a:r>
                <a:t>Oakland International Fellowship</a:t>
              </a:r>
            </a:p>
          </p:txBody>
        </p:sp>
        <p:sp>
          <p:nvSpPr>
            <p:cNvPr id="67" name="Shape 67"/>
            <p:cNvSpPr/>
            <p:nvPr/>
          </p:nvSpPr>
          <p:spPr>
            <a:xfrm>
              <a:off x="9148576" y="1509888"/>
              <a:ext cx="3651906" cy="853725"/>
            </a:xfrm>
            <a:prstGeom prst="rect">
              <a:avLst/>
            </a:prstGeom>
            <a:noFill/>
            <a:ln w="12700" cap="flat">
              <a:noFill/>
              <a:miter lim="400000"/>
            </a:ln>
            <a:effectLst>
              <a:outerShdw blurRad="76200" dist="63500" dir="1371204" rotWithShape="0">
                <a:srgbClr val="000000">
                  <a:alpha val="80460"/>
                </a:srgbClr>
              </a:outerShdw>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1" algn="r">
                <a:lnSpc>
                  <a:spcPct val="130000"/>
                </a:lnSpc>
                <a:defRPr sz="2900">
                  <a:solidFill>
                    <a:srgbClr val="FFFFFF"/>
                  </a:solidFill>
                  <a:latin typeface="Gill Sans"/>
                  <a:ea typeface="Gill Sans"/>
                  <a:cs typeface="Gill Sans"/>
                  <a:sym typeface="Gill Sans"/>
                </a:defRPr>
              </a:pPr>
              <a:r>
                <a:rPr lang="en-US" dirty="0" smtClean="0"/>
                <a:t>Jesse McLaughlin</a:t>
              </a:r>
              <a:endParaRPr dirty="0"/>
            </a:p>
          </p:txBody>
        </p:sp>
      </p:grpSp>
    </p:spTree>
    <p:extLst>
      <p:ext uri="{BB962C8B-B14F-4D97-AF65-F5344CB8AC3E}">
        <p14:creationId xmlns:p14="http://schemas.microsoft.com/office/powerpoint/2010/main" val="239829828"/>
      </p:ext>
    </p:extLst>
  </p:cSld>
  <p:clrMapOvr>
    <a:masterClrMapping/>
  </p:clrMapOvr>
  <p:transition spd="med"/>
  <p:timing>
    <p:tnLst>
      <p:par>
        <p:cTn id="1" dur="indefinite" restart="never" fill="hold"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Shape 87"/>
          <p:cNvSpPr/>
          <p:nvPr/>
        </p:nvSpPr>
        <p:spPr>
          <a:xfrm>
            <a:off x="2115586" y="475130"/>
            <a:ext cx="10064970" cy="102362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defTabSz="457200">
              <a:defRPr sz="5200" b="1">
                <a:latin typeface="+mj-lt"/>
                <a:ea typeface="+mj-ea"/>
                <a:cs typeface="+mj-cs"/>
                <a:sym typeface="Helvetica Condensed Medium"/>
              </a:defRPr>
            </a:lvl1pPr>
          </a:lstStyle>
          <a:p>
            <a:r>
              <a:t>Section 1: Christian Beginnings</a:t>
            </a:r>
          </a:p>
        </p:txBody>
      </p:sp>
      <p:sp>
        <p:nvSpPr>
          <p:cNvPr id="88" name="Shape 88"/>
          <p:cNvSpPr/>
          <p:nvPr/>
        </p:nvSpPr>
        <p:spPr>
          <a:xfrm>
            <a:off x="4709149" y="5862924"/>
            <a:ext cx="926096" cy="2095501"/>
          </a:xfrm>
          <a:prstGeom prst="rect">
            <a:avLst/>
          </a:prstGeom>
          <a:ln w="12700">
            <a:miter lim="400000"/>
          </a:ln>
          <a:effectLst>
            <a:outerShdw blurRad="76200" dist="63500" dir="2800645" rotWithShape="0">
              <a:srgbClr val="000000">
                <a:alpha val="80460"/>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3000">
                <a:solidFill>
                  <a:srgbClr val="4E9832"/>
                </a:solidFill>
                <a:latin typeface="Baskerville Old Face"/>
                <a:ea typeface="Baskerville Old Face"/>
                <a:cs typeface="Baskerville Old Face"/>
                <a:sym typeface="Baskerville Old Face"/>
              </a:defRPr>
            </a:lvl1pPr>
          </a:lstStyle>
          <a:p>
            <a:r>
              <a:t>1</a:t>
            </a:r>
          </a:p>
        </p:txBody>
      </p:sp>
      <p:pic>
        <p:nvPicPr>
          <p:cNvPr id="89" name="image8.jpeg" descr="L&amp;Bisland.jpg"/>
          <p:cNvPicPr>
            <a:picLocks noChangeAspect="1"/>
          </p:cNvPicPr>
          <p:nvPr/>
        </p:nvPicPr>
        <p:blipFill>
          <a:blip r:embed="rId2">
            <a:extLst/>
          </a:blip>
          <a:srcRect l="890" t="2052" r="965" b="1379"/>
          <a:stretch>
            <a:fillRect/>
          </a:stretch>
        </p:blipFill>
        <p:spPr>
          <a:xfrm>
            <a:off x="2844360" y="1856661"/>
            <a:ext cx="9336196" cy="6310245"/>
          </a:xfrm>
          <a:custGeom>
            <a:avLst/>
            <a:gdLst/>
            <a:ahLst/>
            <a:cxnLst>
              <a:cxn ang="0">
                <a:pos x="wd2" y="hd2"/>
              </a:cxn>
              <a:cxn ang="5400000">
                <a:pos x="wd2" y="hd2"/>
              </a:cxn>
              <a:cxn ang="10800000">
                <a:pos x="wd2" y="hd2"/>
              </a:cxn>
              <a:cxn ang="16200000">
                <a:pos x="wd2" y="hd2"/>
              </a:cxn>
            </a:cxnLst>
            <a:rect l="0" t="0" r="r" b="b"/>
            <a:pathLst>
              <a:path w="21561" h="21594" extrusionOk="0">
                <a:moveTo>
                  <a:pt x="3209" y="1"/>
                </a:moveTo>
                <a:cubicBezTo>
                  <a:pt x="2915" y="-4"/>
                  <a:pt x="2804" y="10"/>
                  <a:pt x="2741" y="91"/>
                </a:cubicBezTo>
                <a:lnTo>
                  <a:pt x="2709" y="171"/>
                </a:lnTo>
                <a:lnTo>
                  <a:pt x="2641" y="345"/>
                </a:lnTo>
                <a:lnTo>
                  <a:pt x="2244" y="358"/>
                </a:lnTo>
                <a:lnTo>
                  <a:pt x="2219" y="361"/>
                </a:lnTo>
                <a:cubicBezTo>
                  <a:pt x="1861" y="375"/>
                  <a:pt x="1785" y="394"/>
                  <a:pt x="1724" y="475"/>
                </a:cubicBezTo>
                <a:cubicBezTo>
                  <a:pt x="1684" y="528"/>
                  <a:pt x="1653" y="615"/>
                  <a:pt x="1653" y="668"/>
                </a:cubicBezTo>
                <a:cubicBezTo>
                  <a:pt x="1653" y="721"/>
                  <a:pt x="1595" y="866"/>
                  <a:pt x="1525" y="990"/>
                </a:cubicBezTo>
                <a:cubicBezTo>
                  <a:pt x="1402" y="1209"/>
                  <a:pt x="1392" y="1214"/>
                  <a:pt x="1201" y="1214"/>
                </a:cubicBezTo>
                <a:cubicBezTo>
                  <a:pt x="1022" y="1214"/>
                  <a:pt x="952" y="1257"/>
                  <a:pt x="916" y="1468"/>
                </a:cubicBezTo>
                <a:cubicBezTo>
                  <a:pt x="904" y="1538"/>
                  <a:pt x="896" y="1629"/>
                  <a:pt x="889" y="1741"/>
                </a:cubicBezTo>
                <a:cubicBezTo>
                  <a:pt x="884" y="1818"/>
                  <a:pt x="874" y="1880"/>
                  <a:pt x="863" y="1939"/>
                </a:cubicBezTo>
                <a:cubicBezTo>
                  <a:pt x="850" y="2025"/>
                  <a:pt x="832" y="2098"/>
                  <a:pt x="804" y="2144"/>
                </a:cubicBezTo>
                <a:cubicBezTo>
                  <a:pt x="772" y="2196"/>
                  <a:pt x="717" y="2336"/>
                  <a:pt x="671" y="2462"/>
                </a:cubicBezTo>
                <a:cubicBezTo>
                  <a:pt x="671" y="2463"/>
                  <a:pt x="671" y="2463"/>
                  <a:pt x="671" y="2464"/>
                </a:cubicBezTo>
                <a:cubicBezTo>
                  <a:pt x="628" y="2594"/>
                  <a:pt x="590" y="2733"/>
                  <a:pt x="576" y="2833"/>
                </a:cubicBezTo>
                <a:cubicBezTo>
                  <a:pt x="565" y="2902"/>
                  <a:pt x="526" y="2997"/>
                  <a:pt x="486" y="3064"/>
                </a:cubicBezTo>
                <a:cubicBezTo>
                  <a:pt x="482" y="3071"/>
                  <a:pt x="480" y="3077"/>
                  <a:pt x="475" y="3084"/>
                </a:cubicBezTo>
                <a:cubicBezTo>
                  <a:pt x="411" y="3182"/>
                  <a:pt x="386" y="3278"/>
                  <a:pt x="386" y="3411"/>
                </a:cubicBezTo>
                <a:cubicBezTo>
                  <a:pt x="386" y="3509"/>
                  <a:pt x="371" y="3564"/>
                  <a:pt x="345" y="3611"/>
                </a:cubicBezTo>
                <a:cubicBezTo>
                  <a:pt x="337" y="3632"/>
                  <a:pt x="331" y="3656"/>
                  <a:pt x="322" y="3671"/>
                </a:cubicBezTo>
                <a:cubicBezTo>
                  <a:pt x="228" y="3825"/>
                  <a:pt x="181" y="4080"/>
                  <a:pt x="181" y="4426"/>
                </a:cubicBezTo>
                <a:cubicBezTo>
                  <a:pt x="181" y="4627"/>
                  <a:pt x="172" y="4712"/>
                  <a:pt x="134" y="4794"/>
                </a:cubicBezTo>
                <a:cubicBezTo>
                  <a:pt x="125" y="4817"/>
                  <a:pt x="115" y="4836"/>
                  <a:pt x="102" y="4854"/>
                </a:cubicBezTo>
                <a:cubicBezTo>
                  <a:pt x="98" y="4860"/>
                  <a:pt x="95" y="4866"/>
                  <a:pt x="91" y="4873"/>
                </a:cubicBezTo>
                <a:lnTo>
                  <a:pt x="0" y="5013"/>
                </a:lnTo>
                <a:lnTo>
                  <a:pt x="31" y="5582"/>
                </a:lnTo>
                <a:lnTo>
                  <a:pt x="61" y="6151"/>
                </a:lnTo>
                <a:lnTo>
                  <a:pt x="215" y="6312"/>
                </a:lnTo>
                <a:cubicBezTo>
                  <a:pt x="237" y="6335"/>
                  <a:pt x="247" y="6348"/>
                  <a:pt x="263" y="6365"/>
                </a:cubicBezTo>
                <a:cubicBezTo>
                  <a:pt x="265" y="6366"/>
                  <a:pt x="267" y="6370"/>
                  <a:pt x="269" y="6371"/>
                </a:cubicBezTo>
                <a:cubicBezTo>
                  <a:pt x="328" y="6406"/>
                  <a:pt x="386" y="6514"/>
                  <a:pt x="386" y="6615"/>
                </a:cubicBezTo>
                <a:cubicBezTo>
                  <a:pt x="386" y="6674"/>
                  <a:pt x="371" y="6744"/>
                  <a:pt x="352" y="6812"/>
                </a:cubicBezTo>
                <a:cubicBezTo>
                  <a:pt x="347" y="6894"/>
                  <a:pt x="341" y="6978"/>
                  <a:pt x="332" y="7107"/>
                </a:cubicBezTo>
                <a:cubicBezTo>
                  <a:pt x="312" y="7387"/>
                  <a:pt x="316" y="7406"/>
                  <a:pt x="445" y="7641"/>
                </a:cubicBezTo>
                <a:cubicBezTo>
                  <a:pt x="518" y="7774"/>
                  <a:pt x="604" y="7963"/>
                  <a:pt x="636" y="8060"/>
                </a:cubicBezTo>
                <a:cubicBezTo>
                  <a:pt x="733" y="8352"/>
                  <a:pt x="886" y="8640"/>
                  <a:pt x="1098" y="8931"/>
                </a:cubicBezTo>
                <a:cubicBezTo>
                  <a:pt x="1208" y="9082"/>
                  <a:pt x="1341" y="9313"/>
                  <a:pt x="1393" y="9444"/>
                </a:cubicBezTo>
                <a:cubicBezTo>
                  <a:pt x="1495" y="9702"/>
                  <a:pt x="1642" y="9886"/>
                  <a:pt x="1745" y="9886"/>
                </a:cubicBezTo>
                <a:cubicBezTo>
                  <a:pt x="1753" y="9886"/>
                  <a:pt x="1763" y="9897"/>
                  <a:pt x="1772" y="9900"/>
                </a:cubicBezTo>
                <a:cubicBezTo>
                  <a:pt x="1796" y="9899"/>
                  <a:pt x="1820" y="9913"/>
                  <a:pt x="1856" y="9960"/>
                </a:cubicBezTo>
                <a:cubicBezTo>
                  <a:pt x="1867" y="9976"/>
                  <a:pt x="1875" y="9993"/>
                  <a:pt x="1883" y="10010"/>
                </a:cubicBezTo>
                <a:cubicBezTo>
                  <a:pt x="1960" y="10119"/>
                  <a:pt x="2034" y="10278"/>
                  <a:pt x="2059" y="10419"/>
                </a:cubicBezTo>
                <a:cubicBezTo>
                  <a:pt x="2081" y="10542"/>
                  <a:pt x="2147" y="10694"/>
                  <a:pt x="2230" y="10816"/>
                </a:cubicBezTo>
                <a:cubicBezTo>
                  <a:pt x="2265" y="10866"/>
                  <a:pt x="2298" y="10915"/>
                  <a:pt x="2331" y="10950"/>
                </a:cubicBezTo>
                <a:cubicBezTo>
                  <a:pt x="2350" y="10971"/>
                  <a:pt x="2368" y="10988"/>
                  <a:pt x="2389" y="10999"/>
                </a:cubicBezTo>
                <a:cubicBezTo>
                  <a:pt x="2390" y="11000"/>
                  <a:pt x="2392" y="11001"/>
                  <a:pt x="2394" y="11002"/>
                </a:cubicBezTo>
                <a:cubicBezTo>
                  <a:pt x="2446" y="11026"/>
                  <a:pt x="2515" y="11027"/>
                  <a:pt x="2651" y="11029"/>
                </a:cubicBezTo>
                <a:cubicBezTo>
                  <a:pt x="2911" y="11033"/>
                  <a:pt x="2936" y="11044"/>
                  <a:pt x="3059" y="11197"/>
                </a:cubicBezTo>
                <a:cubicBezTo>
                  <a:pt x="3239" y="11421"/>
                  <a:pt x="3576" y="11643"/>
                  <a:pt x="3840" y="11712"/>
                </a:cubicBezTo>
                <a:cubicBezTo>
                  <a:pt x="3846" y="11714"/>
                  <a:pt x="3850" y="11716"/>
                  <a:pt x="3855" y="11718"/>
                </a:cubicBezTo>
                <a:cubicBezTo>
                  <a:pt x="3881" y="11723"/>
                  <a:pt x="3886" y="11725"/>
                  <a:pt x="3919" y="11733"/>
                </a:cubicBezTo>
                <a:cubicBezTo>
                  <a:pt x="3948" y="11739"/>
                  <a:pt x="3965" y="11751"/>
                  <a:pt x="3987" y="11760"/>
                </a:cubicBezTo>
                <a:cubicBezTo>
                  <a:pt x="4017" y="11772"/>
                  <a:pt x="4045" y="11783"/>
                  <a:pt x="4065" y="11800"/>
                </a:cubicBezTo>
                <a:cubicBezTo>
                  <a:pt x="4152" y="11847"/>
                  <a:pt x="4244" y="11922"/>
                  <a:pt x="4346" y="12016"/>
                </a:cubicBezTo>
                <a:cubicBezTo>
                  <a:pt x="4372" y="12036"/>
                  <a:pt x="4395" y="12052"/>
                  <a:pt x="4420" y="12076"/>
                </a:cubicBezTo>
                <a:cubicBezTo>
                  <a:pt x="4477" y="12130"/>
                  <a:pt x="4561" y="12203"/>
                  <a:pt x="4616" y="12240"/>
                </a:cubicBezTo>
                <a:cubicBezTo>
                  <a:pt x="4674" y="12281"/>
                  <a:pt x="4740" y="12349"/>
                  <a:pt x="4764" y="12393"/>
                </a:cubicBezTo>
                <a:cubicBezTo>
                  <a:pt x="4789" y="12436"/>
                  <a:pt x="4900" y="12458"/>
                  <a:pt x="5026" y="12466"/>
                </a:cubicBezTo>
                <a:cubicBezTo>
                  <a:pt x="5040" y="12466"/>
                  <a:pt x="5040" y="12468"/>
                  <a:pt x="5055" y="12469"/>
                </a:cubicBezTo>
                <a:cubicBezTo>
                  <a:pt x="5173" y="12471"/>
                  <a:pt x="5242" y="12464"/>
                  <a:pt x="5309" y="12456"/>
                </a:cubicBezTo>
                <a:cubicBezTo>
                  <a:pt x="5309" y="12456"/>
                  <a:pt x="5309" y="12456"/>
                  <a:pt x="5310" y="12456"/>
                </a:cubicBezTo>
                <a:cubicBezTo>
                  <a:pt x="5382" y="12445"/>
                  <a:pt x="5448" y="12428"/>
                  <a:pt x="5495" y="12403"/>
                </a:cubicBezTo>
                <a:cubicBezTo>
                  <a:pt x="5645" y="12326"/>
                  <a:pt x="5855" y="12042"/>
                  <a:pt x="5882" y="11879"/>
                </a:cubicBezTo>
                <a:cubicBezTo>
                  <a:pt x="5885" y="11862"/>
                  <a:pt x="5899" y="11838"/>
                  <a:pt x="5907" y="11818"/>
                </a:cubicBezTo>
                <a:cubicBezTo>
                  <a:pt x="5909" y="11812"/>
                  <a:pt x="5911" y="11806"/>
                  <a:pt x="5914" y="11800"/>
                </a:cubicBezTo>
                <a:cubicBezTo>
                  <a:pt x="5923" y="11781"/>
                  <a:pt x="5931" y="11764"/>
                  <a:pt x="5943" y="11743"/>
                </a:cubicBezTo>
                <a:cubicBezTo>
                  <a:pt x="5958" y="11716"/>
                  <a:pt x="5973" y="11696"/>
                  <a:pt x="5990" y="11677"/>
                </a:cubicBezTo>
                <a:cubicBezTo>
                  <a:pt x="6058" y="11586"/>
                  <a:pt x="6140" y="11508"/>
                  <a:pt x="6189" y="11508"/>
                </a:cubicBezTo>
                <a:cubicBezTo>
                  <a:pt x="6196" y="11508"/>
                  <a:pt x="6221" y="11523"/>
                  <a:pt x="6235" y="11529"/>
                </a:cubicBezTo>
                <a:cubicBezTo>
                  <a:pt x="6267" y="11536"/>
                  <a:pt x="6296" y="11548"/>
                  <a:pt x="6326" y="11572"/>
                </a:cubicBezTo>
                <a:cubicBezTo>
                  <a:pt x="6379" y="11603"/>
                  <a:pt x="6439" y="11641"/>
                  <a:pt x="6501" y="11685"/>
                </a:cubicBezTo>
                <a:cubicBezTo>
                  <a:pt x="6640" y="11783"/>
                  <a:pt x="6766" y="11863"/>
                  <a:pt x="6781" y="11863"/>
                </a:cubicBezTo>
                <a:cubicBezTo>
                  <a:pt x="6796" y="11863"/>
                  <a:pt x="6816" y="11884"/>
                  <a:pt x="6837" y="11915"/>
                </a:cubicBezTo>
                <a:cubicBezTo>
                  <a:pt x="6852" y="11932"/>
                  <a:pt x="6862" y="11951"/>
                  <a:pt x="6869" y="11968"/>
                </a:cubicBezTo>
                <a:cubicBezTo>
                  <a:pt x="6913" y="12048"/>
                  <a:pt x="6957" y="12157"/>
                  <a:pt x="6970" y="12243"/>
                </a:cubicBezTo>
                <a:cubicBezTo>
                  <a:pt x="6973" y="12262"/>
                  <a:pt x="6979" y="12355"/>
                  <a:pt x="6983" y="12394"/>
                </a:cubicBezTo>
                <a:cubicBezTo>
                  <a:pt x="6990" y="12436"/>
                  <a:pt x="6995" y="12490"/>
                  <a:pt x="7001" y="12507"/>
                </a:cubicBezTo>
                <a:cubicBezTo>
                  <a:pt x="7015" y="12538"/>
                  <a:pt x="7018" y="12678"/>
                  <a:pt x="7019" y="12830"/>
                </a:cubicBezTo>
                <a:cubicBezTo>
                  <a:pt x="7021" y="12861"/>
                  <a:pt x="7023" y="12871"/>
                  <a:pt x="7025" y="12902"/>
                </a:cubicBezTo>
                <a:cubicBezTo>
                  <a:pt x="7066" y="13538"/>
                  <a:pt x="7115" y="13957"/>
                  <a:pt x="7175" y="14222"/>
                </a:cubicBezTo>
                <a:cubicBezTo>
                  <a:pt x="7175" y="14226"/>
                  <a:pt x="7176" y="14226"/>
                  <a:pt x="7177" y="14230"/>
                </a:cubicBezTo>
                <a:cubicBezTo>
                  <a:pt x="7185" y="14277"/>
                  <a:pt x="7200" y="14329"/>
                  <a:pt x="7216" y="14380"/>
                </a:cubicBezTo>
                <a:cubicBezTo>
                  <a:pt x="7235" y="14436"/>
                  <a:pt x="7256" y="14490"/>
                  <a:pt x="7277" y="14518"/>
                </a:cubicBezTo>
                <a:cubicBezTo>
                  <a:pt x="7300" y="14547"/>
                  <a:pt x="7321" y="14602"/>
                  <a:pt x="7341" y="14669"/>
                </a:cubicBezTo>
                <a:cubicBezTo>
                  <a:pt x="7343" y="14674"/>
                  <a:pt x="7343" y="14676"/>
                  <a:pt x="7344" y="14681"/>
                </a:cubicBezTo>
                <a:cubicBezTo>
                  <a:pt x="7394" y="14852"/>
                  <a:pt x="7432" y="15111"/>
                  <a:pt x="7434" y="15340"/>
                </a:cubicBezTo>
                <a:cubicBezTo>
                  <a:pt x="7435" y="15453"/>
                  <a:pt x="7455" y="15572"/>
                  <a:pt x="7478" y="15607"/>
                </a:cubicBezTo>
                <a:cubicBezTo>
                  <a:pt x="7499" y="15639"/>
                  <a:pt x="7511" y="15830"/>
                  <a:pt x="7518" y="16108"/>
                </a:cubicBezTo>
                <a:cubicBezTo>
                  <a:pt x="7519" y="16149"/>
                  <a:pt x="7521" y="16187"/>
                  <a:pt x="7521" y="16233"/>
                </a:cubicBezTo>
                <a:cubicBezTo>
                  <a:pt x="7523" y="16318"/>
                  <a:pt x="7525" y="16362"/>
                  <a:pt x="7526" y="16467"/>
                </a:cubicBezTo>
                <a:cubicBezTo>
                  <a:pt x="7529" y="16905"/>
                  <a:pt x="7533" y="17331"/>
                  <a:pt x="7535" y="17415"/>
                </a:cubicBezTo>
                <a:cubicBezTo>
                  <a:pt x="7539" y="17624"/>
                  <a:pt x="7523" y="17771"/>
                  <a:pt x="7489" y="17873"/>
                </a:cubicBezTo>
                <a:cubicBezTo>
                  <a:pt x="7477" y="17957"/>
                  <a:pt x="7462" y="17993"/>
                  <a:pt x="7438" y="17973"/>
                </a:cubicBezTo>
                <a:cubicBezTo>
                  <a:pt x="7427" y="17986"/>
                  <a:pt x="7419" y="18003"/>
                  <a:pt x="7407" y="18011"/>
                </a:cubicBezTo>
                <a:cubicBezTo>
                  <a:pt x="7323" y="18070"/>
                  <a:pt x="7315" y="18104"/>
                  <a:pt x="7306" y="18412"/>
                </a:cubicBezTo>
                <a:cubicBezTo>
                  <a:pt x="7303" y="18494"/>
                  <a:pt x="7300" y="18556"/>
                  <a:pt x="7301" y="18606"/>
                </a:cubicBezTo>
                <a:cubicBezTo>
                  <a:pt x="7301" y="18608"/>
                  <a:pt x="7301" y="18610"/>
                  <a:pt x="7301" y="18611"/>
                </a:cubicBezTo>
                <a:cubicBezTo>
                  <a:pt x="7308" y="18728"/>
                  <a:pt x="7334" y="18783"/>
                  <a:pt x="7400" y="18875"/>
                </a:cubicBezTo>
                <a:cubicBezTo>
                  <a:pt x="7407" y="18883"/>
                  <a:pt x="7409" y="18888"/>
                  <a:pt x="7417" y="18897"/>
                </a:cubicBezTo>
                <a:cubicBezTo>
                  <a:pt x="7424" y="18905"/>
                  <a:pt x="7428" y="18915"/>
                  <a:pt x="7435" y="18924"/>
                </a:cubicBezTo>
                <a:cubicBezTo>
                  <a:pt x="7436" y="18926"/>
                  <a:pt x="7437" y="18926"/>
                  <a:pt x="7439" y="18928"/>
                </a:cubicBezTo>
                <a:cubicBezTo>
                  <a:pt x="7440" y="18929"/>
                  <a:pt x="7440" y="18932"/>
                  <a:pt x="7441" y="18933"/>
                </a:cubicBezTo>
                <a:cubicBezTo>
                  <a:pt x="7541" y="19065"/>
                  <a:pt x="7606" y="19219"/>
                  <a:pt x="7641" y="19400"/>
                </a:cubicBezTo>
                <a:cubicBezTo>
                  <a:pt x="7657" y="19438"/>
                  <a:pt x="7661" y="19506"/>
                  <a:pt x="7665" y="19576"/>
                </a:cubicBezTo>
                <a:cubicBezTo>
                  <a:pt x="7669" y="19630"/>
                  <a:pt x="7675" y="19683"/>
                  <a:pt x="7675" y="19743"/>
                </a:cubicBezTo>
                <a:cubicBezTo>
                  <a:pt x="7675" y="20086"/>
                  <a:pt x="7767" y="20428"/>
                  <a:pt x="7893" y="20551"/>
                </a:cubicBezTo>
                <a:cubicBezTo>
                  <a:pt x="7936" y="20593"/>
                  <a:pt x="8077" y="20644"/>
                  <a:pt x="8206" y="20668"/>
                </a:cubicBezTo>
                <a:cubicBezTo>
                  <a:pt x="8437" y="20709"/>
                  <a:pt x="8441" y="20714"/>
                  <a:pt x="8471" y="20889"/>
                </a:cubicBezTo>
                <a:cubicBezTo>
                  <a:pt x="8478" y="20929"/>
                  <a:pt x="8488" y="20968"/>
                  <a:pt x="8498" y="21004"/>
                </a:cubicBezTo>
                <a:cubicBezTo>
                  <a:pt x="8503" y="21020"/>
                  <a:pt x="8506" y="21035"/>
                  <a:pt x="8512" y="21051"/>
                </a:cubicBezTo>
                <a:cubicBezTo>
                  <a:pt x="8522" y="21080"/>
                  <a:pt x="8533" y="21108"/>
                  <a:pt x="8541" y="21120"/>
                </a:cubicBezTo>
                <a:cubicBezTo>
                  <a:pt x="8582" y="21175"/>
                  <a:pt x="8773" y="21236"/>
                  <a:pt x="9266" y="21352"/>
                </a:cubicBezTo>
                <a:cubicBezTo>
                  <a:pt x="9417" y="21387"/>
                  <a:pt x="9586" y="21458"/>
                  <a:pt x="9642" y="21508"/>
                </a:cubicBezTo>
                <a:cubicBezTo>
                  <a:pt x="9704" y="21563"/>
                  <a:pt x="9776" y="21592"/>
                  <a:pt x="9859" y="21594"/>
                </a:cubicBezTo>
                <a:cubicBezTo>
                  <a:pt x="9943" y="21596"/>
                  <a:pt x="10040" y="21571"/>
                  <a:pt x="10151" y="21522"/>
                </a:cubicBezTo>
                <a:cubicBezTo>
                  <a:pt x="10151" y="21522"/>
                  <a:pt x="10151" y="21522"/>
                  <a:pt x="10152" y="21522"/>
                </a:cubicBezTo>
                <a:cubicBezTo>
                  <a:pt x="10152" y="21522"/>
                  <a:pt x="10152" y="21522"/>
                  <a:pt x="10153" y="21522"/>
                </a:cubicBezTo>
                <a:cubicBezTo>
                  <a:pt x="10183" y="21507"/>
                  <a:pt x="10232" y="21486"/>
                  <a:pt x="10262" y="21472"/>
                </a:cubicBezTo>
                <a:cubicBezTo>
                  <a:pt x="10271" y="21468"/>
                  <a:pt x="10285" y="21476"/>
                  <a:pt x="10296" y="21480"/>
                </a:cubicBezTo>
                <a:cubicBezTo>
                  <a:pt x="10338" y="21468"/>
                  <a:pt x="10391" y="21446"/>
                  <a:pt x="10414" y="21446"/>
                </a:cubicBezTo>
                <a:cubicBezTo>
                  <a:pt x="10465" y="21446"/>
                  <a:pt x="10524" y="21414"/>
                  <a:pt x="10547" y="21374"/>
                </a:cubicBezTo>
                <a:cubicBezTo>
                  <a:pt x="10558" y="21354"/>
                  <a:pt x="10591" y="21338"/>
                  <a:pt x="10629" y="21323"/>
                </a:cubicBezTo>
                <a:cubicBezTo>
                  <a:pt x="10630" y="21323"/>
                  <a:pt x="10629" y="21322"/>
                  <a:pt x="10630" y="21322"/>
                </a:cubicBezTo>
                <a:cubicBezTo>
                  <a:pt x="10630" y="21322"/>
                  <a:pt x="10631" y="21322"/>
                  <a:pt x="10632" y="21322"/>
                </a:cubicBezTo>
                <a:cubicBezTo>
                  <a:pt x="10684" y="21303"/>
                  <a:pt x="10754" y="21288"/>
                  <a:pt x="10851" y="21280"/>
                </a:cubicBezTo>
                <a:cubicBezTo>
                  <a:pt x="10868" y="21279"/>
                  <a:pt x="10890" y="21274"/>
                  <a:pt x="10909" y="21272"/>
                </a:cubicBezTo>
                <a:cubicBezTo>
                  <a:pt x="11046" y="21256"/>
                  <a:pt x="11211" y="21222"/>
                  <a:pt x="11302" y="21186"/>
                </a:cubicBezTo>
                <a:cubicBezTo>
                  <a:pt x="11422" y="21140"/>
                  <a:pt x="11540" y="21126"/>
                  <a:pt x="11627" y="21150"/>
                </a:cubicBezTo>
                <a:cubicBezTo>
                  <a:pt x="11722" y="21175"/>
                  <a:pt x="11815" y="21187"/>
                  <a:pt x="11905" y="21188"/>
                </a:cubicBezTo>
                <a:cubicBezTo>
                  <a:pt x="11915" y="21188"/>
                  <a:pt x="11920" y="21188"/>
                  <a:pt x="11930" y="21188"/>
                </a:cubicBezTo>
                <a:cubicBezTo>
                  <a:pt x="12203" y="21182"/>
                  <a:pt x="12445" y="21061"/>
                  <a:pt x="12623" y="20833"/>
                </a:cubicBezTo>
                <a:cubicBezTo>
                  <a:pt x="12708" y="20724"/>
                  <a:pt x="12804" y="20635"/>
                  <a:pt x="12836" y="20635"/>
                </a:cubicBezTo>
                <a:cubicBezTo>
                  <a:pt x="12869" y="20635"/>
                  <a:pt x="12957" y="20589"/>
                  <a:pt x="13030" y="20533"/>
                </a:cubicBezTo>
                <a:cubicBezTo>
                  <a:pt x="13104" y="20477"/>
                  <a:pt x="13192" y="20433"/>
                  <a:pt x="13227" y="20433"/>
                </a:cubicBezTo>
                <a:cubicBezTo>
                  <a:pt x="13261" y="20433"/>
                  <a:pt x="13374" y="20352"/>
                  <a:pt x="13477" y="20255"/>
                </a:cubicBezTo>
                <a:cubicBezTo>
                  <a:pt x="13580" y="20157"/>
                  <a:pt x="13672" y="20077"/>
                  <a:pt x="13682" y="20077"/>
                </a:cubicBezTo>
                <a:cubicBezTo>
                  <a:pt x="13692" y="20077"/>
                  <a:pt x="13758" y="20020"/>
                  <a:pt x="13827" y="19950"/>
                </a:cubicBezTo>
                <a:cubicBezTo>
                  <a:pt x="13896" y="19881"/>
                  <a:pt x="13981" y="19824"/>
                  <a:pt x="14015" y="19824"/>
                </a:cubicBezTo>
                <a:cubicBezTo>
                  <a:pt x="14102" y="19824"/>
                  <a:pt x="14317" y="19652"/>
                  <a:pt x="14399" y="19519"/>
                </a:cubicBezTo>
                <a:cubicBezTo>
                  <a:pt x="14468" y="19405"/>
                  <a:pt x="14605" y="19307"/>
                  <a:pt x="14803" y="19201"/>
                </a:cubicBezTo>
                <a:cubicBezTo>
                  <a:pt x="14808" y="19197"/>
                  <a:pt x="14811" y="19197"/>
                  <a:pt x="14815" y="19194"/>
                </a:cubicBezTo>
                <a:cubicBezTo>
                  <a:pt x="14865" y="19168"/>
                  <a:pt x="14895" y="19144"/>
                  <a:pt x="14956" y="19115"/>
                </a:cubicBezTo>
                <a:cubicBezTo>
                  <a:pt x="15101" y="19047"/>
                  <a:pt x="15165" y="19020"/>
                  <a:pt x="15231" y="19041"/>
                </a:cubicBezTo>
                <a:cubicBezTo>
                  <a:pt x="15245" y="19039"/>
                  <a:pt x="15267" y="19054"/>
                  <a:pt x="15283" y="19066"/>
                </a:cubicBezTo>
                <a:cubicBezTo>
                  <a:pt x="15324" y="19092"/>
                  <a:pt x="15371" y="19130"/>
                  <a:pt x="15443" y="19191"/>
                </a:cubicBezTo>
                <a:cubicBezTo>
                  <a:pt x="15558" y="19290"/>
                  <a:pt x="16088" y="19291"/>
                  <a:pt x="16247" y="19193"/>
                </a:cubicBezTo>
                <a:cubicBezTo>
                  <a:pt x="16353" y="19126"/>
                  <a:pt x="16371" y="19129"/>
                  <a:pt x="16447" y="19218"/>
                </a:cubicBezTo>
                <a:cubicBezTo>
                  <a:pt x="16552" y="19341"/>
                  <a:pt x="16900" y="19355"/>
                  <a:pt x="17002" y="19242"/>
                </a:cubicBezTo>
                <a:cubicBezTo>
                  <a:pt x="17038" y="19201"/>
                  <a:pt x="17093" y="19166"/>
                  <a:pt x="17124" y="19165"/>
                </a:cubicBezTo>
                <a:cubicBezTo>
                  <a:pt x="17154" y="19165"/>
                  <a:pt x="17221" y="19084"/>
                  <a:pt x="17271" y="18986"/>
                </a:cubicBezTo>
                <a:cubicBezTo>
                  <a:pt x="17334" y="18865"/>
                  <a:pt x="17390" y="18810"/>
                  <a:pt x="17450" y="18810"/>
                </a:cubicBezTo>
                <a:cubicBezTo>
                  <a:pt x="17497" y="18810"/>
                  <a:pt x="17561" y="18750"/>
                  <a:pt x="17632" y="18656"/>
                </a:cubicBezTo>
                <a:cubicBezTo>
                  <a:pt x="17650" y="18633"/>
                  <a:pt x="17664" y="18619"/>
                  <a:pt x="17684" y="18590"/>
                </a:cubicBezTo>
                <a:cubicBezTo>
                  <a:pt x="17737" y="18507"/>
                  <a:pt x="17778" y="18455"/>
                  <a:pt x="17822" y="18416"/>
                </a:cubicBezTo>
                <a:cubicBezTo>
                  <a:pt x="17830" y="18408"/>
                  <a:pt x="17852" y="18375"/>
                  <a:pt x="17855" y="18374"/>
                </a:cubicBezTo>
                <a:cubicBezTo>
                  <a:pt x="17874" y="18368"/>
                  <a:pt x="17929" y="18348"/>
                  <a:pt x="17977" y="18329"/>
                </a:cubicBezTo>
                <a:cubicBezTo>
                  <a:pt x="17985" y="18326"/>
                  <a:pt x="17993" y="18327"/>
                  <a:pt x="18001" y="18326"/>
                </a:cubicBezTo>
                <a:cubicBezTo>
                  <a:pt x="18018" y="18320"/>
                  <a:pt x="18025" y="18313"/>
                  <a:pt x="18046" y="18307"/>
                </a:cubicBezTo>
                <a:cubicBezTo>
                  <a:pt x="18167" y="18273"/>
                  <a:pt x="18323" y="18189"/>
                  <a:pt x="18393" y="18121"/>
                </a:cubicBezTo>
                <a:cubicBezTo>
                  <a:pt x="18508" y="18010"/>
                  <a:pt x="18544" y="18002"/>
                  <a:pt x="18771" y="18030"/>
                </a:cubicBezTo>
                <a:cubicBezTo>
                  <a:pt x="18978" y="18056"/>
                  <a:pt x="19029" y="18047"/>
                  <a:pt x="19067" y="17978"/>
                </a:cubicBezTo>
                <a:cubicBezTo>
                  <a:pt x="19070" y="17972"/>
                  <a:pt x="19076" y="17969"/>
                  <a:pt x="19080" y="17964"/>
                </a:cubicBezTo>
                <a:cubicBezTo>
                  <a:pt x="19087" y="17943"/>
                  <a:pt x="19098" y="17930"/>
                  <a:pt x="19113" y="17924"/>
                </a:cubicBezTo>
                <a:cubicBezTo>
                  <a:pt x="19132" y="17908"/>
                  <a:pt x="19152" y="17896"/>
                  <a:pt x="19169" y="17896"/>
                </a:cubicBezTo>
                <a:cubicBezTo>
                  <a:pt x="19273" y="17893"/>
                  <a:pt x="19587" y="17715"/>
                  <a:pt x="19619" y="17642"/>
                </a:cubicBezTo>
                <a:cubicBezTo>
                  <a:pt x="19619" y="17640"/>
                  <a:pt x="19621" y="17640"/>
                  <a:pt x="19621" y="17639"/>
                </a:cubicBezTo>
                <a:cubicBezTo>
                  <a:pt x="19621" y="17639"/>
                  <a:pt x="19623" y="17635"/>
                  <a:pt x="19623" y="17635"/>
                </a:cubicBezTo>
                <a:cubicBezTo>
                  <a:pt x="19625" y="17631"/>
                  <a:pt x="19632" y="17607"/>
                  <a:pt x="19634" y="17601"/>
                </a:cubicBezTo>
                <a:cubicBezTo>
                  <a:pt x="19642" y="17580"/>
                  <a:pt x="19652" y="17557"/>
                  <a:pt x="19652" y="17540"/>
                </a:cubicBezTo>
                <a:cubicBezTo>
                  <a:pt x="19652" y="17499"/>
                  <a:pt x="19669" y="17456"/>
                  <a:pt x="19692" y="17423"/>
                </a:cubicBezTo>
                <a:cubicBezTo>
                  <a:pt x="19709" y="17370"/>
                  <a:pt x="19717" y="17348"/>
                  <a:pt x="19736" y="17289"/>
                </a:cubicBezTo>
                <a:cubicBezTo>
                  <a:pt x="19740" y="17277"/>
                  <a:pt x="19747" y="17263"/>
                  <a:pt x="19751" y="17251"/>
                </a:cubicBezTo>
                <a:cubicBezTo>
                  <a:pt x="19753" y="17247"/>
                  <a:pt x="19752" y="17245"/>
                  <a:pt x="19753" y="17241"/>
                </a:cubicBezTo>
                <a:cubicBezTo>
                  <a:pt x="19754" y="17239"/>
                  <a:pt x="19755" y="17238"/>
                  <a:pt x="19756" y="17236"/>
                </a:cubicBezTo>
                <a:cubicBezTo>
                  <a:pt x="19781" y="17165"/>
                  <a:pt x="19808" y="17093"/>
                  <a:pt x="19842" y="17018"/>
                </a:cubicBezTo>
                <a:cubicBezTo>
                  <a:pt x="19837" y="16982"/>
                  <a:pt x="19860" y="16942"/>
                  <a:pt x="19893" y="16919"/>
                </a:cubicBezTo>
                <a:cubicBezTo>
                  <a:pt x="20008" y="16685"/>
                  <a:pt x="20139" y="16477"/>
                  <a:pt x="20192" y="16475"/>
                </a:cubicBezTo>
                <a:cubicBezTo>
                  <a:pt x="20224" y="16474"/>
                  <a:pt x="20280" y="16440"/>
                  <a:pt x="20317" y="16399"/>
                </a:cubicBezTo>
                <a:cubicBezTo>
                  <a:pt x="20353" y="16358"/>
                  <a:pt x="20427" y="16324"/>
                  <a:pt x="20481" y="16324"/>
                </a:cubicBezTo>
                <a:cubicBezTo>
                  <a:pt x="20530" y="16324"/>
                  <a:pt x="20622" y="16258"/>
                  <a:pt x="20702" y="16178"/>
                </a:cubicBezTo>
                <a:cubicBezTo>
                  <a:pt x="20782" y="16098"/>
                  <a:pt x="20849" y="16005"/>
                  <a:pt x="20849" y="15956"/>
                </a:cubicBezTo>
                <a:cubicBezTo>
                  <a:pt x="20849" y="15930"/>
                  <a:pt x="20896" y="15829"/>
                  <a:pt x="20952" y="15734"/>
                </a:cubicBezTo>
                <a:cubicBezTo>
                  <a:pt x="21009" y="15638"/>
                  <a:pt x="21055" y="15522"/>
                  <a:pt x="21055" y="15475"/>
                </a:cubicBezTo>
                <a:cubicBezTo>
                  <a:pt x="21055" y="15441"/>
                  <a:pt x="21087" y="15366"/>
                  <a:pt x="21129" y="15289"/>
                </a:cubicBezTo>
                <a:cubicBezTo>
                  <a:pt x="21134" y="15263"/>
                  <a:pt x="21145" y="15249"/>
                  <a:pt x="21156" y="15242"/>
                </a:cubicBezTo>
                <a:cubicBezTo>
                  <a:pt x="21164" y="15230"/>
                  <a:pt x="21168" y="15219"/>
                  <a:pt x="21176" y="15208"/>
                </a:cubicBezTo>
                <a:cubicBezTo>
                  <a:pt x="21256" y="15085"/>
                  <a:pt x="21303" y="14959"/>
                  <a:pt x="21317" y="14826"/>
                </a:cubicBezTo>
                <a:cubicBezTo>
                  <a:pt x="21328" y="14717"/>
                  <a:pt x="21362" y="14585"/>
                  <a:pt x="21392" y="14533"/>
                </a:cubicBezTo>
                <a:cubicBezTo>
                  <a:pt x="21395" y="14528"/>
                  <a:pt x="21398" y="14519"/>
                  <a:pt x="21400" y="14514"/>
                </a:cubicBezTo>
                <a:cubicBezTo>
                  <a:pt x="21403" y="14508"/>
                  <a:pt x="21404" y="14497"/>
                  <a:pt x="21407" y="14491"/>
                </a:cubicBezTo>
                <a:cubicBezTo>
                  <a:pt x="21411" y="14483"/>
                  <a:pt x="21413" y="14475"/>
                  <a:pt x="21417" y="14466"/>
                </a:cubicBezTo>
                <a:cubicBezTo>
                  <a:pt x="21418" y="14462"/>
                  <a:pt x="21419" y="14460"/>
                  <a:pt x="21420" y="14456"/>
                </a:cubicBezTo>
                <a:cubicBezTo>
                  <a:pt x="21443" y="14354"/>
                  <a:pt x="21451" y="14160"/>
                  <a:pt x="21456" y="13749"/>
                </a:cubicBezTo>
                <a:cubicBezTo>
                  <a:pt x="21463" y="13205"/>
                  <a:pt x="21476" y="13044"/>
                  <a:pt x="21519" y="12974"/>
                </a:cubicBezTo>
                <a:cubicBezTo>
                  <a:pt x="21600" y="12842"/>
                  <a:pt x="21554" y="11905"/>
                  <a:pt x="21461" y="11780"/>
                </a:cubicBezTo>
                <a:cubicBezTo>
                  <a:pt x="21454" y="11770"/>
                  <a:pt x="21449" y="11758"/>
                  <a:pt x="21442" y="11746"/>
                </a:cubicBezTo>
                <a:cubicBezTo>
                  <a:pt x="21435" y="11735"/>
                  <a:pt x="21430" y="11725"/>
                  <a:pt x="21424" y="11712"/>
                </a:cubicBezTo>
                <a:cubicBezTo>
                  <a:pt x="21410" y="11679"/>
                  <a:pt x="21400" y="11646"/>
                  <a:pt x="21398" y="11620"/>
                </a:cubicBezTo>
                <a:cubicBezTo>
                  <a:pt x="21398" y="11618"/>
                  <a:pt x="21397" y="11617"/>
                  <a:pt x="21397" y="11614"/>
                </a:cubicBezTo>
                <a:cubicBezTo>
                  <a:pt x="21397" y="11614"/>
                  <a:pt x="21397" y="11613"/>
                  <a:pt x="21397" y="11613"/>
                </a:cubicBezTo>
                <a:cubicBezTo>
                  <a:pt x="21397" y="11592"/>
                  <a:pt x="21374" y="11537"/>
                  <a:pt x="21341" y="11475"/>
                </a:cubicBezTo>
                <a:cubicBezTo>
                  <a:pt x="21340" y="11474"/>
                  <a:pt x="21340" y="11474"/>
                  <a:pt x="21340" y="11473"/>
                </a:cubicBezTo>
                <a:cubicBezTo>
                  <a:pt x="21323" y="11441"/>
                  <a:pt x="21298" y="11401"/>
                  <a:pt x="21276" y="11365"/>
                </a:cubicBezTo>
                <a:cubicBezTo>
                  <a:pt x="21248" y="11319"/>
                  <a:pt x="21224" y="11277"/>
                  <a:pt x="21191" y="11229"/>
                </a:cubicBezTo>
                <a:cubicBezTo>
                  <a:pt x="21078" y="11063"/>
                  <a:pt x="20986" y="10888"/>
                  <a:pt x="20986" y="10840"/>
                </a:cubicBezTo>
                <a:cubicBezTo>
                  <a:pt x="20986" y="10755"/>
                  <a:pt x="20904" y="10641"/>
                  <a:pt x="20805" y="10570"/>
                </a:cubicBezTo>
                <a:cubicBezTo>
                  <a:pt x="20771" y="10546"/>
                  <a:pt x="20736" y="10527"/>
                  <a:pt x="20702" y="10516"/>
                </a:cubicBezTo>
                <a:cubicBezTo>
                  <a:pt x="20642" y="10497"/>
                  <a:pt x="20443" y="10382"/>
                  <a:pt x="20262" y="10259"/>
                </a:cubicBezTo>
                <a:cubicBezTo>
                  <a:pt x="19979" y="10068"/>
                  <a:pt x="19879" y="10026"/>
                  <a:pt x="19561" y="9975"/>
                </a:cubicBezTo>
                <a:cubicBezTo>
                  <a:pt x="19528" y="9970"/>
                  <a:pt x="19519" y="9965"/>
                  <a:pt x="19491" y="9960"/>
                </a:cubicBezTo>
                <a:cubicBezTo>
                  <a:pt x="19266" y="9920"/>
                  <a:pt x="19162" y="9883"/>
                  <a:pt x="19096" y="9804"/>
                </a:cubicBezTo>
                <a:cubicBezTo>
                  <a:pt x="19045" y="9742"/>
                  <a:pt x="18921" y="9622"/>
                  <a:pt x="18820" y="9537"/>
                </a:cubicBezTo>
                <a:cubicBezTo>
                  <a:pt x="18759" y="9485"/>
                  <a:pt x="18721" y="9436"/>
                  <a:pt x="18672" y="9382"/>
                </a:cubicBezTo>
                <a:cubicBezTo>
                  <a:pt x="18655" y="9372"/>
                  <a:pt x="18637" y="9349"/>
                  <a:pt x="18619" y="9326"/>
                </a:cubicBezTo>
                <a:cubicBezTo>
                  <a:pt x="18609" y="9312"/>
                  <a:pt x="18581" y="9289"/>
                  <a:pt x="18575" y="9278"/>
                </a:cubicBezTo>
                <a:cubicBezTo>
                  <a:pt x="18540" y="9222"/>
                  <a:pt x="18493" y="9175"/>
                  <a:pt x="18470" y="9175"/>
                </a:cubicBezTo>
                <a:cubicBezTo>
                  <a:pt x="18447" y="9175"/>
                  <a:pt x="18409" y="9141"/>
                  <a:pt x="18386" y="9099"/>
                </a:cubicBezTo>
                <a:cubicBezTo>
                  <a:pt x="18327" y="8994"/>
                  <a:pt x="17844" y="8993"/>
                  <a:pt x="17751" y="9098"/>
                </a:cubicBezTo>
                <a:cubicBezTo>
                  <a:pt x="17714" y="9139"/>
                  <a:pt x="17659" y="9173"/>
                  <a:pt x="17629" y="9174"/>
                </a:cubicBezTo>
                <a:cubicBezTo>
                  <a:pt x="17607" y="9175"/>
                  <a:pt x="17574" y="9137"/>
                  <a:pt x="17540" y="9088"/>
                </a:cubicBezTo>
                <a:cubicBezTo>
                  <a:pt x="17533" y="9085"/>
                  <a:pt x="17523" y="9062"/>
                  <a:pt x="17515" y="9050"/>
                </a:cubicBezTo>
                <a:cubicBezTo>
                  <a:pt x="17504" y="9032"/>
                  <a:pt x="17494" y="9016"/>
                  <a:pt x="17483" y="8996"/>
                </a:cubicBezTo>
                <a:cubicBezTo>
                  <a:pt x="17481" y="8992"/>
                  <a:pt x="17480" y="8994"/>
                  <a:pt x="17478" y="8991"/>
                </a:cubicBezTo>
                <a:cubicBezTo>
                  <a:pt x="17477" y="8988"/>
                  <a:pt x="17478" y="8986"/>
                  <a:pt x="17477" y="8984"/>
                </a:cubicBezTo>
                <a:cubicBezTo>
                  <a:pt x="17434" y="8901"/>
                  <a:pt x="17396" y="8810"/>
                  <a:pt x="17388" y="8743"/>
                </a:cubicBezTo>
                <a:cubicBezTo>
                  <a:pt x="17381" y="8689"/>
                  <a:pt x="17335" y="8617"/>
                  <a:pt x="17286" y="8582"/>
                </a:cubicBezTo>
                <a:cubicBezTo>
                  <a:pt x="17262" y="8565"/>
                  <a:pt x="17244" y="8543"/>
                  <a:pt x="17229" y="8518"/>
                </a:cubicBezTo>
                <a:cubicBezTo>
                  <a:pt x="17225" y="8510"/>
                  <a:pt x="17218" y="8502"/>
                  <a:pt x="17215" y="8492"/>
                </a:cubicBezTo>
                <a:cubicBezTo>
                  <a:pt x="17196" y="8446"/>
                  <a:pt x="17184" y="8384"/>
                  <a:pt x="17175" y="8282"/>
                </a:cubicBezTo>
                <a:cubicBezTo>
                  <a:pt x="17163" y="8152"/>
                  <a:pt x="17135" y="8011"/>
                  <a:pt x="17112" y="7971"/>
                </a:cubicBezTo>
                <a:cubicBezTo>
                  <a:pt x="17089" y="7930"/>
                  <a:pt x="17055" y="7848"/>
                  <a:pt x="17035" y="7789"/>
                </a:cubicBezTo>
                <a:cubicBezTo>
                  <a:pt x="17010" y="7713"/>
                  <a:pt x="16960" y="7674"/>
                  <a:pt x="16875" y="7664"/>
                </a:cubicBezTo>
                <a:cubicBezTo>
                  <a:pt x="16842" y="7660"/>
                  <a:pt x="16812" y="7644"/>
                  <a:pt x="16782" y="7626"/>
                </a:cubicBezTo>
                <a:cubicBezTo>
                  <a:pt x="16759" y="7615"/>
                  <a:pt x="16730" y="7587"/>
                  <a:pt x="16704" y="7555"/>
                </a:cubicBezTo>
                <a:cubicBezTo>
                  <a:pt x="16688" y="7536"/>
                  <a:pt x="16671" y="7523"/>
                  <a:pt x="16655" y="7499"/>
                </a:cubicBezTo>
                <a:cubicBezTo>
                  <a:pt x="16575" y="7375"/>
                  <a:pt x="16531" y="7350"/>
                  <a:pt x="16396" y="7350"/>
                </a:cubicBezTo>
                <a:cubicBezTo>
                  <a:pt x="16307" y="7350"/>
                  <a:pt x="16227" y="7371"/>
                  <a:pt x="16214" y="7399"/>
                </a:cubicBezTo>
                <a:cubicBezTo>
                  <a:pt x="16213" y="7399"/>
                  <a:pt x="16213" y="7400"/>
                  <a:pt x="16213" y="7400"/>
                </a:cubicBezTo>
                <a:cubicBezTo>
                  <a:pt x="16177" y="7486"/>
                  <a:pt x="16024" y="7458"/>
                  <a:pt x="16001" y="7362"/>
                </a:cubicBezTo>
                <a:cubicBezTo>
                  <a:pt x="15979" y="7270"/>
                  <a:pt x="15818" y="7003"/>
                  <a:pt x="15764" y="6960"/>
                </a:cubicBezTo>
                <a:cubicBezTo>
                  <a:pt x="15757" y="6953"/>
                  <a:pt x="15755" y="6952"/>
                  <a:pt x="15747" y="6944"/>
                </a:cubicBezTo>
                <a:cubicBezTo>
                  <a:pt x="15747" y="6944"/>
                  <a:pt x="15744" y="6941"/>
                  <a:pt x="15743" y="6941"/>
                </a:cubicBezTo>
                <a:cubicBezTo>
                  <a:pt x="15743" y="6940"/>
                  <a:pt x="15741" y="6941"/>
                  <a:pt x="15741" y="6940"/>
                </a:cubicBezTo>
                <a:cubicBezTo>
                  <a:pt x="15723" y="6935"/>
                  <a:pt x="15612" y="6837"/>
                  <a:pt x="15481" y="6710"/>
                </a:cubicBezTo>
                <a:cubicBezTo>
                  <a:pt x="15437" y="6667"/>
                  <a:pt x="15424" y="6645"/>
                  <a:pt x="15393" y="6613"/>
                </a:cubicBezTo>
                <a:cubicBezTo>
                  <a:pt x="15368" y="6610"/>
                  <a:pt x="15338" y="6575"/>
                  <a:pt x="15310" y="6522"/>
                </a:cubicBezTo>
                <a:cubicBezTo>
                  <a:pt x="15261" y="6456"/>
                  <a:pt x="15237" y="6403"/>
                  <a:pt x="15237" y="6340"/>
                </a:cubicBezTo>
                <a:cubicBezTo>
                  <a:pt x="15237" y="6180"/>
                  <a:pt x="15181" y="6083"/>
                  <a:pt x="15090" y="6083"/>
                </a:cubicBezTo>
                <a:cubicBezTo>
                  <a:pt x="15088" y="6083"/>
                  <a:pt x="15080" y="6075"/>
                  <a:pt x="15078" y="6075"/>
                </a:cubicBezTo>
                <a:cubicBezTo>
                  <a:pt x="15020" y="6057"/>
                  <a:pt x="14980" y="6037"/>
                  <a:pt x="14980" y="6007"/>
                </a:cubicBezTo>
                <a:cubicBezTo>
                  <a:pt x="14932" y="5963"/>
                  <a:pt x="14876" y="5906"/>
                  <a:pt x="14822" y="5841"/>
                </a:cubicBezTo>
                <a:cubicBezTo>
                  <a:pt x="14669" y="5658"/>
                  <a:pt x="14622" y="5569"/>
                  <a:pt x="14622" y="5468"/>
                </a:cubicBezTo>
                <a:cubicBezTo>
                  <a:pt x="14621" y="5401"/>
                  <a:pt x="14577" y="5303"/>
                  <a:pt x="14521" y="5222"/>
                </a:cubicBezTo>
                <a:cubicBezTo>
                  <a:pt x="14512" y="5213"/>
                  <a:pt x="14509" y="5207"/>
                  <a:pt x="14502" y="5200"/>
                </a:cubicBezTo>
                <a:cubicBezTo>
                  <a:pt x="14447" y="5126"/>
                  <a:pt x="14385" y="5068"/>
                  <a:pt x="14340" y="5068"/>
                </a:cubicBezTo>
                <a:cubicBezTo>
                  <a:pt x="14315" y="5068"/>
                  <a:pt x="14294" y="5053"/>
                  <a:pt x="14274" y="5030"/>
                </a:cubicBezTo>
                <a:cubicBezTo>
                  <a:pt x="14272" y="5028"/>
                  <a:pt x="14271" y="5024"/>
                  <a:pt x="14270" y="5022"/>
                </a:cubicBezTo>
                <a:cubicBezTo>
                  <a:pt x="14235" y="4978"/>
                  <a:pt x="14211" y="4906"/>
                  <a:pt x="14211" y="4816"/>
                </a:cubicBezTo>
                <a:cubicBezTo>
                  <a:pt x="14211" y="4635"/>
                  <a:pt x="14120" y="4460"/>
                  <a:pt x="14027" y="4460"/>
                </a:cubicBezTo>
                <a:cubicBezTo>
                  <a:pt x="13984" y="4460"/>
                  <a:pt x="13914" y="4405"/>
                  <a:pt x="13872" y="4338"/>
                </a:cubicBezTo>
                <a:cubicBezTo>
                  <a:pt x="13864" y="4325"/>
                  <a:pt x="13854" y="4319"/>
                  <a:pt x="13845" y="4308"/>
                </a:cubicBezTo>
                <a:cubicBezTo>
                  <a:pt x="13819" y="4279"/>
                  <a:pt x="13794" y="4253"/>
                  <a:pt x="13768" y="4230"/>
                </a:cubicBezTo>
                <a:cubicBezTo>
                  <a:pt x="13669" y="4162"/>
                  <a:pt x="13512" y="4138"/>
                  <a:pt x="13154" y="4126"/>
                </a:cubicBezTo>
                <a:cubicBezTo>
                  <a:pt x="13073" y="4123"/>
                  <a:pt x="13057" y="4115"/>
                  <a:pt x="13003" y="4112"/>
                </a:cubicBezTo>
                <a:cubicBezTo>
                  <a:pt x="12906" y="4118"/>
                  <a:pt x="12780" y="4123"/>
                  <a:pt x="12771" y="4131"/>
                </a:cubicBezTo>
                <a:cubicBezTo>
                  <a:pt x="12761" y="4141"/>
                  <a:pt x="12732" y="4105"/>
                  <a:pt x="12699" y="4052"/>
                </a:cubicBezTo>
                <a:cubicBezTo>
                  <a:pt x="12677" y="4033"/>
                  <a:pt x="12657" y="4007"/>
                  <a:pt x="12633" y="3972"/>
                </a:cubicBezTo>
                <a:cubicBezTo>
                  <a:pt x="12553" y="3860"/>
                  <a:pt x="12494" y="3829"/>
                  <a:pt x="12328" y="3811"/>
                </a:cubicBezTo>
                <a:cubicBezTo>
                  <a:pt x="12208" y="3798"/>
                  <a:pt x="12081" y="3814"/>
                  <a:pt x="12020" y="3851"/>
                </a:cubicBezTo>
                <a:cubicBezTo>
                  <a:pt x="11978" y="3878"/>
                  <a:pt x="11905" y="3892"/>
                  <a:pt x="11827" y="3902"/>
                </a:cubicBezTo>
                <a:cubicBezTo>
                  <a:pt x="11785" y="3920"/>
                  <a:pt x="11747" y="3922"/>
                  <a:pt x="11720" y="3911"/>
                </a:cubicBezTo>
                <a:cubicBezTo>
                  <a:pt x="11627" y="3913"/>
                  <a:pt x="11548" y="3902"/>
                  <a:pt x="11489" y="3881"/>
                </a:cubicBezTo>
                <a:cubicBezTo>
                  <a:pt x="11487" y="3881"/>
                  <a:pt x="11486" y="3880"/>
                  <a:pt x="11484" y="3879"/>
                </a:cubicBezTo>
                <a:cubicBezTo>
                  <a:pt x="11461" y="3870"/>
                  <a:pt x="11432" y="3864"/>
                  <a:pt x="11422" y="3851"/>
                </a:cubicBezTo>
                <a:cubicBezTo>
                  <a:pt x="11331" y="3739"/>
                  <a:pt x="10970" y="3811"/>
                  <a:pt x="10712" y="3993"/>
                </a:cubicBezTo>
                <a:cubicBezTo>
                  <a:pt x="10683" y="4013"/>
                  <a:pt x="10659" y="4022"/>
                  <a:pt x="10632" y="4039"/>
                </a:cubicBezTo>
                <a:cubicBezTo>
                  <a:pt x="10607" y="4062"/>
                  <a:pt x="10579" y="4079"/>
                  <a:pt x="10553" y="4084"/>
                </a:cubicBezTo>
                <a:cubicBezTo>
                  <a:pt x="10470" y="4126"/>
                  <a:pt x="10392" y="4156"/>
                  <a:pt x="10335" y="4156"/>
                </a:cubicBezTo>
                <a:cubicBezTo>
                  <a:pt x="10231" y="4156"/>
                  <a:pt x="10146" y="4199"/>
                  <a:pt x="10036" y="4308"/>
                </a:cubicBezTo>
                <a:cubicBezTo>
                  <a:pt x="9951" y="4391"/>
                  <a:pt x="9849" y="4460"/>
                  <a:pt x="9809" y="4460"/>
                </a:cubicBezTo>
                <a:cubicBezTo>
                  <a:pt x="9726" y="4460"/>
                  <a:pt x="9557" y="4640"/>
                  <a:pt x="9557" y="4729"/>
                </a:cubicBezTo>
                <a:cubicBezTo>
                  <a:pt x="9557" y="4762"/>
                  <a:pt x="9482" y="4872"/>
                  <a:pt x="9391" y="4972"/>
                </a:cubicBezTo>
                <a:cubicBezTo>
                  <a:pt x="9278" y="5096"/>
                  <a:pt x="9172" y="5156"/>
                  <a:pt x="8991" y="5218"/>
                </a:cubicBezTo>
                <a:cubicBezTo>
                  <a:pt x="8961" y="5237"/>
                  <a:pt x="8922" y="5253"/>
                  <a:pt x="8871" y="5267"/>
                </a:cubicBezTo>
                <a:cubicBezTo>
                  <a:pt x="8869" y="5267"/>
                  <a:pt x="8869" y="5266"/>
                  <a:pt x="8868" y="5267"/>
                </a:cubicBezTo>
                <a:cubicBezTo>
                  <a:pt x="8733" y="5311"/>
                  <a:pt x="8598" y="5361"/>
                  <a:pt x="8583" y="5381"/>
                </a:cubicBezTo>
                <a:cubicBezTo>
                  <a:pt x="8566" y="5404"/>
                  <a:pt x="8464" y="5423"/>
                  <a:pt x="8359" y="5423"/>
                </a:cubicBezTo>
                <a:cubicBezTo>
                  <a:pt x="8198" y="5423"/>
                  <a:pt x="8134" y="5453"/>
                  <a:pt x="7964" y="5608"/>
                </a:cubicBezTo>
                <a:cubicBezTo>
                  <a:pt x="7902" y="5664"/>
                  <a:pt x="7857" y="5693"/>
                  <a:pt x="7799" y="5742"/>
                </a:cubicBezTo>
                <a:cubicBezTo>
                  <a:pt x="7796" y="5745"/>
                  <a:pt x="7794" y="5748"/>
                  <a:pt x="7791" y="5751"/>
                </a:cubicBezTo>
                <a:cubicBezTo>
                  <a:pt x="7766" y="5775"/>
                  <a:pt x="7755" y="5780"/>
                  <a:pt x="7742" y="5788"/>
                </a:cubicBezTo>
                <a:cubicBezTo>
                  <a:pt x="7498" y="5988"/>
                  <a:pt x="7291" y="6133"/>
                  <a:pt x="7209" y="6133"/>
                </a:cubicBezTo>
                <a:cubicBezTo>
                  <a:pt x="7176" y="6133"/>
                  <a:pt x="7096" y="6162"/>
                  <a:pt x="7032" y="6197"/>
                </a:cubicBezTo>
                <a:cubicBezTo>
                  <a:pt x="6924" y="6255"/>
                  <a:pt x="6910" y="6250"/>
                  <a:pt x="6850" y="6141"/>
                </a:cubicBezTo>
                <a:cubicBezTo>
                  <a:pt x="6815" y="6076"/>
                  <a:pt x="6770" y="5927"/>
                  <a:pt x="6749" y="5811"/>
                </a:cubicBezTo>
                <a:cubicBezTo>
                  <a:pt x="6729" y="5695"/>
                  <a:pt x="6676" y="5555"/>
                  <a:pt x="6632" y="5499"/>
                </a:cubicBezTo>
                <a:cubicBezTo>
                  <a:pt x="6588" y="5443"/>
                  <a:pt x="6528" y="5289"/>
                  <a:pt x="6498" y="5157"/>
                </a:cubicBezTo>
                <a:cubicBezTo>
                  <a:pt x="6469" y="5026"/>
                  <a:pt x="6434" y="4918"/>
                  <a:pt x="6398" y="4823"/>
                </a:cubicBezTo>
                <a:cubicBezTo>
                  <a:pt x="6390" y="4812"/>
                  <a:pt x="6385" y="4797"/>
                  <a:pt x="6381" y="4778"/>
                </a:cubicBezTo>
                <a:cubicBezTo>
                  <a:pt x="6344" y="4688"/>
                  <a:pt x="6305" y="4613"/>
                  <a:pt x="6264" y="4562"/>
                </a:cubicBezTo>
                <a:cubicBezTo>
                  <a:pt x="6229" y="4530"/>
                  <a:pt x="6195" y="4494"/>
                  <a:pt x="6152" y="4474"/>
                </a:cubicBezTo>
                <a:cubicBezTo>
                  <a:pt x="6149" y="4472"/>
                  <a:pt x="6148" y="4471"/>
                  <a:pt x="6145" y="4469"/>
                </a:cubicBezTo>
                <a:cubicBezTo>
                  <a:pt x="6112" y="4453"/>
                  <a:pt x="6088" y="4433"/>
                  <a:pt x="6071" y="4406"/>
                </a:cubicBezTo>
                <a:cubicBezTo>
                  <a:pt x="6071" y="4405"/>
                  <a:pt x="6070" y="4406"/>
                  <a:pt x="6069" y="4406"/>
                </a:cubicBezTo>
                <a:cubicBezTo>
                  <a:pt x="6045" y="4366"/>
                  <a:pt x="6032" y="4307"/>
                  <a:pt x="6015" y="4195"/>
                </a:cubicBezTo>
                <a:cubicBezTo>
                  <a:pt x="5996" y="4059"/>
                  <a:pt x="5941" y="3897"/>
                  <a:pt x="5887" y="3813"/>
                </a:cubicBezTo>
                <a:cubicBezTo>
                  <a:pt x="5858" y="3769"/>
                  <a:pt x="5852" y="3745"/>
                  <a:pt x="5835" y="3709"/>
                </a:cubicBezTo>
                <a:cubicBezTo>
                  <a:pt x="5819" y="3693"/>
                  <a:pt x="5805" y="3670"/>
                  <a:pt x="5795" y="3631"/>
                </a:cubicBezTo>
                <a:cubicBezTo>
                  <a:pt x="5795" y="3631"/>
                  <a:pt x="5793" y="3627"/>
                  <a:pt x="5793" y="3626"/>
                </a:cubicBezTo>
                <a:cubicBezTo>
                  <a:pt x="5793" y="3603"/>
                  <a:pt x="5735" y="3478"/>
                  <a:pt x="5665" y="3352"/>
                </a:cubicBezTo>
                <a:cubicBezTo>
                  <a:pt x="5636" y="3299"/>
                  <a:pt x="5615" y="3261"/>
                  <a:pt x="5598" y="3224"/>
                </a:cubicBezTo>
                <a:cubicBezTo>
                  <a:pt x="5556" y="3198"/>
                  <a:pt x="5513" y="3079"/>
                  <a:pt x="5540" y="3039"/>
                </a:cubicBezTo>
                <a:cubicBezTo>
                  <a:pt x="5543" y="3034"/>
                  <a:pt x="5544" y="3006"/>
                  <a:pt x="5547" y="2992"/>
                </a:cubicBezTo>
                <a:cubicBezTo>
                  <a:pt x="5545" y="2936"/>
                  <a:pt x="5546" y="2871"/>
                  <a:pt x="5549" y="2776"/>
                </a:cubicBezTo>
                <a:cubicBezTo>
                  <a:pt x="5552" y="2665"/>
                  <a:pt x="5548" y="2610"/>
                  <a:pt x="5544" y="2548"/>
                </a:cubicBezTo>
                <a:cubicBezTo>
                  <a:pt x="5540" y="2503"/>
                  <a:pt x="5539" y="2443"/>
                  <a:pt x="5530" y="2409"/>
                </a:cubicBezTo>
                <a:cubicBezTo>
                  <a:pt x="5529" y="2404"/>
                  <a:pt x="5528" y="2398"/>
                  <a:pt x="5527" y="2393"/>
                </a:cubicBezTo>
                <a:cubicBezTo>
                  <a:pt x="5519" y="2366"/>
                  <a:pt x="5509" y="2341"/>
                  <a:pt x="5497" y="2315"/>
                </a:cubicBezTo>
                <a:cubicBezTo>
                  <a:pt x="5496" y="2313"/>
                  <a:pt x="5496" y="2309"/>
                  <a:pt x="5495" y="2306"/>
                </a:cubicBezTo>
                <a:cubicBezTo>
                  <a:pt x="5493" y="2304"/>
                  <a:pt x="5491" y="2300"/>
                  <a:pt x="5490" y="2298"/>
                </a:cubicBezTo>
                <a:cubicBezTo>
                  <a:pt x="5476" y="2270"/>
                  <a:pt x="5460" y="2242"/>
                  <a:pt x="5440" y="2210"/>
                </a:cubicBezTo>
                <a:cubicBezTo>
                  <a:pt x="5439" y="2208"/>
                  <a:pt x="5439" y="2208"/>
                  <a:pt x="5438" y="2207"/>
                </a:cubicBezTo>
                <a:cubicBezTo>
                  <a:pt x="5437" y="2205"/>
                  <a:pt x="5436" y="2204"/>
                  <a:pt x="5435" y="2203"/>
                </a:cubicBezTo>
                <a:cubicBezTo>
                  <a:pt x="5404" y="2155"/>
                  <a:pt x="5381" y="2131"/>
                  <a:pt x="5358" y="2108"/>
                </a:cubicBezTo>
                <a:cubicBezTo>
                  <a:pt x="5332" y="2089"/>
                  <a:pt x="5306" y="2076"/>
                  <a:pt x="5271" y="2076"/>
                </a:cubicBezTo>
                <a:cubicBezTo>
                  <a:pt x="5249" y="2076"/>
                  <a:pt x="5228" y="2065"/>
                  <a:pt x="5206" y="2056"/>
                </a:cubicBezTo>
                <a:cubicBezTo>
                  <a:pt x="5170" y="2055"/>
                  <a:pt x="5137" y="2032"/>
                  <a:pt x="5105" y="1983"/>
                </a:cubicBezTo>
                <a:cubicBezTo>
                  <a:pt x="5095" y="1971"/>
                  <a:pt x="5087" y="1959"/>
                  <a:pt x="5079" y="1946"/>
                </a:cubicBezTo>
                <a:cubicBezTo>
                  <a:pt x="5036" y="1885"/>
                  <a:pt x="5005" y="1812"/>
                  <a:pt x="5005" y="1737"/>
                </a:cubicBezTo>
                <a:cubicBezTo>
                  <a:pt x="5005" y="1672"/>
                  <a:pt x="4967" y="1527"/>
                  <a:pt x="4920" y="1416"/>
                </a:cubicBezTo>
                <a:cubicBezTo>
                  <a:pt x="4856" y="1266"/>
                  <a:pt x="4811" y="1214"/>
                  <a:pt x="4746" y="1214"/>
                </a:cubicBezTo>
                <a:cubicBezTo>
                  <a:pt x="4694" y="1214"/>
                  <a:pt x="4598" y="1141"/>
                  <a:pt x="4517" y="1038"/>
                </a:cubicBezTo>
                <a:cubicBezTo>
                  <a:pt x="4424" y="919"/>
                  <a:pt x="4342" y="859"/>
                  <a:pt x="4272" y="858"/>
                </a:cubicBezTo>
                <a:cubicBezTo>
                  <a:pt x="4252" y="858"/>
                  <a:pt x="4226" y="847"/>
                  <a:pt x="4202" y="838"/>
                </a:cubicBezTo>
                <a:cubicBezTo>
                  <a:pt x="4183" y="835"/>
                  <a:pt x="4159" y="822"/>
                  <a:pt x="4143" y="805"/>
                </a:cubicBezTo>
                <a:cubicBezTo>
                  <a:pt x="4121" y="790"/>
                  <a:pt x="4097" y="776"/>
                  <a:pt x="4081" y="758"/>
                </a:cubicBezTo>
                <a:cubicBezTo>
                  <a:pt x="4034" y="703"/>
                  <a:pt x="3951" y="659"/>
                  <a:pt x="3895" y="659"/>
                </a:cubicBezTo>
                <a:cubicBezTo>
                  <a:pt x="3819" y="658"/>
                  <a:pt x="3750" y="599"/>
                  <a:pt x="3701" y="515"/>
                </a:cubicBezTo>
                <a:cubicBezTo>
                  <a:pt x="3693" y="504"/>
                  <a:pt x="3687" y="499"/>
                  <a:pt x="3675" y="467"/>
                </a:cubicBezTo>
                <a:cubicBezTo>
                  <a:pt x="3674" y="464"/>
                  <a:pt x="3674" y="455"/>
                  <a:pt x="3673" y="452"/>
                </a:cubicBezTo>
                <a:cubicBezTo>
                  <a:pt x="3653" y="398"/>
                  <a:pt x="3637" y="341"/>
                  <a:pt x="3637" y="278"/>
                </a:cubicBezTo>
                <a:cubicBezTo>
                  <a:pt x="3637" y="88"/>
                  <a:pt x="3613" y="25"/>
                  <a:pt x="3421" y="5"/>
                </a:cubicBezTo>
                <a:cubicBezTo>
                  <a:pt x="3406" y="4"/>
                  <a:pt x="3379" y="5"/>
                  <a:pt x="3363" y="4"/>
                </a:cubicBezTo>
                <a:lnTo>
                  <a:pt x="3209" y="1"/>
                </a:lnTo>
                <a:close/>
              </a:path>
            </a:pathLst>
          </a:custGeom>
          <a:ln w="12700">
            <a:miter lim="400000"/>
          </a:ln>
          <a:effectLst>
            <a:outerShdw blurRad="63500" dist="25400" dir="5400000" rotWithShape="0">
              <a:srgbClr val="000000">
                <a:alpha val="50000"/>
              </a:srgbClr>
            </a:outerShdw>
          </a:effectLst>
        </p:spPr>
      </p:pic>
      <p:pic>
        <p:nvPicPr>
          <p:cNvPr id="91" name="image6.png" descr="17720-bark-ship--vector.png"/>
          <p:cNvPicPr>
            <a:picLocks noChangeAspect="1"/>
          </p:cNvPicPr>
          <p:nvPr/>
        </p:nvPicPr>
        <p:blipFill>
          <a:blip r:embed="rId3">
            <a:extLst/>
          </a:blip>
          <a:stretch>
            <a:fillRect/>
          </a:stretch>
        </p:blipFill>
        <p:spPr>
          <a:xfrm rot="21149887">
            <a:off x="1720447" y="6060259"/>
            <a:ext cx="2935316" cy="2136258"/>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3500">
        <p:fade thruBlk="1"/>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91"/>
                                        </p:tgtEl>
                                        <p:attrNameLst>
                                          <p:attrName>style.visibility</p:attrName>
                                        </p:attrNameLst>
                                      </p:cBhvr>
                                      <p:to>
                                        <p:strVal val="visible"/>
                                      </p:to>
                                    </p:set>
                                    <p:animEffect transition="in" filter="dissolve">
                                      <p:cBhvr>
                                        <p:cTn id="7" dur="500"/>
                                        <p:tgtEl>
                                          <p:spTgt spid="91"/>
                                        </p:tgtEl>
                                      </p:cBhvr>
                                    </p:animEffect>
                                  </p:childTnLst>
                                </p:cTn>
                              </p:par>
                            </p:childTnLst>
                          </p:cTn>
                        </p:par>
                        <p:par>
                          <p:cTn id="8" fill="hold">
                            <p:stCondLst>
                              <p:cond delay="500"/>
                            </p:stCondLst>
                            <p:childTnLst>
                              <p:par>
                                <p:cTn id="9" presetID="18" presetClass="entr" presetSubtype="3" fill="hold" grpId="2" nodeType="afterEffect">
                                  <p:stCondLst>
                                    <p:cond delay="0"/>
                                  </p:stCondLst>
                                  <p:iterate>
                                    <p:tmAbs val="0"/>
                                  </p:iterate>
                                  <p:childTnLst>
                                    <p:set>
                                      <p:cBhvr>
                                        <p:cTn id="10" fill="hold"/>
                                        <p:tgtEl>
                                          <p:spTgt spid="89"/>
                                        </p:tgtEl>
                                        <p:attrNameLst>
                                          <p:attrName>style.visibility</p:attrName>
                                        </p:attrNameLst>
                                      </p:cBhvr>
                                      <p:to>
                                        <p:strVal val="visible"/>
                                      </p:to>
                                    </p:set>
                                    <p:animEffect transition="in" filter="strips(upRight)">
                                      <p:cBhvr>
                                        <p:cTn id="11" dur="3750"/>
                                        <p:tgtEl>
                                          <p:spTgt spid="89"/>
                                        </p:tgtEl>
                                      </p:cBhvr>
                                    </p:animEffect>
                                  </p:childTnLst>
                                </p:cTn>
                              </p:par>
                            </p:childTnLst>
                          </p:cTn>
                        </p:par>
                        <p:par>
                          <p:cTn id="12" fill="hold">
                            <p:stCondLst>
                              <p:cond delay="4250"/>
                            </p:stCondLst>
                            <p:childTnLst>
                              <p:par>
                                <p:cTn id="13" presetID="23" presetClass="entr" presetSubtype="16" fill="hold" grpId="3" nodeType="afterEffect">
                                  <p:stCondLst>
                                    <p:cond delay="0"/>
                                  </p:stCondLst>
                                  <p:iterate>
                                    <p:tmAbs val="0"/>
                                  </p:iterate>
                                  <p:childTnLst>
                                    <p:set>
                                      <p:cBhvr>
                                        <p:cTn id="14" fill="hold"/>
                                        <p:tgtEl>
                                          <p:spTgt spid="88"/>
                                        </p:tgtEl>
                                        <p:attrNameLst>
                                          <p:attrName>style.visibility</p:attrName>
                                        </p:attrNameLst>
                                      </p:cBhvr>
                                      <p:to>
                                        <p:strVal val="visible"/>
                                      </p:to>
                                    </p:set>
                                    <p:anim calcmode="lin" valueType="num">
                                      <p:cBhvr>
                                        <p:cTn id="15" dur="750" fill="hold"/>
                                        <p:tgtEl>
                                          <p:spTgt spid="88"/>
                                        </p:tgtEl>
                                        <p:attrNameLst>
                                          <p:attrName>ppt_w</p:attrName>
                                        </p:attrNameLst>
                                      </p:cBhvr>
                                      <p:tavLst>
                                        <p:tav tm="0">
                                          <p:val>
                                            <p:fltVal val="0"/>
                                          </p:val>
                                        </p:tav>
                                        <p:tav tm="100000">
                                          <p:val>
                                            <p:strVal val="#ppt_w"/>
                                          </p:val>
                                        </p:tav>
                                      </p:tavLst>
                                    </p:anim>
                                    <p:anim calcmode="lin" valueType="num">
                                      <p:cBhvr>
                                        <p:cTn id="16" dur="750" fill="hold"/>
                                        <p:tgtEl>
                                          <p:spTgt spid="8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3" animBg="1" advAuto="0"/>
      <p:bldP spid="89" grpId="2" animBg="1" advAuto="0"/>
      <p:bldP spid="91" grpId="1"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hape 105"/>
          <p:cNvSpPr/>
          <p:nvPr/>
        </p:nvSpPr>
        <p:spPr>
          <a:xfrm>
            <a:off x="1581150" y="1095274"/>
            <a:ext cx="11106150" cy="1333699"/>
          </a:xfrm>
          <a:prstGeom prst="rect">
            <a:avLst/>
          </a:prstGeom>
          <a:solidFill>
            <a:srgbClr val="FFF9DA"/>
          </a:solidFill>
          <a:ln w="25400">
            <a:solidFill>
              <a:srgbClr val="85888D"/>
            </a:solidFill>
            <a:miter lim="400000"/>
          </a:ln>
          <a:effectLst>
            <a:outerShdw blurRad="190500" dist="8455" dir="5400000" rotWithShape="0">
              <a:srgbClr val="000000"/>
            </a:outerShdw>
          </a:effectLst>
        </p:spPr>
        <p:txBody>
          <a:bodyPr lIns="50800" tIns="50800" rIns="50800" bIns="50800" anchor="ctr"/>
          <a:lstStyle/>
          <a:p>
            <a:pPr>
              <a:defRPr sz="2400"/>
            </a:pPr>
            <a:endParaRPr/>
          </a:p>
        </p:txBody>
      </p:sp>
      <p:sp>
        <p:nvSpPr>
          <p:cNvPr id="100" name="Shape 100"/>
          <p:cNvSpPr>
            <a:spLocks noGrp="1"/>
          </p:cNvSpPr>
          <p:nvPr>
            <p:ph type="title" idx="4294967295"/>
          </p:nvPr>
        </p:nvSpPr>
        <p:spPr>
          <a:xfrm>
            <a:off x="1420612" y="24747"/>
            <a:ext cx="11584188" cy="890837"/>
          </a:xfrm>
          <a:prstGeom prst="rect">
            <a:avLst/>
          </a:prstGeom>
        </p:spPr>
        <p:txBody>
          <a:bodyPr lIns="0" tIns="0" rIns="0" bIns="0">
            <a:normAutofit/>
          </a:bodyPr>
          <a:lstStyle>
            <a:lvl1pPr defTabSz="416052">
              <a:defRPr sz="5096"/>
            </a:lvl1pPr>
          </a:lstStyle>
          <a:p>
            <a:r>
              <a:rPr sz="4000" dirty="0"/>
              <a:t>A) </a:t>
            </a:r>
            <a:r>
              <a:rPr lang="en-US" sz="4000" dirty="0" smtClean="0"/>
              <a:t>The Holy Spirit’s Conviction </a:t>
            </a:r>
            <a:r>
              <a:rPr sz="4000" dirty="0" smtClean="0"/>
              <a:t>(</a:t>
            </a:r>
            <a:r>
              <a:rPr lang="en-US" sz="4000" dirty="0" smtClean="0"/>
              <a:t>John 16:7-11</a:t>
            </a:r>
            <a:r>
              <a:rPr sz="4000" dirty="0" smtClean="0"/>
              <a:t>)</a:t>
            </a:r>
            <a:endParaRPr sz="4000" dirty="0"/>
          </a:p>
        </p:txBody>
      </p:sp>
      <p:sp>
        <p:nvSpPr>
          <p:cNvPr id="101" name="Shape 101"/>
          <p:cNvSpPr/>
          <p:nvPr/>
        </p:nvSpPr>
        <p:spPr>
          <a:xfrm>
            <a:off x="1669206" y="3015832"/>
            <a:ext cx="10644288" cy="3834383"/>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spAutoFit/>
          </a:bodyPr>
          <a:lstStyle/>
          <a:p>
            <a:pPr marL="228600" lvl="1" indent="-228600" algn="just">
              <a:spcBef>
                <a:spcPts val="2700"/>
              </a:spcBef>
              <a:buSzPct val="100000"/>
              <a:buChar char="•"/>
              <a:defRPr sz="2500"/>
            </a:pPr>
            <a:r>
              <a:rPr lang="en-US" dirty="0" smtClean="0"/>
              <a:t>The Spirit is sent to believers (v. 7). The Spirit primarily, but not exclusively, convicts the world through the </a:t>
            </a:r>
            <a:r>
              <a:rPr lang="en-US" b="1" dirty="0" smtClean="0"/>
              <a:t>witness of Scripture</a:t>
            </a:r>
            <a:r>
              <a:rPr lang="en-US" dirty="0" smtClean="0"/>
              <a:t> and </a:t>
            </a:r>
            <a:r>
              <a:rPr lang="en-US" b="1" dirty="0" smtClean="0"/>
              <a:t>believers </a:t>
            </a:r>
            <a:r>
              <a:rPr lang="en-US" dirty="0" smtClean="0"/>
              <a:t>(The Church).</a:t>
            </a:r>
            <a:endParaRPr dirty="0"/>
          </a:p>
          <a:p>
            <a:pPr marL="228600" lvl="1" indent="-228600" algn="just">
              <a:spcBef>
                <a:spcPts val="2700"/>
              </a:spcBef>
              <a:buSzPct val="100000"/>
              <a:buChar char="•"/>
              <a:defRPr sz="2500"/>
            </a:pPr>
            <a:r>
              <a:rPr lang="en-US" dirty="0" smtClean="0"/>
              <a:t>”Convict” describes God’s way of heightening our longing to know Jesus and awareness of unbelief and brokenness. (expose or reprove)</a:t>
            </a:r>
          </a:p>
          <a:p>
            <a:pPr marL="228600" lvl="1" indent="-228600" algn="just">
              <a:spcBef>
                <a:spcPts val="2700"/>
              </a:spcBef>
              <a:buSzPct val="100000"/>
              <a:buChar char="•"/>
              <a:defRPr sz="2500"/>
            </a:pPr>
            <a:r>
              <a:rPr lang="en-US" dirty="0" smtClean="0"/>
              <a:t>God is clearly the </a:t>
            </a:r>
            <a:r>
              <a:rPr lang="en-US" dirty="0" smtClean="0"/>
              <a:t>initiator in regards to humanity.</a:t>
            </a:r>
            <a:endParaRPr lang="en-US" dirty="0" smtClean="0"/>
          </a:p>
          <a:p>
            <a:pPr marL="228600" lvl="1" indent="-228600" algn="just">
              <a:spcBef>
                <a:spcPts val="2700"/>
              </a:spcBef>
              <a:buSzPct val="100000"/>
              <a:buChar char="•"/>
              <a:defRPr sz="2500"/>
            </a:pPr>
            <a:r>
              <a:rPr lang="en-US" dirty="0" smtClean="0"/>
              <a:t>The witness of conscience and the conviction of the Holy Spirit</a:t>
            </a:r>
            <a:endParaRPr dirty="0"/>
          </a:p>
        </p:txBody>
      </p:sp>
      <p:sp>
        <p:nvSpPr>
          <p:cNvPr id="3" name="TextBox 2"/>
          <p:cNvSpPr txBox="1"/>
          <p:nvPr/>
        </p:nvSpPr>
        <p:spPr>
          <a:xfrm>
            <a:off x="1719162" y="1095276"/>
            <a:ext cx="10796688" cy="13336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US" sz="2800" b="0" u="none" strike="noStrike" cap="none" spc="0" normalizeH="0" baseline="0" dirty="0" smtClean="0">
                <a:ln>
                  <a:noFill/>
                </a:ln>
                <a:solidFill>
                  <a:srgbClr val="000000"/>
                </a:solidFill>
                <a:effectLst/>
                <a:uFillTx/>
                <a:latin typeface="+mn-lt"/>
                <a:ea typeface="+mn-ea"/>
                <a:cs typeface="+mn-cs"/>
                <a:sym typeface="Helvetica Light"/>
              </a:rPr>
              <a:t>I will send Him</a:t>
            </a:r>
            <a:r>
              <a:rPr kumimoji="0" lang="en-US" sz="2800" b="0" u="none" strike="noStrike" cap="none" spc="0" normalizeH="0" dirty="0" smtClean="0">
                <a:ln>
                  <a:noFill/>
                </a:ln>
                <a:solidFill>
                  <a:srgbClr val="000000"/>
                </a:solidFill>
                <a:effectLst/>
                <a:uFillTx/>
                <a:latin typeface="+mn-lt"/>
                <a:ea typeface="+mn-ea"/>
                <a:cs typeface="+mn-cs"/>
                <a:sym typeface="Helvetica Light"/>
              </a:rPr>
              <a:t> to you. And He, when He comes, will convict the world concerning sin, and righteousness, and judgment. </a:t>
            </a:r>
          </a:p>
          <a:p>
            <a:pPr marL="0" marR="0" indent="0" algn="l" defTabSz="584200" rtl="0" fontAlgn="auto" latinLnBrk="0" hangingPunct="0">
              <a:lnSpc>
                <a:spcPct val="100000"/>
              </a:lnSpc>
              <a:spcBef>
                <a:spcPts val="0"/>
              </a:spcBef>
              <a:spcAft>
                <a:spcPts val="0"/>
              </a:spcAft>
              <a:buClrTx/>
              <a:buSzTx/>
              <a:buFontTx/>
              <a:buNone/>
              <a:tabLst/>
            </a:pPr>
            <a:r>
              <a:rPr kumimoji="0" lang="en-US" sz="2400" b="0" i="0" u="none" strike="noStrike" cap="none" spc="0" normalizeH="0" dirty="0" smtClean="0">
                <a:ln>
                  <a:noFill/>
                </a:ln>
                <a:solidFill>
                  <a:srgbClr val="000000"/>
                </a:solidFill>
                <a:effectLst/>
                <a:uFillTx/>
                <a:latin typeface="+mn-lt"/>
                <a:ea typeface="+mn-ea"/>
                <a:cs typeface="+mn-cs"/>
                <a:sym typeface="Helvetica Light"/>
              </a:rPr>
              <a:t>John 16:7-8 (NASB)</a:t>
            </a:r>
            <a:endParaRPr kumimoji="0" lang="en-US" sz="2400" b="0" i="0" u="none" strike="noStrike" cap="none" spc="0" normalizeH="0" baseline="0" dirty="0">
              <a:ln>
                <a:noFill/>
              </a:ln>
              <a:solidFill>
                <a:srgbClr val="000000"/>
              </a:solidFill>
              <a:effectLst/>
              <a:uFillTx/>
              <a:latin typeface="+mn-lt"/>
              <a:ea typeface="+mn-ea"/>
              <a:cs typeface="+mn-cs"/>
              <a:sym typeface="Helvetica Light"/>
            </a:endParaRPr>
          </a:p>
        </p:txBody>
      </p:sp>
      <p:sp>
        <p:nvSpPr>
          <p:cNvPr id="4" name="TextBox 3"/>
          <p:cNvSpPr txBox="1"/>
          <p:nvPr/>
        </p:nvSpPr>
        <p:spPr>
          <a:xfrm>
            <a:off x="1943100" y="6850215"/>
            <a:ext cx="10096500" cy="268791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2800" i="1" dirty="0" smtClean="0"/>
              <a:t>For </a:t>
            </a:r>
            <a:r>
              <a:rPr lang="en-US" sz="2800" i="1" dirty="0"/>
              <a:t>when Gentiles who do not have the Law do instinctively the things of the Law, these, not having the Law, are a law to </a:t>
            </a:r>
            <a:r>
              <a:rPr lang="en-US" sz="2800" i="1" dirty="0" smtClean="0"/>
              <a:t>themselves, in </a:t>
            </a:r>
            <a:r>
              <a:rPr lang="en-US" sz="2800" i="1" dirty="0"/>
              <a:t>that they show the work of the Law written in their hearts, their conscience bearing witness and their thoughts alternately accusing or else defending </a:t>
            </a:r>
            <a:r>
              <a:rPr lang="en-US" sz="2800" i="1" dirty="0" smtClean="0"/>
              <a:t>them. </a:t>
            </a:r>
          </a:p>
          <a:p>
            <a:r>
              <a:rPr lang="en-US" sz="2800" dirty="0" smtClean="0"/>
              <a:t>(</a:t>
            </a:r>
            <a:r>
              <a:rPr kumimoji="0" lang="en-US" sz="2800" b="0" i="0" u="none" strike="noStrike" cap="none" spc="0" normalizeH="0" baseline="0" dirty="0" smtClean="0">
                <a:ln>
                  <a:noFill/>
                </a:ln>
                <a:solidFill>
                  <a:srgbClr val="000000"/>
                </a:solidFill>
                <a:effectLst/>
                <a:uFillTx/>
                <a:sym typeface="Helvetica Light"/>
              </a:rPr>
              <a:t>Rom</a:t>
            </a:r>
            <a:r>
              <a:rPr kumimoji="0" lang="en-US" sz="2800" b="0" i="0" u="none" strike="noStrike" cap="none" spc="0" normalizeH="0" baseline="0" dirty="0" smtClean="0">
                <a:ln>
                  <a:noFill/>
                </a:ln>
                <a:solidFill>
                  <a:srgbClr val="000000"/>
                </a:solidFill>
                <a:effectLst/>
                <a:uFillTx/>
                <a:sym typeface="Helvetica Light"/>
              </a:rPr>
              <a:t>. </a:t>
            </a:r>
            <a:r>
              <a:rPr kumimoji="0" lang="en-US" sz="2800" b="0" i="0" u="none" strike="noStrike" cap="none" spc="0" normalizeH="0" baseline="0" dirty="0" smtClean="0">
                <a:ln>
                  <a:noFill/>
                </a:ln>
                <a:solidFill>
                  <a:srgbClr val="000000"/>
                </a:solidFill>
                <a:effectLst/>
                <a:uFillTx/>
                <a:sym typeface="Helvetica Light"/>
              </a:rPr>
              <a:t>2:14-15)</a:t>
            </a:r>
            <a:endParaRPr kumimoji="0" lang="en-US" sz="2800" b="0" i="0" u="none" strike="noStrike" cap="none" spc="0" normalizeH="0" baseline="0" dirty="0">
              <a:ln>
                <a:noFill/>
              </a:ln>
              <a:solidFill>
                <a:srgbClr val="000000"/>
              </a:solidFill>
              <a:effectLst/>
              <a:uFillTx/>
              <a:sym typeface="Helvetica Light"/>
            </a:endParaRPr>
          </a:p>
        </p:txBody>
      </p:sp>
    </p:spTree>
  </p:cSld>
  <p:clrMapOvr>
    <a:masterClrMapping/>
  </p:clrMapOvr>
  <mc:AlternateContent xmlns:mc="http://schemas.openxmlformats.org/markup-compatibility/2006" xmlns:p14="http://schemas.microsoft.com/office/powerpoint/2010/main">
    <mc:Choice Requires="p14">
      <p:transition spd="slow" p14:dur="3500">
        <p:fade thruBlk="1"/>
      </p:transition>
    </mc:Choice>
    <mc:Fallback xmlns="">
      <p:transition spd="slow">
        <p:fade/>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01">
                                            <p:txEl>
                                              <p:pRg st="0" end="0"/>
                                            </p:txEl>
                                          </p:spTgt>
                                        </p:tgtEl>
                                        <p:attrNameLst>
                                          <p:attrName>style.visibility</p:attrName>
                                        </p:attrNameLst>
                                      </p:cBhvr>
                                      <p:to>
                                        <p:strVal val="visible"/>
                                      </p:to>
                                    </p:set>
                                    <p:animEffect transition="in" filter="fade">
                                      <p:cBhvr>
                                        <p:cTn id="13" dur="500"/>
                                        <p:tgtEl>
                                          <p:spTgt spid="101">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1">
                                            <p:txEl>
                                              <p:pRg st="1" end="1"/>
                                            </p:txEl>
                                          </p:spTgt>
                                        </p:tgtEl>
                                        <p:attrNameLst>
                                          <p:attrName>style.visibility</p:attrName>
                                        </p:attrNameLst>
                                      </p:cBhvr>
                                      <p:to>
                                        <p:strVal val="visible"/>
                                      </p:to>
                                    </p:set>
                                    <p:animEffect transition="in" filter="fade">
                                      <p:cBhvr>
                                        <p:cTn id="18" dur="500"/>
                                        <p:tgtEl>
                                          <p:spTgt spid="101">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1">
                                            <p:txEl>
                                              <p:pRg st="2" end="2"/>
                                            </p:txEl>
                                          </p:spTgt>
                                        </p:tgtEl>
                                        <p:attrNameLst>
                                          <p:attrName>style.visibility</p:attrName>
                                        </p:attrNameLst>
                                      </p:cBhvr>
                                      <p:to>
                                        <p:strVal val="visible"/>
                                      </p:to>
                                    </p:set>
                                    <p:animEffect transition="in" filter="fade">
                                      <p:cBhvr>
                                        <p:cTn id="23" dur="500"/>
                                        <p:tgtEl>
                                          <p:spTgt spid="101">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1">
                                            <p:txEl>
                                              <p:pRg st="3" end="3"/>
                                            </p:txEl>
                                          </p:spTgt>
                                        </p:tgtEl>
                                        <p:attrNameLst>
                                          <p:attrName>style.visibility</p:attrName>
                                        </p:attrNameLst>
                                      </p:cBhvr>
                                      <p:to>
                                        <p:strVal val="visible"/>
                                      </p:to>
                                    </p:set>
                                    <p:animEffect transition="in" filter="fade">
                                      <p:cBhvr>
                                        <p:cTn id="28" dur="500"/>
                                        <p:tgtEl>
                                          <p:spTgt spid="101">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1000"/>
                                        <p:tgtEl>
                                          <p:spTgt spid="4"/>
                                        </p:tgtEl>
                                      </p:cBhvr>
                                    </p:animEffect>
                                    <p:anim calcmode="lin" valueType="num">
                                      <p:cBhvr>
                                        <p:cTn id="34" dur="1000" fill="hold"/>
                                        <p:tgtEl>
                                          <p:spTgt spid="4"/>
                                        </p:tgtEl>
                                        <p:attrNameLst>
                                          <p:attrName>ppt_x</p:attrName>
                                        </p:attrNameLst>
                                      </p:cBhvr>
                                      <p:tavLst>
                                        <p:tav tm="0">
                                          <p:val>
                                            <p:strVal val="#ppt_x"/>
                                          </p:val>
                                        </p:tav>
                                        <p:tav tm="100000">
                                          <p:val>
                                            <p:strVal val="#ppt_x"/>
                                          </p:val>
                                        </p:tav>
                                      </p:tavLst>
                                    </p:anim>
                                    <p:anim calcmode="lin" valueType="num">
                                      <p:cBhvr>
                                        <p:cTn id="3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27248" y="1821421"/>
            <a:ext cx="8449056" cy="425757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584200" rtl="0" fontAlgn="auto" latinLnBrk="0" hangingPunct="0">
              <a:lnSpc>
                <a:spcPct val="100000"/>
              </a:lnSpc>
              <a:spcBef>
                <a:spcPts val="0"/>
              </a:spcBef>
              <a:spcAft>
                <a:spcPts val="0"/>
              </a:spcAft>
              <a:buClrTx/>
              <a:buSzTx/>
              <a:buFontTx/>
              <a:buNone/>
              <a:tabLst/>
            </a:pPr>
            <a:r>
              <a:rPr kumimoji="0" lang="en-US" sz="5400" b="1" i="0" u="sng" strike="noStrike" cap="none" spc="0" normalizeH="0" baseline="0" dirty="0" smtClean="0">
                <a:ln>
                  <a:noFill/>
                </a:ln>
                <a:solidFill>
                  <a:srgbClr val="000000"/>
                </a:solidFill>
                <a:effectLst/>
                <a:uFillTx/>
                <a:sym typeface="Helvetica Light"/>
              </a:rPr>
              <a:t>Conviction </a:t>
            </a:r>
          </a:p>
          <a:p>
            <a:pPr marL="0" marR="0" indent="0" defTabSz="584200" rtl="0" fontAlgn="auto" latinLnBrk="0" hangingPunct="0">
              <a:lnSpc>
                <a:spcPct val="100000"/>
              </a:lnSpc>
              <a:spcBef>
                <a:spcPts val="0"/>
              </a:spcBef>
              <a:spcAft>
                <a:spcPts val="0"/>
              </a:spcAft>
              <a:buClrTx/>
              <a:buSzTx/>
              <a:buFontTx/>
              <a:buNone/>
              <a:tabLst/>
            </a:pPr>
            <a:endParaRPr kumimoji="0" lang="en-US" sz="5400" b="1" i="0" u="sng" strike="noStrike" cap="none" spc="0" normalizeH="0" baseline="0" dirty="0" smtClean="0">
              <a:ln>
                <a:noFill/>
              </a:ln>
              <a:solidFill>
                <a:srgbClr val="000000"/>
              </a:solidFill>
              <a:effectLst/>
              <a:uFillTx/>
              <a:sym typeface="Helvetica Light"/>
            </a:endParaRPr>
          </a:p>
          <a:p>
            <a:pPr marL="571500" marR="0" indent="-571500" algn="l" defTabSz="584200" rtl="0" fontAlgn="auto" latinLnBrk="0" hangingPunct="0">
              <a:lnSpc>
                <a:spcPct val="100000"/>
              </a:lnSpc>
              <a:spcBef>
                <a:spcPts val="0"/>
              </a:spcBef>
              <a:spcAft>
                <a:spcPts val="0"/>
              </a:spcAft>
              <a:buClrTx/>
              <a:buSzTx/>
              <a:buFont typeface="Arial" charset="0"/>
              <a:buChar char="•"/>
              <a:tabLst/>
            </a:pPr>
            <a:r>
              <a:rPr lang="en-US" sz="5400" dirty="0" smtClean="0"/>
              <a:t>of sin (v. 9)</a:t>
            </a:r>
          </a:p>
          <a:p>
            <a:pPr marL="571500" marR="0" indent="-571500" algn="l" defTabSz="584200" rtl="0" fontAlgn="auto" latinLnBrk="0" hangingPunct="0">
              <a:lnSpc>
                <a:spcPct val="100000"/>
              </a:lnSpc>
              <a:spcBef>
                <a:spcPts val="0"/>
              </a:spcBef>
              <a:spcAft>
                <a:spcPts val="0"/>
              </a:spcAft>
              <a:buClrTx/>
              <a:buSzTx/>
              <a:buFont typeface="Arial" charset="0"/>
              <a:buChar char="•"/>
              <a:tabLst/>
            </a:pPr>
            <a:r>
              <a:rPr lang="en-US" sz="5400" dirty="0"/>
              <a:t>o</a:t>
            </a:r>
            <a:r>
              <a:rPr kumimoji="0" lang="en-US" sz="5400" b="0" i="0" u="none" strike="noStrike" cap="none" spc="0" normalizeH="0" baseline="0" dirty="0" smtClean="0">
                <a:ln>
                  <a:noFill/>
                </a:ln>
                <a:solidFill>
                  <a:srgbClr val="000000"/>
                </a:solidFill>
                <a:effectLst/>
                <a:uFillTx/>
                <a:sym typeface="Helvetica Light"/>
              </a:rPr>
              <a:t>f</a:t>
            </a:r>
            <a:r>
              <a:rPr kumimoji="0" lang="en-US" sz="5400" b="0" i="0" u="none" strike="noStrike" cap="none" spc="0" normalizeH="0" dirty="0" smtClean="0">
                <a:ln>
                  <a:noFill/>
                </a:ln>
                <a:solidFill>
                  <a:srgbClr val="000000"/>
                </a:solidFill>
                <a:effectLst/>
                <a:uFillTx/>
                <a:sym typeface="Helvetica Light"/>
              </a:rPr>
              <a:t> righteousness (v. 10)</a:t>
            </a:r>
          </a:p>
          <a:p>
            <a:pPr marL="571500" marR="0" indent="-571500" algn="l" defTabSz="584200" rtl="0" fontAlgn="auto" latinLnBrk="0" hangingPunct="0">
              <a:lnSpc>
                <a:spcPct val="100000"/>
              </a:lnSpc>
              <a:spcBef>
                <a:spcPts val="0"/>
              </a:spcBef>
              <a:spcAft>
                <a:spcPts val="0"/>
              </a:spcAft>
              <a:buClrTx/>
              <a:buSzTx/>
              <a:buFont typeface="Arial" charset="0"/>
              <a:buChar char="•"/>
              <a:tabLst/>
            </a:pPr>
            <a:r>
              <a:rPr lang="en-US" sz="5400" dirty="0"/>
              <a:t>o</a:t>
            </a:r>
            <a:r>
              <a:rPr lang="en-US" sz="5400" baseline="0" dirty="0" smtClean="0"/>
              <a:t>f judgment (v.11)</a:t>
            </a:r>
            <a:endParaRPr kumimoji="0" lang="en-US" sz="5400" b="0" i="0" u="none" strike="noStrike" cap="none" spc="0" normalizeH="0" baseline="0" dirty="0">
              <a:ln>
                <a:noFill/>
              </a:ln>
              <a:solidFill>
                <a:srgbClr val="000000"/>
              </a:solidFill>
              <a:effectLst/>
              <a:uFillTx/>
              <a:sym typeface="Helvetica Light"/>
            </a:endParaRPr>
          </a:p>
        </p:txBody>
      </p:sp>
    </p:spTree>
    <p:extLst>
      <p:ext uri="{BB962C8B-B14F-4D97-AF65-F5344CB8AC3E}">
        <p14:creationId xmlns:p14="http://schemas.microsoft.com/office/powerpoint/2010/main" val="980066507"/>
      </p:ext>
    </p:extLst>
  </p:cSld>
  <p:clrMapOvr>
    <a:masterClrMapping/>
  </p:clrMapOvr>
  <mc:AlternateContent xmlns:mc="http://schemas.openxmlformats.org/markup-compatibility/2006" xmlns:p14="http://schemas.microsoft.com/office/powerpoint/2010/main">
    <mc:Choice Requires="p14">
      <p:transition spd="slow" p14:dur="3500">
        <p:fade thruBlk="1"/>
      </p:transition>
    </mc:Choice>
    <mc:Fallback xmlns="">
      <p:transition spd="slow">
        <p:fade/>
      </p:transition>
    </mc:Fallback>
  </mc:AlternateContent>
  <p:timing>
    <p:tnLst>
      <p:par>
        <p:cTn id="1" dur="indefinite" restart="never" fill="hold"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hape 105"/>
          <p:cNvSpPr/>
          <p:nvPr/>
        </p:nvSpPr>
        <p:spPr>
          <a:xfrm>
            <a:off x="1581150" y="1095274"/>
            <a:ext cx="11106150" cy="1333699"/>
          </a:xfrm>
          <a:prstGeom prst="rect">
            <a:avLst/>
          </a:prstGeom>
          <a:solidFill>
            <a:srgbClr val="FFF9DA"/>
          </a:solidFill>
          <a:ln w="25400">
            <a:solidFill>
              <a:srgbClr val="85888D"/>
            </a:solidFill>
            <a:miter lim="400000"/>
          </a:ln>
          <a:effectLst>
            <a:outerShdw blurRad="190500" dist="8455" dir="5400000" rotWithShape="0">
              <a:srgbClr val="000000"/>
            </a:outerShdw>
          </a:effectLst>
        </p:spPr>
        <p:txBody>
          <a:bodyPr lIns="50800" tIns="50800" rIns="50800" bIns="50800" anchor="ctr"/>
          <a:lstStyle/>
          <a:p>
            <a:pPr>
              <a:defRPr sz="2400"/>
            </a:pPr>
            <a:endParaRPr/>
          </a:p>
        </p:txBody>
      </p:sp>
      <p:sp>
        <p:nvSpPr>
          <p:cNvPr id="100" name="Shape 100"/>
          <p:cNvSpPr>
            <a:spLocks noGrp="1"/>
          </p:cNvSpPr>
          <p:nvPr>
            <p:ph type="title" idx="4294967295"/>
          </p:nvPr>
        </p:nvSpPr>
        <p:spPr>
          <a:xfrm>
            <a:off x="1420612" y="24747"/>
            <a:ext cx="11584188" cy="890837"/>
          </a:xfrm>
          <a:prstGeom prst="rect">
            <a:avLst/>
          </a:prstGeom>
        </p:spPr>
        <p:txBody>
          <a:bodyPr lIns="0" tIns="0" rIns="0" bIns="0">
            <a:normAutofit/>
          </a:bodyPr>
          <a:lstStyle>
            <a:lvl1pPr defTabSz="416052">
              <a:defRPr sz="5096"/>
            </a:lvl1pPr>
          </a:lstStyle>
          <a:p>
            <a:pPr algn="l"/>
            <a:r>
              <a:rPr lang="en-US" sz="4000" dirty="0"/>
              <a:t>B</a:t>
            </a:r>
            <a:r>
              <a:rPr sz="4000" dirty="0" smtClean="0"/>
              <a:t>) </a:t>
            </a:r>
            <a:r>
              <a:rPr lang="en-US" sz="4000" dirty="0" smtClean="0"/>
              <a:t>Conviction of Sin </a:t>
            </a:r>
            <a:r>
              <a:rPr sz="4000" dirty="0" smtClean="0"/>
              <a:t>(</a:t>
            </a:r>
            <a:r>
              <a:rPr lang="en-US" sz="4000" dirty="0" smtClean="0"/>
              <a:t>John </a:t>
            </a:r>
            <a:r>
              <a:rPr lang="en-US" sz="4000" dirty="0" smtClean="0"/>
              <a:t>16:9</a:t>
            </a:r>
            <a:r>
              <a:rPr sz="4000" dirty="0" smtClean="0"/>
              <a:t>)</a:t>
            </a:r>
            <a:endParaRPr sz="4000" dirty="0"/>
          </a:p>
        </p:txBody>
      </p:sp>
      <p:sp>
        <p:nvSpPr>
          <p:cNvPr id="101" name="Shape 101"/>
          <p:cNvSpPr/>
          <p:nvPr/>
        </p:nvSpPr>
        <p:spPr>
          <a:xfrm>
            <a:off x="1669206" y="3015832"/>
            <a:ext cx="10644288" cy="2718693"/>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spAutoFit/>
          </a:bodyPr>
          <a:lstStyle/>
          <a:p>
            <a:pPr marL="228600" lvl="1" indent="-228600" algn="just">
              <a:spcBef>
                <a:spcPts val="2700"/>
              </a:spcBef>
              <a:buSzPct val="100000"/>
              <a:buChar char="•"/>
              <a:defRPr sz="2500"/>
            </a:pPr>
            <a:r>
              <a:rPr lang="en-US" dirty="0" smtClean="0"/>
              <a:t>The sin highlighted in verse 9 is the rejection of Jesus or unbelief. </a:t>
            </a:r>
            <a:endParaRPr lang="en-US" dirty="0"/>
          </a:p>
          <a:p>
            <a:pPr marL="228600" lvl="1" indent="-228600" algn="just">
              <a:spcBef>
                <a:spcPts val="2700"/>
              </a:spcBef>
              <a:buSzPct val="100000"/>
              <a:buChar char="•"/>
              <a:defRPr sz="2500"/>
            </a:pPr>
            <a:r>
              <a:rPr lang="en-US" dirty="0" smtClean="0"/>
              <a:t>Conviction of sin is the crisp consciousness that one senses when failing God’s revealed, holy standards. </a:t>
            </a:r>
            <a:endParaRPr dirty="0"/>
          </a:p>
          <a:p>
            <a:pPr marL="228600" lvl="1" indent="-228600" algn="just">
              <a:spcBef>
                <a:spcPts val="2700"/>
              </a:spcBef>
              <a:buSzPct val="100000"/>
              <a:buChar char="•"/>
              <a:defRPr sz="2500"/>
            </a:pPr>
            <a:r>
              <a:rPr lang="en-US" dirty="0" smtClean="0"/>
              <a:t>The Holy Spirit’s goal in convicting the world of sin is to move them to repentance and forgiveness through belief in Jesus Christ.</a:t>
            </a:r>
            <a:endParaRPr dirty="0"/>
          </a:p>
        </p:txBody>
      </p:sp>
      <p:sp>
        <p:nvSpPr>
          <p:cNvPr id="3" name="TextBox 2"/>
          <p:cNvSpPr txBox="1"/>
          <p:nvPr/>
        </p:nvSpPr>
        <p:spPr>
          <a:xfrm>
            <a:off x="1719162" y="1310719"/>
            <a:ext cx="10796688" cy="9028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584200" rtl="0" fontAlgn="auto" latinLnBrk="0" hangingPunct="0">
              <a:lnSpc>
                <a:spcPct val="100000"/>
              </a:lnSpc>
              <a:spcBef>
                <a:spcPts val="0"/>
              </a:spcBef>
              <a:spcAft>
                <a:spcPts val="0"/>
              </a:spcAft>
              <a:buClrTx/>
              <a:buSzTx/>
              <a:buFontTx/>
              <a:buNone/>
              <a:tabLst/>
            </a:pPr>
            <a:r>
              <a:rPr kumimoji="0" lang="en-US" sz="2800" b="0" u="none" strike="noStrike" cap="none" spc="0" normalizeH="0" baseline="0" dirty="0" smtClean="0">
                <a:ln>
                  <a:noFill/>
                </a:ln>
                <a:solidFill>
                  <a:srgbClr val="000000"/>
                </a:solidFill>
                <a:effectLst/>
                <a:uFillTx/>
                <a:latin typeface="+mn-lt"/>
                <a:ea typeface="+mn-ea"/>
                <a:cs typeface="+mn-cs"/>
                <a:sym typeface="Helvetica Light"/>
              </a:rPr>
              <a:t>Concerning sin, because</a:t>
            </a:r>
            <a:r>
              <a:rPr kumimoji="0" lang="en-US" sz="2800" b="0" u="none" strike="noStrike" cap="none" spc="0" normalizeH="0" dirty="0" smtClean="0">
                <a:ln>
                  <a:noFill/>
                </a:ln>
                <a:solidFill>
                  <a:srgbClr val="000000"/>
                </a:solidFill>
                <a:effectLst/>
                <a:uFillTx/>
                <a:latin typeface="+mn-lt"/>
                <a:ea typeface="+mn-ea"/>
                <a:cs typeface="+mn-cs"/>
                <a:sym typeface="Helvetica Light"/>
              </a:rPr>
              <a:t> they do not believe in Me. </a:t>
            </a:r>
            <a:endParaRPr kumimoji="0" lang="en-US" sz="2800" b="0" u="none" strike="noStrike" cap="none" spc="0" normalizeH="0" dirty="0" smtClean="0">
              <a:ln>
                <a:noFill/>
              </a:ln>
              <a:solidFill>
                <a:srgbClr val="000000"/>
              </a:solidFill>
              <a:effectLst/>
              <a:uFillTx/>
              <a:latin typeface="+mn-lt"/>
              <a:ea typeface="+mn-ea"/>
              <a:cs typeface="+mn-cs"/>
              <a:sym typeface="Helvetica Light"/>
            </a:endParaRPr>
          </a:p>
          <a:p>
            <a:pPr marL="0" marR="0" indent="0" defTabSz="584200" rtl="0" fontAlgn="auto" latinLnBrk="0" hangingPunct="0">
              <a:lnSpc>
                <a:spcPct val="100000"/>
              </a:lnSpc>
              <a:spcBef>
                <a:spcPts val="0"/>
              </a:spcBef>
              <a:spcAft>
                <a:spcPts val="0"/>
              </a:spcAft>
              <a:buClrTx/>
              <a:buSzTx/>
              <a:buFontTx/>
              <a:buNone/>
              <a:tabLst/>
            </a:pPr>
            <a:r>
              <a:rPr kumimoji="0" lang="en-US" sz="2400" b="0" i="0" u="none" strike="noStrike" cap="none" spc="0" normalizeH="0" dirty="0" smtClean="0">
                <a:ln>
                  <a:noFill/>
                </a:ln>
                <a:solidFill>
                  <a:srgbClr val="000000"/>
                </a:solidFill>
                <a:effectLst/>
                <a:uFillTx/>
                <a:latin typeface="+mn-lt"/>
                <a:ea typeface="+mn-ea"/>
                <a:cs typeface="+mn-cs"/>
                <a:sym typeface="Helvetica Light"/>
              </a:rPr>
              <a:t>John </a:t>
            </a:r>
            <a:r>
              <a:rPr kumimoji="0" lang="en-US" sz="2400" b="0" i="0" u="none" strike="noStrike" cap="none" spc="0" normalizeH="0" dirty="0" smtClean="0">
                <a:ln>
                  <a:noFill/>
                </a:ln>
                <a:solidFill>
                  <a:srgbClr val="000000"/>
                </a:solidFill>
                <a:effectLst/>
                <a:uFillTx/>
                <a:latin typeface="+mn-lt"/>
                <a:ea typeface="+mn-ea"/>
                <a:cs typeface="+mn-cs"/>
                <a:sym typeface="Helvetica Light"/>
              </a:rPr>
              <a:t>16:9 </a:t>
            </a:r>
            <a:r>
              <a:rPr kumimoji="0" lang="en-US" sz="2400" b="0" i="0" u="none" strike="noStrike" cap="none" spc="0" normalizeH="0" dirty="0" smtClean="0">
                <a:ln>
                  <a:noFill/>
                </a:ln>
                <a:solidFill>
                  <a:srgbClr val="000000"/>
                </a:solidFill>
                <a:effectLst/>
                <a:uFillTx/>
                <a:latin typeface="+mn-lt"/>
                <a:ea typeface="+mn-ea"/>
                <a:cs typeface="+mn-cs"/>
                <a:sym typeface="Helvetica Light"/>
              </a:rPr>
              <a:t>(NASB)</a:t>
            </a:r>
            <a:endParaRPr kumimoji="0" lang="en-US" sz="2400" b="0" i="0" u="none" strike="noStrike" cap="none" spc="0" normalizeH="0" baseline="0" dirty="0">
              <a:ln>
                <a:noFill/>
              </a:ln>
              <a:solidFill>
                <a:srgbClr val="000000"/>
              </a:solidFill>
              <a:effectLst/>
              <a:uFillTx/>
              <a:latin typeface="+mn-lt"/>
              <a:ea typeface="+mn-ea"/>
              <a:cs typeface="+mn-cs"/>
              <a:sym typeface="Helvetica Light"/>
            </a:endParaRPr>
          </a:p>
        </p:txBody>
      </p:sp>
      <p:sp>
        <p:nvSpPr>
          <p:cNvPr id="7" name="Shape 126"/>
          <p:cNvSpPr/>
          <p:nvPr/>
        </p:nvSpPr>
        <p:spPr>
          <a:xfrm>
            <a:off x="1420612" y="6980847"/>
            <a:ext cx="11584188" cy="1087477"/>
          </a:xfrm>
          <a:prstGeom prst="rect">
            <a:avLst/>
          </a:prstGeom>
          <a:blipFill>
            <a:blip r:embed="rId2"/>
          </a:blip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val="1"/>
            </a:ext>
          </a:extLst>
        </p:spPr>
        <p:txBody>
          <a:bodyPr wrap="square" lIns="50800" tIns="50800" rIns="50800" bIns="50800" anchor="ctr">
            <a:spAutoFit/>
          </a:bodyPr>
          <a:lstStyle>
            <a:lvl1pPr>
              <a:defRPr sz="3200">
                <a:solidFill>
                  <a:srgbClr val="FFFFFF"/>
                </a:solidFill>
              </a:defRPr>
            </a:lvl1pPr>
          </a:lstStyle>
          <a:p>
            <a:r>
              <a:rPr lang="en-US" dirty="0" smtClean="0"/>
              <a:t>The Spirit reveals unbelief (the rejection of Jesus) as the most serious offense of the world.</a:t>
            </a:r>
            <a:endParaRPr dirty="0"/>
          </a:p>
        </p:txBody>
      </p:sp>
    </p:spTree>
    <p:extLst>
      <p:ext uri="{BB962C8B-B14F-4D97-AF65-F5344CB8AC3E}">
        <p14:creationId xmlns:p14="http://schemas.microsoft.com/office/powerpoint/2010/main" val="1749291335"/>
      </p:ext>
    </p:extLst>
  </p:cSld>
  <p:clrMapOvr>
    <a:masterClrMapping/>
  </p:clrMapOvr>
  <mc:AlternateContent xmlns:mc="http://schemas.openxmlformats.org/markup-compatibility/2006" xmlns:p14="http://schemas.microsoft.com/office/powerpoint/2010/main">
    <mc:Choice Requires="p14">
      <p:transition spd="slow" p14:dur="3500">
        <p:fade thruBlk="1"/>
      </p:transition>
    </mc:Choice>
    <mc:Fallback xmlns="">
      <p:transition spd="slow">
        <p:fade/>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01">
                                            <p:txEl>
                                              <p:pRg st="0" end="0"/>
                                            </p:txEl>
                                          </p:spTgt>
                                        </p:tgtEl>
                                        <p:attrNameLst>
                                          <p:attrName>style.visibility</p:attrName>
                                        </p:attrNameLst>
                                      </p:cBhvr>
                                      <p:to>
                                        <p:strVal val="visible"/>
                                      </p:to>
                                    </p:set>
                                    <p:animEffect transition="in" filter="fade">
                                      <p:cBhvr>
                                        <p:cTn id="13" dur="500"/>
                                        <p:tgtEl>
                                          <p:spTgt spid="101">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1">
                                            <p:txEl>
                                              <p:pRg st="1" end="1"/>
                                            </p:txEl>
                                          </p:spTgt>
                                        </p:tgtEl>
                                        <p:attrNameLst>
                                          <p:attrName>style.visibility</p:attrName>
                                        </p:attrNameLst>
                                      </p:cBhvr>
                                      <p:to>
                                        <p:strVal val="visible"/>
                                      </p:to>
                                    </p:set>
                                    <p:animEffect transition="in" filter="fade">
                                      <p:cBhvr>
                                        <p:cTn id="18" dur="500"/>
                                        <p:tgtEl>
                                          <p:spTgt spid="101">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1">
                                            <p:txEl>
                                              <p:pRg st="2" end="2"/>
                                            </p:txEl>
                                          </p:spTgt>
                                        </p:tgtEl>
                                        <p:attrNameLst>
                                          <p:attrName>style.visibility</p:attrName>
                                        </p:attrNameLst>
                                      </p:cBhvr>
                                      <p:to>
                                        <p:strVal val="visible"/>
                                      </p:to>
                                    </p:set>
                                    <p:animEffect transition="in" filter="fade">
                                      <p:cBhvr>
                                        <p:cTn id="23" dur="500"/>
                                        <p:tgtEl>
                                          <p:spTgt spid="101">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dissolve">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 grpId="0"/>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hape 105"/>
          <p:cNvSpPr/>
          <p:nvPr/>
        </p:nvSpPr>
        <p:spPr>
          <a:xfrm>
            <a:off x="1581150" y="1095274"/>
            <a:ext cx="11106150" cy="1333699"/>
          </a:xfrm>
          <a:prstGeom prst="rect">
            <a:avLst/>
          </a:prstGeom>
          <a:solidFill>
            <a:srgbClr val="FFF9DA"/>
          </a:solidFill>
          <a:ln w="25400">
            <a:solidFill>
              <a:srgbClr val="85888D"/>
            </a:solidFill>
            <a:miter lim="400000"/>
          </a:ln>
          <a:effectLst>
            <a:outerShdw blurRad="190500" dist="8455" dir="5400000" rotWithShape="0">
              <a:srgbClr val="000000"/>
            </a:outerShdw>
          </a:effectLst>
        </p:spPr>
        <p:txBody>
          <a:bodyPr lIns="50800" tIns="50800" rIns="50800" bIns="50800" anchor="ctr"/>
          <a:lstStyle/>
          <a:p>
            <a:pPr>
              <a:defRPr sz="2400"/>
            </a:pPr>
            <a:endParaRPr/>
          </a:p>
        </p:txBody>
      </p:sp>
      <p:sp>
        <p:nvSpPr>
          <p:cNvPr id="100" name="Shape 100"/>
          <p:cNvSpPr>
            <a:spLocks noGrp="1"/>
          </p:cNvSpPr>
          <p:nvPr>
            <p:ph type="title" idx="4294967295"/>
          </p:nvPr>
        </p:nvSpPr>
        <p:spPr>
          <a:xfrm>
            <a:off x="1420612" y="24747"/>
            <a:ext cx="11584188" cy="890837"/>
          </a:xfrm>
          <a:prstGeom prst="rect">
            <a:avLst/>
          </a:prstGeom>
        </p:spPr>
        <p:txBody>
          <a:bodyPr lIns="0" tIns="0" rIns="0" bIns="0">
            <a:normAutofit/>
          </a:bodyPr>
          <a:lstStyle>
            <a:lvl1pPr defTabSz="416052">
              <a:defRPr sz="5096"/>
            </a:lvl1pPr>
          </a:lstStyle>
          <a:p>
            <a:pPr algn="l"/>
            <a:r>
              <a:rPr lang="en-US" sz="4000" dirty="0"/>
              <a:t>C</a:t>
            </a:r>
            <a:r>
              <a:rPr sz="4000" dirty="0" smtClean="0"/>
              <a:t>) </a:t>
            </a:r>
            <a:r>
              <a:rPr lang="en-US" sz="4000" dirty="0" smtClean="0"/>
              <a:t>Conviction of Righteousness </a:t>
            </a:r>
            <a:r>
              <a:rPr sz="4000" dirty="0" smtClean="0"/>
              <a:t>(</a:t>
            </a:r>
            <a:r>
              <a:rPr lang="en-US" sz="4000" dirty="0" smtClean="0"/>
              <a:t>John </a:t>
            </a:r>
            <a:r>
              <a:rPr lang="en-US" sz="4000" dirty="0" smtClean="0"/>
              <a:t>16:10</a:t>
            </a:r>
            <a:r>
              <a:rPr sz="4000" dirty="0" smtClean="0"/>
              <a:t>)</a:t>
            </a:r>
            <a:endParaRPr sz="4000" dirty="0"/>
          </a:p>
        </p:txBody>
      </p:sp>
      <p:sp>
        <p:nvSpPr>
          <p:cNvPr id="101" name="Shape 101"/>
          <p:cNvSpPr/>
          <p:nvPr/>
        </p:nvSpPr>
        <p:spPr>
          <a:xfrm>
            <a:off x="1669206" y="3015832"/>
            <a:ext cx="10644288" cy="4219104"/>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spAutoFit/>
          </a:bodyPr>
          <a:lstStyle/>
          <a:p>
            <a:pPr marL="228600" lvl="1" indent="-228600" algn="just">
              <a:spcBef>
                <a:spcPts val="2700"/>
              </a:spcBef>
              <a:buSzPct val="100000"/>
              <a:buChar char="•"/>
              <a:defRPr sz="2500"/>
            </a:pPr>
            <a:r>
              <a:rPr lang="en-US" dirty="0" smtClean="0"/>
              <a:t>The second way the Holy Spirit convicts is through revealing Jesus as the Righteous One. </a:t>
            </a:r>
            <a:endParaRPr dirty="0"/>
          </a:p>
          <a:p>
            <a:pPr marL="228600" lvl="1" indent="-228600" algn="just">
              <a:spcBef>
                <a:spcPts val="2700"/>
              </a:spcBef>
              <a:buSzPct val="100000"/>
              <a:buChar char="•"/>
              <a:defRPr sz="2500"/>
            </a:pPr>
            <a:r>
              <a:rPr lang="en-US" dirty="0" smtClean="0"/>
              <a:t>We see this error today when people come to incorrect conclusions about the nature of Jesus. Often either the divinity or humanity of Jesus is explained away.</a:t>
            </a:r>
            <a:endParaRPr lang="en-US" dirty="0" smtClean="0"/>
          </a:p>
          <a:p>
            <a:pPr marL="228600" lvl="1" indent="-228600" algn="just">
              <a:spcBef>
                <a:spcPts val="2700"/>
              </a:spcBef>
              <a:buSzPct val="100000"/>
              <a:buChar char="•"/>
              <a:defRPr sz="2500"/>
            </a:pPr>
            <a:r>
              <a:rPr lang="en-US" dirty="0" smtClean="0"/>
              <a:t>Conviction about the righteousness of Jesus does not mean one has yet found salvation.</a:t>
            </a:r>
          </a:p>
          <a:p>
            <a:pPr marL="228600" lvl="1" indent="-228600" algn="just">
              <a:spcBef>
                <a:spcPts val="2700"/>
              </a:spcBef>
              <a:buSzPct val="100000"/>
              <a:buChar char="•"/>
              <a:defRPr sz="2500"/>
            </a:pPr>
            <a:r>
              <a:rPr lang="en-US" dirty="0" smtClean="0"/>
              <a:t>The resurrection</a:t>
            </a:r>
            <a:r>
              <a:rPr lang="en-US" dirty="0"/>
              <a:t> </a:t>
            </a:r>
            <a:r>
              <a:rPr lang="en-US" dirty="0" smtClean="0"/>
              <a:t>proves the righteousness of Jesus!</a:t>
            </a:r>
            <a:endParaRPr dirty="0"/>
          </a:p>
        </p:txBody>
      </p:sp>
      <p:sp>
        <p:nvSpPr>
          <p:cNvPr id="3" name="TextBox 2"/>
          <p:cNvSpPr txBox="1"/>
          <p:nvPr/>
        </p:nvSpPr>
        <p:spPr>
          <a:xfrm>
            <a:off x="1719162" y="1095276"/>
            <a:ext cx="10796688" cy="13336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US" sz="2800" b="0" u="none" strike="noStrike" cap="none" spc="0" normalizeH="0" baseline="0" dirty="0" smtClean="0">
                <a:ln>
                  <a:noFill/>
                </a:ln>
                <a:solidFill>
                  <a:srgbClr val="000000"/>
                </a:solidFill>
                <a:effectLst/>
                <a:uFillTx/>
                <a:latin typeface="+mn-lt"/>
                <a:ea typeface="+mn-ea"/>
                <a:cs typeface="+mn-cs"/>
                <a:sym typeface="Helvetica Light"/>
              </a:rPr>
              <a:t>And</a:t>
            </a:r>
            <a:r>
              <a:rPr kumimoji="0" lang="en-US" sz="2800" b="0" u="none" strike="noStrike" cap="none" spc="0" normalizeH="0" dirty="0" smtClean="0">
                <a:ln>
                  <a:noFill/>
                </a:ln>
                <a:solidFill>
                  <a:srgbClr val="000000"/>
                </a:solidFill>
                <a:effectLst/>
                <a:uFillTx/>
                <a:latin typeface="+mn-lt"/>
                <a:ea typeface="+mn-ea"/>
                <a:cs typeface="+mn-cs"/>
                <a:sym typeface="Helvetica Light"/>
              </a:rPr>
              <a:t> concerning righteousness, because I go to the Father, and you no longer behold Me</a:t>
            </a:r>
            <a:endParaRPr kumimoji="0" lang="en-US" sz="2800" b="0" u="none" strike="noStrike" cap="none" spc="0" normalizeH="0" dirty="0" smtClean="0">
              <a:ln>
                <a:noFill/>
              </a:ln>
              <a:solidFill>
                <a:srgbClr val="000000"/>
              </a:solidFill>
              <a:effectLst/>
              <a:uFillTx/>
              <a:latin typeface="+mn-lt"/>
              <a:ea typeface="+mn-ea"/>
              <a:cs typeface="+mn-cs"/>
              <a:sym typeface="Helvetica Light"/>
            </a:endParaRPr>
          </a:p>
          <a:p>
            <a:pPr marL="0" marR="0" indent="0" algn="l" defTabSz="584200" rtl="0" fontAlgn="auto" latinLnBrk="0" hangingPunct="0">
              <a:lnSpc>
                <a:spcPct val="100000"/>
              </a:lnSpc>
              <a:spcBef>
                <a:spcPts val="0"/>
              </a:spcBef>
              <a:spcAft>
                <a:spcPts val="0"/>
              </a:spcAft>
              <a:buClrTx/>
              <a:buSzTx/>
              <a:buFontTx/>
              <a:buNone/>
              <a:tabLst/>
            </a:pPr>
            <a:r>
              <a:rPr kumimoji="0" lang="en-US" sz="2400" b="0" i="0" u="none" strike="noStrike" cap="none" spc="0" normalizeH="0" dirty="0" smtClean="0">
                <a:ln>
                  <a:noFill/>
                </a:ln>
                <a:solidFill>
                  <a:srgbClr val="000000"/>
                </a:solidFill>
                <a:effectLst/>
                <a:uFillTx/>
                <a:latin typeface="+mn-lt"/>
                <a:ea typeface="+mn-ea"/>
                <a:cs typeface="+mn-cs"/>
                <a:sym typeface="Helvetica Light"/>
              </a:rPr>
              <a:t>John </a:t>
            </a:r>
            <a:r>
              <a:rPr kumimoji="0" lang="en-US" sz="2400" b="0" i="0" u="none" strike="noStrike" cap="none" spc="0" normalizeH="0" dirty="0" smtClean="0">
                <a:ln>
                  <a:noFill/>
                </a:ln>
                <a:solidFill>
                  <a:srgbClr val="000000"/>
                </a:solidFill>
                <a:effectLst/>
                <a:uFillTx/>
                <a:latin typeface="+mn-lt"/>
                <a:ea typeface="+mn-ea"/>
                <a:cs typeface="+mn-cs"/>
                <a:sym typeface="Helvetica Light"/>
              </a:rPr>
              <a:t>16:10 </a:t>
            </a:r>
            <a:r>
              <a:rPr kumimoji="0" lang="en-US" sz="2400" b="0" i="0" u="none" strike="noStrike" cap="none" spc="0" normalizeH="0" dirty="0" smtClean="0">
                <a:ln>
                  <a:noFill/>
                </a:ln>
                <a:solidFill>
                  <a:srgbClr val="000000"/>
                </a:solidFill>
                <a:effectLst/>
                <a:uFillTx/>
                <a:latin typeface="+mn-lt"/>
                <a:ea typeface="+mn-ea"/>
                <a:cs typeface="+mn-cs"/>
                <a:sym typeface="Helvetica Light"/>
              </a:rPr>
              <a:t>(NASB)</a:t>
            </a:r>
            <a:endParaRPr kumimoji="0" lang="en-US" sz="2400" b="0" i="0" u="none" strike="noStrike" cap="none" spc="0" normalizeH="0" baseline="0" dirty="0">
              <a:ln>
                <a:noFill/>
              </a:ln>
              <a:solidFill>
                <a:srgbClr val="000000"/>
              </a:solidFill>
              <a:effectLst/>
              <a:uFillTx/>
              <a:latin typeface="+mn-lt"/>
              <a:ea typeface="+mn-ea"/>
              <a:cs typeface="+mn-cs"/>
              <a:sym typeface="Helvetica Light"/>
            </a:endParaRPr>
          </a:p>
        </p:txBody>
      </p:sp>
      <p:sp>
        <p:nvSpPr>
          <p:cNvPr id="4" name="TextBox 3"/>
          <p:cNvSpPr txBox="1"/>
          <p:nvPr/>
        </p:nvSpPr>
        <p:spPr>
          <a:xfrm>
            <a:off x="1943100" y="7473462"/>
            <a:ext cx="10096500" cy="9643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2800" dirty="0"/>
              <a:t>we know that this </a:t>
            </a:r>
            <a:r>
              <a:rPr lang="en-US" sz="2800" dirty="0" smtClean="0"/>
              <a:t>man [Jesus] </a:t>
            </a:r>
            <a:r>
              <a:rPr lang="en-US" sz="2800" dirty="0"/>
              <a:t>is a </a:t>
            </a:r>
            <a:r>
              <a:rPr lang="en-US" sz="2800" dirty="0" smtClean="0"/>
              <a:t>sinner</a:t>
            </a:r>
            <a:r>
              <a:rPr lang="is-IS" sz="2800" dirty="0" smtClean="0"/>
              <a:t>…</a:t>
            </a:r>
            <a:endParaRPr lang="en-US" sz="2800" dirty="0" smtClean="0"/>
          </a:p>
          <a:p>
            <a:r>
              <a:rPr lang="en-US" sz="2800" dirty="0" smtClean="0"/>
              <a:t>(</a:t>
            </a:r>
            <a:r>
              <a:rPr kumimoji="0" lang="en-US" sz="2800" b="0" i="0" u="none" strike="noStrike" cap="none" spc="0" normalizeH="0" baseline="0" dirty="0" smtClean="0">
                <a:ln>
                  <a:noFill/>
                </a:ln>
                <a:solidFill>
                  <a:srgbClr val="000000"/>
                </a:solidFill>
                <a:effectLst/>
                <a:uFillTx/>
                <a:sym typeface="Helvetica Light"/>
              </a:rPr>
              <a:t>John 9:24)</a:t>
            </a:r>
            <a:endParaRPr kumimoji="0" lang="en-US" sz="2800" b="0" i="0" u="none" strike="noStrike" cap="none" spc="0" normalizeH="0" baseline="0" dirty="0">
              <a:ln>
                <a:noFill/>
              </a:ln>
              <a:solidFill>
                <a:srgbClr val="000000"/>
              </a:solidFill>
              <a:effectLst/>
              <a:uFillTx/>
              <a:sym typeface="Helvetica Light"/>
            </a:endParaRPr>
          </a:p>
        </p:txBody>
      </p:sp>
      <p:sp>
        <p:nvSpPr>
          <p:cNvPr id="9" name="Shape 126"/>
          <p:cNvSpPr/>
          <p:nvPr/>
        </p:nvSpPr>
        <p:spPr>
          <a:xfrm>
            <a:off x="1420612" y="8666122"/>
            <a:ext cx="11547258" cy="1087478"/>
          </a:xfrm>
          <a:prstGeom prst="rect">
            <a:avLst/>
          </a:prstGeom>
          <a:blipFill>
            <a:blip r:embed="rId2"/>
          </a:blip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val="1"/>
            </a:ext>
          </a:extLst>
        </p:spPr>
        <p:txBody>
          <a:bodyPr wrap="square" lIns="50800" tIns="50800" rIns="50800" bIns="50800" anchor="ctr">
            <a:spAutoFit/>
          </a:bodyPr>
          <a:lstStyle>
            <a:lvl1pPr>
              <a:defRPr sz="3200">
                <a:solidFill>
                  <a:srgbClr val="FFFFFF"/>
                </a:solidFill>
              </a:defRPr>
            </a:lvl1pPr>
          </a:lstStyle>
          <a:p>
            <a:r>
              <a:rPr lang="en-US" dirty="0" smtClean="0"/>
              <a:t>The Spirit reveals that the world is wrong about Jesus.</a:t>
            </a:r>
          </a:p>
          <a:p>
            <a:r>
              <a:rPr lang="en-US" dirty="0" smtClean="0"/>
              <a:t> He alone is righteous!</a:t>
            </a:r>
            <a:endParaRPr dirty="0"/>
          </a:p>
        </p:txBody>
      </p:sp>
    </p:spTree>
    <p:extLst>
      <p:ext uri="{BB962C8B-B14F-4D97-AF65-F5344CB8AC3E}">
        <p14:creationId xmlns:p14="http://schemas.microsoft.com/office/powerpoint/2010/main" val="35898813"/>
      </p:ext>
    </p:extLst>
  </p:cSld>
  <p:clrMapOvr>
    <a:masterClrMapping/>
  </p:clrMapOvr>
  <mc:AlternateContent xmlns:mc="http://schemas.openxmlformats.org/markup-compatibility/2006" xmlns:p14="http://schemas.microsoft.com/office/powerpoint/2010/main">
    <mc:Choice Requires="p14">
      <p:transition spd="slow" p14:dur="3500">
        <p:fade thruBlk="1"/>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01">
                                            <p:txEl>
                                              <p:pRg st="0" end="0"/>
                                            </p:txEl>
                                          </p:spTgt>
                                        </p:tgtEl>
                                        <p:attrNameLst>
                                          <p:attrName>style.visibility</p:attrName>
                                        </p:attrNameLst>
                                      </p:cBhvr>
                                      <p:to>
                                        <p:strVal val="visible"/>
                                      </p:to>
                                    </p:set>
                                    <p:animEffect transition="in" filter="fade">
                                      <p:cBhvr>
                                        <p:cTn id="13" dur="500"/>
                                        <p:tgtEl>
                                          <p:spTgt spid="101">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1">
                                            <p:txEl>
                                              <p:pRg st="1" end="1"/>
                                            </p:txEl>
                                          </p:spTgt>
                                        </p:tgtEl>
                                        <p:attrNameLst>
                                          <p:attrName>style.visibility</p:attrName>
                                        </p:attrNameLst>
                                      </p:cBhvr>
                                      <p:to>
                                        <p:strVal val="visible"/>
                                      </p:to>
                                    </p:set>
                                    <p:animEffect transition="in" filter="fade">
                                      <p:cBhvr>
                                        <p:cTn id="25" dur="500"/>
                                        <p:tgtEl>
                                          <p:spTgt spid="101">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01">
                                            <p:txEl>
                                              <p:pRg st="2" end="2"/>
                                            </p:txEl>
                                          </p:spTgt>
                                        </p:tgtEl>
                                        <p:attrNameLst>
                                          <p:attrName>style.visibility</p:attrName>
                                        </p:attrNameLst>
                                      </p:cBhvr>
                                      <p:to>
                                        <p:strVal val="visible"/>
                                      </p:to>
                                    </p:set>
                                    <p:animEffect transition="in" filter="fade">
                                      <p:cBhvr>
                                        <p:cTn id="30" dur="500"/>
                                        <p:tgtEl>
                                          <p:spTgt spid="101">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01">
                                            <p:txEl>
                                              <p:pRg st="3" end="3"/>
                                            </p:txEl>
                                          </p:spTgt>
                                        </p:tgtEl>
                                        <p:attrNameLst>
                                          <p:attrName>style.visibility</p:attrName>
                                        </p:attrNameLst>
                                      </p:cBhvr>
                                      <p:to>
                                        <p:strVal val="visible"/>
                                      </p:to>
                                    </p:set>
                                    <p:animEffect transition="in" filter="fade">
                                      <p:cBhvr>
                                        <p:cTn id="35" dur="500"/>
                                        <p:tgtEl>
                                          <p:spTgt spid="101">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dissolve">
                                      <p:cBhvr>
                                        <p:cTn id="4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1" animBg="1"/>
      <p:bldP spid="3" grpId="0"/>
      <p:bldP spid="4" grpId="0"/>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hape 105"/>
          <p:cNvSpPr/>
          <p:nvPr/>
        </p:nvSpPr>
        <p:spPr>
          <a:xfrm>
            <a:off x="1581150" y="1095274"/>
            <a:ext cx="11106150" cy="1333699"/>
          </a:xfrm>
          <a:prstGeom prst="rect">
            <a:avLst/>
          </a:prstGeom>
          <a:solidFill>
            <a:srgbClr val="FFF9DA"/>
          </a:solidFill>
          <a:ln w="25400">
            <a:solidFill>
              <a:srgbClr val="85888D"/>
            </a:solidFill>
            <a:miter lim="400000"/>
          </a:ln>
          <a:effectLst>
            <a:outerShdw blurRad="190500" dist="8455" dir="5400000" rotWithShape="0">
              <a:srgbClr val="000000"/>
            </a:outerShdw>
          </a:effectLst>
        </p:spPr>
        <p:txBody>
          <a:bodyPr lIns="50800" tIns="50800" rIns="50800" bIns="50800" anchor="ctr"/>
          <a:lstStyle/>
          <a:p>
            <a:pPr>
              <a:defRPr sz="2400"/>
            </a:pPr>
            <a:endParaRPr/>
          </a:p>
        </p:txBody>
      </p:sp>
      <p:sp>
        <p:nvSpPr>
          <p:cNvPr id="100" name="Shape 100"/>
          <p:cNvSpPr>
            <a:spLocks noGrp="1"/>
          </p:cNvSpPr>
          <p:nvPr>
            <p:ph type="title" idx="4294967295"/>
          </p:nvPr>
        </p:nvSpPr>
        <p:spPr>
          <a:xfrm>
            <a:off x="1420612" y="24747"/>
            <a:ext cx="11584188" cy="890837"/>
          </a:xfrm>
          <a:prstGeom prst="rect">
            <a:avLst/>
          </a:prstGeom>
        </p:spPr>
        <p:txBody>
          <a:bodyPr lIns="0" tIns="0" rIns="0" bIns="0">
            <a:normAutofit/>
          </a:bodyPr>
          <a:lstStyle>
            <a:lvl1pPr defTabSz="416052">
              <a:defRPr sz="5096"/>
            </a:lvl1pPr>
          </a:lstStyle>
          <a:p>
            <a:pPr algn="l"/>
            <a:r>
              <a:rPr lang="en-US" sz="4000" dirty="0"/>
              <a:t>D</a:t>
            </a:r>
            <a:r>
              <a:rPr sz="4000" dirty="0" smtClean="0"/>
              <a:t>) </a:t>
            </a:r>
            <a:r>
              <a:rPr lang="en-US" sz="4000" dirty="0" smtClean="0"/>
              <a:t>Conviction of Judgment </a:t>
            </a:r>
            <a:r>
              <a:rPr sz="4000" dirty="0" smtClean="0"/>
              <a:t>(</a:t>
            </a:r>
            <a:r>
              <a:rPr lang="en-US" sz="4000" dirty="0" smtClean="0"/>
              <a:t>John </a:t>
            </a:r>
            <a:r>
              <a:rPr lang="en-US" sz="4000" dirty="0" smtClean="0"/>
              <a:t>16:11</a:t>
            </a:r>
            <a:r>
              <a:rPr sz="4000" dirty="0" smtClean="0"/>
              <a:t>)</a:t>
            </a:r>
            <a:endParaRPr sz="4000" dirty="0"/>
          </a:p>
        </p:txBody>
      </p:sp>
      <p:sp>
        <p:nvSpPr>
          <p:cNvPr id="101" name="Shape 101"/>
          <p:cNvSpPr/>
          <p:nvPr/>
        </p:nvSpPr>
        <p:spPr>
          <a:xfrm>
            <a:off x="1669206" y="3015832"/>
            <a:ext cx="10644288" cy="1987724"/>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spAutoFit/>
          </a:bodyPr>
          <a:lstStyle/>
          <a:p>
            <a:pPr marL="228600" lvl="1" indent="-228600" algn="just">
              <a:spcBef>
                <a:spcPts val="2700"/>
              </a:spcBef>
              <a:buSzPct val="100000"/>
              <a:buChar char="•"/>
              <a:defRPr sz="2500"/>
            </a:pPr>
            <a:r>
              <a:rPr lang="en-US" dirty="0" smtClean="0"/>
              <a:t>The topic of judgment is a natural follow through of the unbelief and inadequate view of Jesus pointed out in the first two areas.</a:t>
            </a:r>
            <a:endParaRPr lang="en-US" dirty="0"/>
          </a:p>
          <a:p>
            <a:pPr marL="228600" lvl="1" indent="-228600" algn="just">
              <a:spcBef>
                <a:spcPts val="2700"/>
              </a:spcBef>
              <a:buSzPct val="100000"/>
              <a:buChar char="•"/>
              <a:defRPr sz="2500"/>
            </a:pPr>
            <a:r>
              <a:rPr lang="en-US" dirty="0" smtClean="0"/>
              <a:t>The Jews counted Abraham as their father because they were biological descendants. </a:t>
            </a:r>
            <a:endParaRPr dirty="0"/>
          </a:p>
        </p:txBody>
      </p:sp>
      <p:sp>
        <p:nvSpPr>
          <p:cNvPr id="3" name="TextBox 2"/>
          <p:cNvSpPr txBox="1"/>
          <p:nvPr/>
        </p:nvSpPr>
        <p:spPr>
          <a:xfrm>
            <a:off x="1719162" y="1095276"/>
            <a:ext cx="10796688" cy="13336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US" sz="2800" b="0" u="none" strike="noStrike" cap="none" spc="0" normalizeH="0" baseline="0" dirty="0" smtClean="0">
                <a:ln>
                  <a:noFill/>
                </a:ln>
                <a:solidFill>
                  <a:srgbClr val="000000"/>
                </a:solidFill>
                <a:effectLst/>
                <a:uFillTx/>
                <a:latin typeface="+mn-lt"/>
                <a:ea typeface="+mn-ea"/>
                <a:cs typeface="+mn-cs"/>
                <a:sym typeface="Helvetica Light"/>
              </a:rPr>
              <a:t>And concerning judgment, because the ruler</a:t>
            </a:r>
            <a:r>
              <a:rPr kumimoji="0" lang="en-US" sz="2800" b="0" u="none" strike="noStrike" cap="none" spc="0" normalizeH="0" dirty="0" smtClean="0">
                <a:ln>
                  <a:noFill/>
                </a:ln>
                <a:solidFill>
                  <a:srgbClr val="000000"/>
                </a:solidFill>
                <a:effectLst/>
                <a:uFillTx/>
                <a:latin typeface="+mn-lt"/>
                <a:ea typeface="+mn-ea"/>
                <a:cs typeface="+mn-cs"/>
                <a:sym typeface="Helvetica Light"/>
              </a:rPr>
              <a:t> of this world has been judged. </a:t>
            </a:r>
            <a:endParaRPr kumimoji="0" lang="en-US" sz="2800" b="0" u="none" strike="noStrike" cap="none" spc="0" normalizeH="0" dirty="0" smtClean="0">
              <a:ln>
                <a:noFill/>
              </a:ln>
              <a:solidFill>
                <a:srgbClr val="000000"/>
              </a:solidFill>
              <a:effectLst/>
              <a:uFillTx/>
              <a:latin typeface="+mn-lt"/>
              <a:ea typeface="+mn-ea"/>
              <a:cs typeface="+mn-cs"/>
              <a:sym typeface="Helvetica Light"/>
            </a:endParaRPr>
          </a:p>
          <a:p>
            <a:pPr marL="0" marR="0" indent="0" algn="l" defTabSz="584200" rtl="0" fontAlgn="auto" latinLnBrk="0" hangingPunct="0">
              <a:lnSpc>
                <a:spcPct val="100000"/>
              </a:lnSpc>
              <a:spcBef>
                <a:spcPts val="0"/>
              </a:spcBef>
              <a:spcAft>
                <a:spcPts val="0"/>
              </a:spcAft>
              <a:buClrTx/>
              <a:buSzTx/>
              <a:buFontTx/>
              <a:buNone/>
              <a:tabLst/>
            </a:pPr>
            <a:r>
              <a:rPr kumimoji="0" lang="en-US" sz="2400" b="0" i="0" u="none" strike="noStrike" cap="none" spc="0" normalizeH="0" dirty="0" smtClean="0">
                <a:ln>
                  <a:noFill/>
                </a:ln>
                <a:solidFill>
                  <a:srgbClr val="000000"/>
                </a:solidFill>
                <a:effectLst/>
                <a:uFillTx/>
                <a:latin typeface="+mn-lt"/>
                <a:ea typeface="+mn-ea"/>
                <a:cs typeface="+mn-cs"/>
                <a:sym typeface="Helvetica Light"/>
              </a:rPr>
              <a:t>John </a:t>
            </a:r>
            <a:r>
              <a:rPr kumimoji="0" lang="en-US" sz="2400" b="0" i="0" u="none" strike="noStrike" cap="none" spc="0" normalizeH="0" dirty="0" smtClean="0">
                <a:ln>
                  <a:noFill/>
                </a:ln>
                <a:solidFill>
                  <a:srgbClr val="000000"/>
                </a:solidFill>
                <a:effectLst/>
                <a:uFillTx/>
                <a:latin typeface="+mn-lt"/>
                <a:ea typeface="+mn-ea"/>
                <a:cs typeface="+mn-cs"/>
                <a:sym typeface="Helvetica Light"/>
              </a:rPr>
              <a:t>16:11 </a:t>
            </a:r>
            <a:r>
              <a:rPr kumimoji="0" lang="en-US" sz="2400" b="0" i="0" u="none" strike="noStrike" cap="none" spc="0" normalizeH="0" dirty="0" smtClean="0">
                <a:ln>
                  <a:noFill/>
                </a:ln>
                <a:solidFill>
                  <a:srgbClr val="000000"/>
                </a:solidFill>
                <a:effectLst/>
                <a:uFillTx/>
                <a:latin typeface="+mn-lt"/>
                <a:ea typeface="+mn-ea"/>
                <a:cs typeface="+mn-cs"/>
                <a:sym typeface="Helvetica Light"/>
              </a:rPr>
              <a:t>(NASB)</a:t>
            </a:r>
            <a:endParaRPr kumimoji="0" lang="en-US" sz="2400" b="0" i="0" u="none" strike="noStrike" cap="none" spc="0" normalizeH="0" baseline="0" dirty="0">
              <a:ln>
                <a:noFill/>
              </a:ln>
              <a:solidFill>
                <a:srgbClr val="000000"/>
              </a:solidFill>
              <a:effectLst/>
              <a:uFillTx/>
              <a:latin typeface="+mn-lt"/>
              <a:ea typeface="+mn-ea"/>
              <a:cs typeface="+mn-cs"/>
              <a:sym typeface="Helvetica Light"/>
            </a:endParaRPr>
          </a:p>
        </p:txBody>
      </p:sp>
    </p:spTree>
    <p:extLst>
      <p:ext uri="{BB962C8B-B14F-4D97-AF65-F5344CB8AC3E}">
        <p14:creationId xmlns:p14="http://schemas.microsoft.com/office/powerpoint/2010/main" val="119287148"/>
      </p:ext>
    </p:extLst>
  </p:cSld>
  <p:clrMapOvr>
    <a:masterClrMapping/>
  </p:clrMapOvr>
  <mc:AlternateContent xmlns:mc="http://schemas.openxmlformats.org/markup-compatibility/2006" xmlns:p14="http://schemas.microsoft.com/office/powerpoint/2010/main">
    <mc:Choice Requires="p14">
      <p:transition spd="slow" p14:dur="3500">
        <p:fade thruBlk="1"/>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01">
                                            <p:txEl>
                                              <p:pRg st="0" end="0"/>
                                            </p:txEl>
                                          </p:spTgt>
                                        </p:tgtEl>
                                        <p:attrNameLst>
                                          <p:attrName>style.visibility</p:attrName>
                                        </p:attrNameLst>
                                      </p:cBhvr>
                                      <p:to>
                                        <p:strVal val="visible"/>
                                      </p:to>
                                    </p:set>
                                    <p:animEffect transition="in" filter="fade">
                                      <p:cBhvr>
                                        <p:cTn id="13" dur="500"/>
                                        <p:tgtEl>
                                          <p:spTgt spid="101">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1">
                                            <p:txEl>
                                              <p:pRg st="1" end="1"/>
                                            </p:txEl>
                                          </p:spTgt>
                                        </p:tgtEl>
                                        <p:attrNameLst>
                                          <p:attrName>style.visibility</p:attrName>
                                        </p:attrNameLst>
                                      </p:cBhvr>
                                      <p:to>
                                        <p:strVal val="visible"/>
                                      </p:to>
                                    </p:set>
                                    <p:animEffect transition="in" filter="fade">
                                      <p:cBhvr>
                                        <p:cTn id="18" dur="500"/>
                                        <p:tgtEl>
                                          <p:spTgt spid="10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1" animBg="1"/>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Shape 100"/>
          <p:cNvSpPr>
            <a:spLocks noGrp="1"/>
          </p:cNvSpPr>
          <p:nvPr>
            <p:ph type="title" idx="4294967295"/>
          </p:nvPr>
        </p:nvSpPr>
        <p:spPr>
          <a:xfrm>
            <a:off x="1420612" y="0"/>
            <a:ext cx="11584188" cy="890837"/>
          </a:xfrm>
          <a:prstGeom prst="rect">
            <a:avLst/>
          </a:prstGeom>
        </p:spPr>
        <p:txBody>
          <a:bodyPr lIns="0" tIns="0" rIns="0" bIns="0">
            <a:normAutofit/>
          </a:bodyPr>
          <a:lstStyle>
            <a:lvl1pPr defTabSz="416052">
              <a:defRPr sz="5096"/>
            </a:lvl1pPr>
          </a:lstStyle>
          <a:p>
            <a:r>
              <a:rPr lang="en-US" sz="4000" dirty="0" smtClean="0"/>
              <a:t>John 8:39-47</a:t>
            </a:r>
            <a:endParaRPr sz="4000" dirty="0"/>
          </a:p>
        </p:txBody>
      </p:sp>
      <p:sp>
        <p:nvSpPr>
          <p:cNvPr id="4" name="TextBox 3"/>
          <p:cNvSpPr txBox="1"/>
          <p:nvPr/>
        </p:nvSpPr>
        <p:spPr>
          <a:xfrm>
            <a:off x="1900042" y="1411269"/>
            <a:ext cx="10625328" cy="65043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sz="3200" dirty="0" smtClean="0"/>
              <a:t>They </a:t>
            </a:r>
            <a:r>
              <a:rPr lang="en-US" sz="3200" dirty="0"/>
              <a:t>answered and said to Him, “Abraham is our father.” Jesus </a:t>
            </a:r>
            <a:r>
              <a:rPr lang="en-US" sz="3200" dirty="0" smtClean="0"/>
              <a:t>said </a:t>
            </a:r>
            <a:r>
              <a:rPr lang="en-US" sz="3200" dirty="0"/>
              <a:t>to them, “If you are Abraham’s children, do the deeds of Abraham. </a:t>
            </a:r>
            <a:r>
              <a:rPr lang="en-US" sz="3200" dirty="0" smtClean="0"/>
              <a:t>But </a:t>
            </a:r>
            <a:r>
              <a:rPr lang="en-US" sz="3200" dirty="0"/>
              <a:t>as it is, you are seeking to kill Me, a man who has told you the truth, which I heard from God; this Abraham did not </a:t>
            </a:r>
            <a:r>
              <a:rPr lang="en-US" sz="3200" dirty="0" smtClean="0"/>
              <a:t>do</a:t>
            </a:r>
            <a:r>
              <a:rPr lang="is-IS" sz="3200" dirty="0" smtClean="0"/>
              <a:t>…</a:t>
            </a:r>
          </a:p>
          <a:p>
            <a:pPr algn="l"/>
            <a:endParaRPr lang="is-IS" sz="3200" dirty="0" smtClean="0"/>
          </a:p>
          <a:p>
            <a:pPr algn="l"/>
            <a:r>
              <a:rPr lang="en-US" sz="3200" dirty="0" smtClean="0"/>
              <a:t>Why </a:t>
            </a:r>
            <a:r>
              <a:rPr lang="en-US" sz="3200" dirty="0"/>
              <a:t>do you not understand what I am saying? </a:t>
            </a:r>
            <a:r>
              <a:rPr lang="en-US" sz="3200" i="1" dirty="0"/>
              <a:t>It is</a:t>
            </a:r>
            <a:r>
              <a:rPr lang="en-US" sz="3200" dirty="0"/>
              <a:t> because you cannot hear My </a:t>
            </a:r>
            <a:r>
              <a:rPr lang="en-US" sz="3200" dirty="0" smtClean="0"/>
              <a:t>word. You </a:t>
            </a:r>
            <a:r>
              <a:rPr lang="en-US" sz="3200" dirty="0"/>
              <a:t>are of </a:t>
            </a:r>
            <a:r>
              <a:rPr lang="en-US" sz="3200" i="1" dirty="0"/>
              <a:t>your</a:t>
            </a:r>
            <a:r>
              <a:rPr lang="en-US" sz="3200" dirty="0"/>
              <a:t> father the devil, and you want to do the desires of your father. He was a murderer from the beginning, and does not stand in the truth because there is no truth in him. Whenever he speaks a lie, he speaks from his own </a:t>
            </a:r>
            <a:r>
              <a:rPr lang="en-US" sz="3200" i="1" dirty="0"/>
              <a:t>nature</a:t>
            </a:r>
            <a:r>
              <a:rPr lang="en-US" sz="3200" dirty="0"/>
              <a:t>, for he is a liar and the father of lies. </a:t>
            </a:r>
            <a:endParaRPr kumimoji="0" lang="en-US" sz="3200" b="0" i="0" u="none" strike="noStrike" cap="none" spc="0" normalizeH="0" baseline="0" dirty="0">
              <a:ln>
                <a:noFill/>
              </a:ln>
              <a:solidFill>
                <a:srgbClr val="000000"/>
              </a:solidFill>
              <a:effectLst/>
              <a:uFillTx/>
              <a:sym typeface="Helvetica Light"/>
            </a:endParaRPr>
          </a:p>
        </p:txBody>
      </p:sp>
    </p:spTree>
    <p:extLst>
      <p:ext uri="{BB962C8B-B14F-4D97-AF65-F5344CB8AC3E}">
        <p14:creationId xmlns:p14="http://schemas.microsoft.com/office/powerpoint/2010/main" val="2063710421"/>
      </p:ext>
    </p:extLst>
  </p:cSld>
  <p:clrMapOvr>
    <a:masterClrMapping/>
  </p:clrMapOvr>
  <mc:AlternateContent xmlns:mc="http://schemas.openxmlformats.org/markup-compatibility/2006" xmlns:p14="http://schemas.microsoft.com/office/powerpoint/2010/main">
    <mc:Choice Requires="p14">
      <p:transition spd="slow" p14:dur="3500">
        <p:fade thruBlk="1"/>
      </p:transition>
    </mc:Choice>
    <mc:Fallback xmlns="">
      <p:transition spd="slow">
        <p:fade/>
      </p:transition>
    </mc:Fallback>
  </mc:AlternateContent>
  <p:timing>
    <p:tnLst>
      <p:par>
        <p:cTn id="1" dur="indefinite" restart="never" fill="hold"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hape 105"/>
          <p:cNvSpPr/>
          <p:nvPr/>
        </p:nvSpPr>
        <p:spPr>
          <a:xfrm>
            <a:off x="1581150" y="1095274"/>
            <a:ext cx="11106150" cy="1333699"/>
          </a:xfrm>
          <a:prstGeom prst="rect">
            <a:avLst/>
          </a:prstGeom>
          <a:solidFill>
            <a:srgbClr val="FFF9DA"/>
          </a:solidFill>
          <a:ln w="25400">
            <a:solidFill>
              <a:srgbClr val="85888D"/>
            </a:solidFill>
            <a:miter lim="400000"/>
          </a:ln>
          <a:effectLst>
            <a:outerShdw blurRad="190500" dist="8455" dir="5400000" rotWithShape="0">
              <a:srgbClr val="000000"/>
            </a:outerShdw>
          </a:effectLst>
        </p:spPr>
        <p:txBody>
          <a:bodyPr lIns="50800" tIns="50800" rIns="50800" bIns="50800" anchor="ctr"/>
          <a:lstStyle/>
          <a:p>
            <a:pPr>
              <a:defRPr sz="2400"/>
            </a:pPr>
            <a:endParaRPr/>
          </a:p>
        </p:txBody>
      </p:sp>
      <p:sp>
        <p:nvSpPr>
          <p:cNvPr id="100" name="Shape 100"/>
          <p:cNvSpPr>
            <a:spLocks noGrp="1"/>
          </p:cNvSpPr>
          <p:nvPr>
            <p:ph type="title" idx="4294967295"/>
          </p:nvPr>
        </p:nvSpPr>
        <p:spPr>
          <a:xfrm>
            <a:off x="1420612" y="24747"/>
            <a:ext cx="11584188" cy="890837"/>
          </a:xfrm>
          <a:prstGeom prst="rect">
            <a:avLst/>
          </a:prstGeom>
        </p:spPr>
        <p:txBody>
          <a:bodyPr lIns="0" tIns="0" rIns="0" bIns="0">
            <a:normAutofit/>
          </a:bodyPr>
          <a:lstStyle>
            <a:lvl1pPr defTabSz="416052">
              <a:defRPr sz="5096"/>
            </a:lvl1pPr>
          </a:lstStyle>
          <a:p>
            <a:pPr algn="l"/>
            <a:r>
              <a:rPr lang="en-US" sz="4000" dirty="0"/>
              <a:t>D</a:t>
            </a:r>
            <a:r>
              <a:rPr sz="4000" dirty="0" smtClean="0"/>
              <a:t>) </a:t>
            </a:r>
            <a:r>
              <a:rPr lang="en-US" sz="4000" dirty="0" smtClean="0"/>
              <a:t>Conviction of Judgment </a:t>
            </a:r>
            <a:r>
              <a:rPr sz="4000" dirty="0" smtClean="0"/>
              <a:t>(</a:t>
            </a:r>
            <a:r>
              <a:rPr lang="en-US" sz="4000" dirty="0" smtClean="0"/>
              <a:t>John </a:t>
            </a:r>
            <a:r>
              <a:rPr lang="en-US" sz="4000" dirty="0" smtClean="0"/>
              <a:t>16:11</a:t>
            </a:r>
            <a:r>
              <a:rPr sz="4000" dirty="0" smtClean="0"/>
              <a:t>)</a:t>
            </a:r>
            <a:endParaRPr sz="4000" dirty="0"/>
          </a:p>
        </p:txBody>
      </p:sp>
      <p:sp>
        <p:nvSpPr>
          <p:cNvPr id="101" name="Shape 101"/>
          <p:cNvSpPr/>
          <p:nvPr/>
        </p:nvSpPr>
        <p:spPr>
          <a:xfrm>
            <a:off x="1669206" y="3015832"/>
            <a:ext cx="10644288" cy="3103414"/>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spAutoFit/>
          </a:bodyPr>
          <a:lstStyle/>
          <a:p>
            <a:pPr marL="228600" lvl="1" indent="-228600" algn="just">
              <a:spcBef>
                <a:spcPts val="2700"/>
              </a:spcBef>
              <a:buSzPct val="100000"/>
              <a:buChar char="•"/>
              <a:defRPr sz="2500"/>
            </a:pPr>
            <a:r>
              <a:rPr lang="en-US" dirty="0" smtClean="0"/>
              <a:t>The topic of judgment is a natural follow through of the unbelief and inadequate view of Jesus pointed out in the first two areas.</a:t>
            </a:r>
            <a:endParaRPr lang="en-US" dirty="0"/>
          </a:p>
          <a:p>
            <a:pPr marL="228600" lvl="1" indent="-228600" algn="just">
              <a:spcBef>
                <a:spcPts val="2700"/>
              </a:spcBef>
              <a:buSzPct val="100000"/>
              <a:buChar char="•"/>
              <a:defRPr sz="2500"/>
            </a:pPr>
            <a:r>
              <a:rPr lang="en-US" dirty="0" smtClean="0"/>
              <a:t>The Jews counted Abraham as their father because they were biological descendants.</a:t>
            </a:r>
          </a:p>
          <a:p>
            <a:pPr marL="228600" lvl="1" indent="-228600" algn="just">
              <a:spcBef>
                <a:spcPts val="2700"/>
              </a:spcBef>
              <a:buSzPct val="100000"/>
              <a:buChar char="•"/>
              <a:defRPr sz="2500"/>
            </a:pPr>
            <a:r>
              <a:rPr lang="en-US" dirty="0" smtClean="0"/>
              <a:t>The Devil has already been judged by God; by extension the world is also judged.</a:t>
            </a:r>
            <a:endParaRPr dirty="0"/>
          </a:p>
        </p:txBody>
      </p:sp>
      <p:sp>
        <p:nvSpPr>
          <p:cNvPr id="3" name="TextBox 2"/>
          <p:cNvSpPr txBox="1"/>
          <p:nvPr/>
        </p:nvSpPr>
        <p:spPr>
          <a:xfrm>
            <a:off x="1719162" y="1095276"/>
            <a:ext cx="10796688" cy="13336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US" sz="2800" b="0" u="none" strike="noStrike" cap="none" spc="0" normalizeH="0" baseline="0" dirty="0" smtClean="0">
                <a:ln>
                  <a:noFill/>
                </a:ln>
                <a:solidFill>
                  <a:srgbClr val="000000"/>
                </a:solidFill>
                <a:effectLst/>
                <a:uFillTx/>
                <a:latin typeface="+mn-lt"/>
                <a:ea typeface="+mn-ea"/>
                <a:cs typeface="+mn-cs"/>
                <a:sym typeface="Helvetica Light"/>
              </a:rPr>
              <a:t>And concerning judgment, because the ruler</a:t>
            </a:r>
            <a:r>
              <a:rPr kumimoji="0" lang="en-US" sz="2800" b="0" u="none" strike="noStrike" cap="none" spc="0" normalizeH="0" dirty="0" smtClean="0">
                <a:ln>
                  <a:noFill/>
                </a:ln>
                <a:solidFill>
                  <a:srgbClr val="000000"/>
                </a:solidFill>
                <a:effectLst/>
                <a:uFillTx/>
                <a:latin typeface="+mn-lt"/>
                <a:ea typeface="+mn-ea"/>
                <a:cs typeface="+mn-cs"/>
                <a:sym typeface="Helvetica Light"/>
              </a:rPr>
              <a:t> of this world has been judged. </a:t>
            </a:r>
            <a:endParaRPr kumimoji="0" lang="en-US" sz="2800" b="0" u="none" strike="noStrike" cap="none" spc="0" normalizeH="0" dirty="0" smtClean="0">
              <a:ln>
                <a:noFill/>
              </a:ln>
              <a:solidFill>
                <a:srgbClr val="000000"/>
              </a:solidFill>
              <a:effectLst/>
              <a:uFillTx/>
              <a:latin typeface="+mn-lt"/>
              <a:ea typeface="+mn-ea"/>
              <a:cs typeface="+mn-cs"/>
              <a:sym typeface="Helvetica Light"/>
            </a:endParaRPr>
          </a:p>
          <a:p>
            <a:pPr marL="0" marR="0" indent="0" algn="l" defTabSz="584200" rtl="0" fontAlgn="auto" latinLnBrk="0" hangingPunct="0">
              <a:lnSpc>
                <a:spcPct val="100000"/>
              </a:lnSpc>
              <a:spcBef>
                <a:spcPts val="0"/>
              </a:spcBef>
              <a:spcAft>
                <a:spcPts val="0"/>
              </a:spcAft>
              <a:buClrTx/>
              <a:buSzTx/>
              <a:buFontTx/>
              <a:buNone/>
              <a:tabLst/>
            </a:pPr>
            <a:r>
              <a:rPr kumimoji="0" lang="en-US" sz="2400" b="0" i="0" u="none" strike="noStrike" cap="none" spc="0" normalizeH="0" dirty="0" smtClean="0">
                <a:ln>
                  <a:noFill/>
                </a:ln>
                <a:solidFill>
                  <a:srgbClr val="000000"/>
                </a:solidFill>
                <a:effectLst/>
                <a:uFillTx/>
                <a:latin typeface="+mn-lt"/>
                <a:ea typeface="+mn-ea"/>
                <a:cs typeface="+mn-cs"/>
                <a:sym typeface="Helvetica Light"/>
              </a:rPr>
              <a:t>John </a:t>
            </a:r>
            <a:r>
              <a:rPr kumimoji="0" lang="en-US" sz="2400" b="0" i="0" u="none" strike="noStrike" cap="none" spc="0" normalizeH="0" dirty="0" smtClean="0">
                <a:ln>
                  <a:noFill/>
                </a:ln>
                <a:solidFill>
                  <a:srgbClr val="000000"/>
                </a:solidFill>
                <a:effectLst/>
                <a:uFillTx/>
                <a:latin typeface="+mn-lt"/>
                <a:ea typeface="+mn-ea"/>
                <a:cs typeface="+mn-cs"/>
                <a:sym typeface="Helvetica Light"/>
              </a:rPr>
              <a:t>16:11 </a:t>
            </a:r>
            <a:r>
              <a:rPr kumimoji="0" lang="en-US" sz="2400" b="0" i="0" u="none" strike="noStrike" cap="none" spc="0" normalizeH="0" dirty="0" smtClean="0">
                <a:ln>
                  <a:noFill/>
                </a:ln>
                <a:solidFill>
                  <a:srgbClr val="000000"/>
                </a:solidFill>
                <a:effectLst/>
                <a:uFillTx/>
                <a:latin typeface="+mn-lt"/>
                <a:ea typeface="+mn-ea"/>
                <a:cs typeface="+mn-cs"/>
                <a:sym typeface="Helvetica Light"/>
              </a:rPr>
              <a:t>(</a:t>
            </a:r>
            <a:r>
              <a:rPr kumimoji="0" lang="en-US" sz="2400" b="0" i="0" u="none" strike="noStrike" cap="none" spc="0" normalizeH="0" dirty="0" smtClean="0">
                <a:ln>
                  <a:noFill/>
                </a:ln>
                <a:solidFill>
                  <a:srgbClr val="000000"/>
                </a:solidFill>
                <a:effectLst/>
                <a:uFillTx/>
                <a:latin typeface="+mn-lt"/>
                <a:ea typeface="+mn-ea"/>
                <a:cs typeface="+mn-cs"/>
                <a:sym typeface="Helvetica Light"/>
              </a:rPr>
              <a:t>NASB)</a:t>
            </a:r>
            <a:endParaRPr kumimoji="0" lang="en-US" sz="2400" b="0" i="0" u="none" strike="noStrike" cap="none" spc="0" normalizeH="0" baseline="0" dirty="0">
              <a:ln>
                <a:noFill/>
              </a:ln>
              <a:solidFill>
                <a:srgbClr val="000000"/>
              </a:solidFill>
              <a:effectLst/>
              <a:uFillTx/>
              <a:latin typeface="+mn-lt"/>
              <a:ea typeface="+mn-ea"/>
              <a:cs typeface="+mn-cs"/>
              <a:sym typeface="Helvetica Light"/>
            </a:endParaRPr>
          </a:p>
        </p:txBody>
      </p:sp>
      <p:sp>
        <p:nvSpPr>
          <p:cNvPr id="6" name="Shape 126"/>
          <p:cNvSpPr/>
          <p:nvPr/>
        </p:nvSpPr>
        <p:spPr>
          <a:xfrm>
            <a:off x="1360596" y="7286468"/>
            <a:ext cx="11547258" cy="1087477"/>
          </a:xfrm>
          <a:prstGeom prst="rect">
            <a:avLst/>
          </a:prstGeom>
          <a:blipFill>
            <a:blip r:embed="rId2"/>
          </a:blip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val="1"/>
            </a:ext>
          </a:extLst>
        </p:spPr>
        <p:txBody>
          <a:bodyPr wrap="square" lIns="50800" tIns="50800" rIns="50800" bIns="50800" anchor="ctr">
            <a:spAutoFit/>
          </a:bodyPr>
          <a:lstStyle>
            <a:lvl1pPr>
              <a:defRPr sz="3200">
                <a:solidFill>
                  <a:srgbClr val="FFFFFF"/>
                </a:solidFill>
              </a:defRPr>
            </a:lvl1pPr>
          </a:lstStyle>
          <a:p>
            <a:r>
              <a:rPr lang="en-US" dirty="0" smtClean="0"/>
              <a:t>The Spirit reveals that the Devil and sinful humanity will be judged.</a:t>
            </a:r>
            <a:endParaRPr dirty="0"/>
          </a:p>
        </p:txBody>
      </p:sp>
    </p:spTree>
    <p:extLst>
      <p:ext uri="{BB962C8B-B14F-4D97-AF65-F5344CB8AC3E}">
        <p14:creationId xmlns:p14="http://schemas.microsoft.com/office/powerpoint/2010/main" val="710565032"/>
      </p:ext>
    </p:extLst>
  </p:cSld>
  <p:clrMapOvr>
    <a:masterClrMapping/>
  </p:clrMapOvr>
  <mc:AlternateContent xmlns:mc="http://schemas.openxmlformats.org/markup-compatibility/2006" xmlns:p14="http://schemas.microsoft.com/office/powerpoint/2010/main">
    <mc:Choice Requires="p14">
      <p:transition spd="slow" p14:dur="3500">
        <p:fade thruBlk="1"/>
      </p:transition>
    </mc:Choice>
    <mc:Fallback xmlns="">
      <p:transition spd="slow">
        <p:fade/>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1">
                                            <p:txEl>
                                              <p:pRg st="2" end="2"/>
                                            </p:txEl>
                                          </p:spTgt>
                                        </p:tgtEl>
                                        <p:attrNameLst>
                                          <p:attrName>style.visibility</p:attrName>
                                        </p:attrNameLst>
                                      </p:cBhvr>
                                      <p:to>
                                        <p:strVal val="visible"/>
                                      </p:to>
                                    </p:set>
                                    <p:animEffect transition="in" filter="fade">
                                      <p:cBhvr>
                                        <p:cTn id="7" dur="500"/>
                                        <p:tgtEl>
                                          <p:spTgt spid="101">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Condensed Medium"/>
        <a:ea typeface="Helvetica Condensed Medium"/>
        <a:cs typeface="Helvetica Condensed Medium"/>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Condensed Medium"/>
        <a:ea typeface="Helvetica Condensed Medium"/>
        <a:cs typeface="Helvetica Condensed Medium"/>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640</TotalTime>
  <Words>1205</Words>
  <Application>Microsoft Macintosh PowerPoint</Application>
  <PresentationFormat>Custom</PresentationFormat>
  <Paragraphs>84</Paragraphs>
  <Slides>15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Baskerville Old Face</vt:lpstr>
      <vt:lpstr>Emfatick NF</vt:lpstr>
      <vt:lpstr>Gill Sans</vt:lpstr>
      <vt:lpstr>Helvetica Condensed Medium</vt:lpstr>
      <vt:lpstr>Helvetica Light</vt:lpstr>
      <vt:lpstr>Helvetica Neue</vt:lpstr>
      <vt:lpstr>Arial</vt:lpstr>
      <vt:lpstr>White</vt:lpstr>
      <vt:lpstr>PowerPoint Presentation</vt:lpstr>
      <vt:lpstr>PowerPoint Presentation</vt:lpstr>
      <vt:lpstr>A) The Holy Spirit’s Conviction (John 16:7-11)</vt:lpstr>
      <vt:lpstr>PowerPoint Presentation</vt:lpstr>
      <vt:lpstr>B) Conviction of Sin (John 16:9)</vt:lpstr>
      <vt:lpstr>C) Conviction of Righteousness (John 16:10)</vt:lpstr>
      <vt:lpstr>D) Conviction of Judgment (John 16:11)</vt:lpstr>
      <vt:lpstr>John 8:39-47</vt:lpstr>
      <vt:lpstr>D) Conviction of Judgment (John 16:11)</vt:lpstr>
      <vt:lpstr>Acts 2 Case Study</vt:lpstr>
      <vt:lpstr>PowerPoint Presentation</vt:lpstr>
      <vt:lpstr>Acts 2 Case Study</vt:lpstr>
      <vt:lpstr>Final Summary</vt:lpstr>
      <vt:lpstr>Discussion Questions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Jesse McLaughlin</cp:lastModifiedBy>
  <cp:revision>15</cp:revision>
  <dcterms:modified xsi:type="dcterms:W3CDTF">2016-01-17T13:55:27Z</dcterms:modified>
</cp:coreProperties>
</file>