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8"/>
  </p:notesMasterIdLst>
  <p:sldIdLst>
    <p:sldId id="257" r:id="rId3"/>
    <p:sldId id="258" r:id="rId4"/>
    <p:sldId id="260" r:id="rId5"/>
    <p:sldId id="261" r:id="rId6"/>
    <p:sldId id="278" r:id="rId7"/>
    <p:sldId id="279" r:id="rId8"/>
    <p:sldId id="281" r:id="rId9"/>
    <p:sldId id="282" r:id="rId10"/>
    <p:sldId id="284" r:id="rId11"/>
    <p:sldId id="286" r:id="rId12"/>
    <p:sldId id="287" r:id="rId13"/>
    <p:sldId id="291" r:id="rId14"/>
    <p:sldId id="289" r:id="rId15"/>
    <p:sldId id="290" r:id="rId16"/>
    <p:sldId id="267"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24" autoAdjust="0"/>
  </p:normalViewPr>
  <p:slideViewPr>
    <p:cSldViewPr snapToGrid="0" snapToObjects="1">
      <p:cViewPr>
        <p:scale>
          <a:sx n="100" d="100"/>
          <a:sy n="100" d="100"/>
        </p:scale>
        <p:origin x="-1232" y="-5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22837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344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deeds of the flesh</a:t>
            </a:r>
            <a:r>
              <a:rPr lang="en-US" baseline="0" dirty="0" smtClean="0"/>
              <a:t> are outcomes of the flesh, the sinful nature of man.  </a:t>
            </a:r>
            <a:endParaRPr lang="en-US" dirty="0"/>
          </a:p>
        </p:txBody>
      </p:sp>
    </p:spTree>
    <p:extLst>
      <p:ext uri="{BB962C8B-B14F-4D97-AF65-F5344CB8AC3E}">
        <p14:creationId xmlns:p14="http://schemas.microsoft.com/office/powerpoint/2010/main" val="419903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Huge contrast between the deeds of the flesh vs. fruit of the Spirit.</a:t>
            </a:r>
          </a:p>
          <a:p>
            <a:endParaRPr lang="en-US" dirty="0" smtClean="0"/>
          </a:p>
          <a:p>
            <a:r>
              <a:rPr lang="en-US" dirty="0" smtClean="0"/>
              <a:t>The deeds of the flesh</a:t>
            </a:r>
            <a:r>
              <a:rPr lang="en-US" baseline="0" dirty="0" smtClean="0"/>
              <a:t> are outcomes of the flesh, the sinful nature of man.  </a:t>
            </a:r>
            <a:endParaRPr lang="en-US" dirty="0"/>
          </a:p>
        </p:txBody>
      </p:sp>
    </p:spTree>
    <p:extLst>
      <p:ext uri="{BB962C8B-B14F-4D97-AF65-F5344CB8AC3E}">
        <p14:creationId xmlns:p14="http://schemas.microsoft.com/office/powerpoint/2010/main" val="419903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Spirit of God is able to produce these much desired qualities in our life.  </a:t>
            </a:r>
          </a:p>
          <a:p>
            <a:endParaRPr lang="en-US"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When the Spirit of God influences our lives, we are not told to look for money or comfort but qualities that characterized Jesus Christ. We certainly should aspire to bear all of these good fruits.</a:t>
            </a:r>
          </a:p>
          <a:p>
            <a:endParaRPr lang="en-US" dirty="0"/>
          </a:p>
        </p:txBody>
      </p:sp>
    </p:spTree>
    <p:extLst>
      <p:ext uri="{BB962C8B-B14F-4D97-AF65-F5344CB8AC3E}">
        <p14:creationId xmlns:p14="http://schemas.microsoft.com/office/powerpoint/2010/main" val="419903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3225800"/>
            <a:ext cx="10464800" cy="3302000"/>
          </a:xfrm>
          <a:prstGeom prst="rect">
            <a:avLst/>
          </a:prstGeom>
        </p:spPr>
        <p:txBody>
          <a:body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61588-96D9-E545-848B-CD64BD6E859C}" type="datetimeFigureOut">
              <a:rPr lang="en-US" smtClean="0"/>
              <a:t>2/27/16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5428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1588-96D9-E545-848B-CD64BD6E859C}" type="datetimeFigureOut">
              <a:rPr lang="en-US" smtClean="0"/>
              <a:t>2/27/16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92617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2/27/16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11545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2/27/16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68065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96233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9195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 name="Shape 28"/>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29" name="Shape 29"/>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7" name="Sea-sidebar2.jpg"/>
          <p:cNvPicPr>
            <a:picLocks noChangeAspect="1"/>
          </p:cNvPicPr>
          <p:nvPr/>
        </p:nvPicPr>
        <p:blipFill>
          <a:blip r:embed="rId2">
            <a:extLst/>
          </a:blip>
          <a:srcRect r="23956"/>
          <a:stretch>
            <a:fillRect/>
          </a:stretch>
        </p:blipFill>
        <p:spPr>
          <a:xfrm>
            <a:off x="4481" y="1668676"/>
            <a:ext cx="1299592" cy="8084925"/>
          </a:xfrm>
          <a:prstGeom prst="rect">
            <a:avLst/>
          </a:prstGeom>
          <a:ln w="12700">
            <a:miter lim="400000"/>
          </a:ln>
          <a:effectLst>
            <a:outerShdw blurRad="190500" dist="76200" dir="41479" rotWithShape="0">
              <a:srgbClr val="000000"/>
            </a:outerShdw>
          </a:effectLst>
        </p:spPr>
      </p:pic>
      <p:pic>
        <p:nvPicPr>
          <p:cNvPr id="38"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39" name="Shape 39"/>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40" name="Shape 4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8</a:t>
            </a:r>
          </a:p>
        </p:txBody>
      </p:sp>
      <p:sp>
        <p:nvSpPr>
          <p:cNvPr id="41" name="Shape 41"/>
          <p:cNvSpPr/>
          <p:nvPr/>
        </p:nvSpPr>
        <p:spPr>
          <a:xfrm>
            <a:off x="0" y="2387210"/>
            <a:ext cx="1299766" cy="595035"/>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a:t>
            </a:r>
            <a:r>
              <a:rPr lang="en-US" sz="1600" baseline="0" dirty="0" smtClean="0"/>
              <a:t> </a:t>
            </a:r>
            <a:r>
              <a:rPr lang="en-US" sz="1600" baseline="0" dirty="0" smtClean="0"/>
              <a:t>Warfare of the Spirit</a:t>
            </a:r>
            <a:endParaRPr sz="1600" dirty="0"/>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49"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sp>
        <p:nvSpPr>
          <p:cNvPr id="50" name="Shape 5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8</a:t>
            </a:r>
            <a:endParaRPr lang="en-US" dirty="0" smtClean="0"/>
          </a:p>
        </p:txBody>
      </p:sp>
      <p:sp>
        <p:nvSpPr>
          <p:cNvPr id="51" name="Shape 51"/>
          <p:cNvSpPr/>
          <p:nvPr/>
        </p:nvSpPr>
        <p:spPr>
          <a:xfrm>
            <a:off x="787" y="2602900"/>
            <a:ext cx="1298192" cy="595035"/>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Warfare of the</a:t>
            </a:r>
            <a:r>
              <a:rPr lang="en-US" sz="1600" baseline="0" dirty="0" smtClean="0"/>
              <a:t> Spirit</a:t>
            </a:r>
            <a:endParaRPr sz="1600" dirty="0"/>
          </a:p>
        </p:txBody>
      </p:sp>
      <p:pic>
        <p:nvPicPr>
          <p:cNvPr id="52"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53" name="Shape 53"/>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6767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4529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61588-96D9-E545-848B-CD64BD6E859C}" type="datetimeFigureOut">
              <a:rPr lang="en-US" smtClean="0"/>
              <a:t>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49857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61588-96D9-E545-848B-CD64BD6E859C}" type="datetimeFigureOut">
              <a:rPr lang="en-US" smtClean="0"/>
              <a:t>2/27/16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451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61588-96D9-E545-848B-CD64BD6E859C}" type="datetimeFigureOut">
              <a:rPr lang="en-US" smtClean="0"/>
              <a:t>2/27/16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3596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7B361588-96D9-E545-848B-CD64BD6E859C}" type="datetimeFigureOut">
              <a:rPr lang="en-US" smtClean="0"/>
              <a:t>2/27/16</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EFC0DD0-8238-9F46-837F-7147FF4D1168}" type="slidenum">
              <a:rPr lang="en-US" smtClean="0"/>
              <a:t>‹#›</a:t>
            </a:fld>
            <a:endParaRPr lang="en-US" dirty="0"/>
          </a:p>
        </p:txBody>
      </p:sp>
    </p:spTree>
    <p:extLst>
      <p:ext uri="{BB962C8B-B14F-4D97-AF65-F5344CB8AC3E}">
        <p14:creationId xmlns:p14="http://schemas.microsoft.com/office/powerpoint/2010/main" val="16345499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8" name="Shape 68"/>
          <p:cNvSpPr/>
          <p:nvPr/>
        </p:nvSpPr>
        <p:spPr>
          <a:xfrm>
            <a:off x="1083806" y="5680830"/>
            <a:ext cx="10837188" cy="2995692"/>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400" i="1">
                <a:solidFill>
                  <a:srgbClr val="FFFFFF"/>
                </a:solidFill>
              </a:defRPr>
            </a:pPr>
            <a:r>
              <a:rPr dirty="0"/>
              <a:t>Experiencing the Fullness of Christ</a:t>
            </a:r>
          </a:p>
          <a:p>
            <a:pPr>
              <a:defRPr sz="7700">
                <a:solidFill>
                  <a:srgbClr val="FFFFFF"/>
                </a:solidFill>
              </a:defRPr>
            </a:pPr>
            <a:r>
              <a:rPr dirty="0" smtClean="0"/>
              <a:t>#</a:t>
            </a:r>
            <a:r>
              <a:rPr lang="en-US" dirty="0"/>
              <a:t>8</a:t>
            </a:r>
            <a:r>
              <a:rPr lang="en-US" dirty="0" smtClean="0"/>
              <a:t> </a:t>
            </a:r>
            <a:r>
              <a:rPr lang="en-US" dirty="0" smtClean="0"/>
              <a:t>The </a:t>
            </a:r>
            <a:r>
              <a:rPr lang="en-US" dirty="0" smtClean="0"/>
              <a:t>Warfare of the Spirit</a:t>
            </a:r>
            <a:r>
              <a:rPr lang="en-US" dirty="0" smtClean="0"/>
              <a:t> (Gal 5:16-24)</a:t>
            </a:r>
            <a:endParaRPr dirty="0"/>
          </a:p>
        </p:txBody>
      </p:sp>
      <p:sp>
        <p:nvSpPr>
          <p:cNvPr id="69" name="Shape 69"/>
          <p:cNvSpPr/>
          <p:nvPr/>
        </p:nvSpPr>
        <p:spPr>
          <a:xfrm>
            <a:off x="1265258" y="297031"/>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sp>
        <p:nvSpPr>
          <p:cNvPr id="70" name="Shape 70"/>
          <p:cNvSpPr/>
          <p:nvPr/>
        </p:nvSpPr>
        <p:spPr>
          <a:xfrm>
            <a:off x="8263467" y="8871287"/>
            <a:ext cx="4284395" cy="718145"/>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sz="3200" dirty="0" smtClean="0"/>
              <a:t>Mike Lim/Calvin Chiang</a:t>
            </a:r>
            <a:endParaRPr sz="3200" dirty="0"/>
          </a:p>
        </p:txBody>
      </p:sp>
      <p:sp>
        <p:nvSpPr>
          <p:cNvPr id="71" name="Shape 71"/>
          <p:cNvSpPr/>
          <p:nvPr/>
        </p:nvSpPr>
        <p:spPr>
          <a:xfrm>
            <a:off x="81680" y="8821419"/>
            <a:ext cx="7489403" cy="533401"/>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192" y="415587"/>
            <a:ext cx="104648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8000" b="0" i="0" u="none" strike="noStrike" cap="none" spc="0" normalizeH="0" baseline="0" dirty="0" smtClean="0">
                <a:ln>
                  <a:noFill/>
                </a:ln>
                <a:solidFill>
                  <a:schemeClr val="accent1">
                    <a:lumMod val="75000"/>
                  </a:schemeClr>
                </a:solidFill>
                <a:effectLst/>
                <a:uFillTx/>
                <a:latin typeface="+mn-lt"/>
                <a:ea typeface="+mn-ea"/>
                <a:cs typeface="+mn-cs"/>
                <a:sym typeface="Helvetica Light"/>
              </a:rPr>
              <a:t>Summary</a:t>
            </a:r>
            <a:endParaRPr kumimoji="0" lang="en-US" sz="8000" b="0" i="0" u="none" strike="noStrike" cap="none" spc="0" normalizeH="0" baseline="0" dirty="0">
              <a:ln>
                <a:noFill/>
              </a:ln>
              <a:solidFill>
                <a:schemeClr val="accent1">
                  <a:lumMod val="75000"/>
                </a:schemeClr>
              </a:solidFill>
              <a:effectLst/>
              <a:uFillTx/>
              <a:latin typeface="+mn-lt"/>
              <a:ea typeface="+mn-ea"/>
              <a:cs typeface="+mn-cs"/>
              <a:sym typeface="Helvetica Light"/>
            </a:endParaRPr>
          </a:p>
        </p:txBody>
      </p:sp>
      <p:sp>
        <p:nvSpPr>
          <p:cNvPr id="3" name="TextBox 2"/>
          <p:cNvSpPr txBox="1"/>
          <p:nvPr/>
        </p:nvSpPr>
        <p:spPr>
          <a:xfrm>
            <a:off x="2009192" y="1960562"/>
            <a:ext cx="10464800" cy="6135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smtClean="0"/>
              <a:t>No middle road: Either with sinful desires or with the Spirit</a:t>
            </a:r>
          </a:p>
          <a:p>
            <a:pPr marL="571500" marR="0" indent="-571500" algn="l" defTabSz="5842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smtClean="0"/>
              <a:t>Embrace life in the Spirit and walk by the Spirit!</a:t>
            </a:r>
          </a:p>
          <a:p>
            <a:pPr marL="571500" marR="0" indent="-571500" algn="l" defTabSz="5842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smtClean="0"/>
              <a:t>See that God’s commandments are good, and invite the transforming power of the Holy Spirit into your heart</a:t>
            </a:r>
          </a:p>
          <a:p>
            <a:pPr marL="571500" marR="0" indent="-571500" algn="l" defTabSz="5842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smtClean="0"/>
              <a:t>Fight </a:t>
            </a:r>
            <a:r>
              <a:rPr lang="en-US" sz="2800" i="1" dirty="0" smtClean="0"/>
              <a:t>with</a:t>
            </a:r>
            <a:r>
              <a:rPr lang="en-US" sz="2800" dirty="0" smtClean="0"/>
              <a:t> the Spirit by choosing to reject sinful desire</a:t>
            </a:r>
          </a:p>
          <a:p>
            <a:pPr marL="571500" marR="0" indent="-571500" algn="l" defTabSz="584200" rtl="0" fontAlgn="auto" latinLnBrk="0" hangingPunct="0">
              <a:lnSpc>
                <a:spcPct val="200000"/>
              </a:lnSpc>
              <a:spcBef>
                <a:spcPts val="0"/>
              </a:spcBef>
              <a:spcAft>
                <a:spcPts val="0"/>
              </a:spcAft>
              <a:buClrTx/>
              <a:buSzTx/>
              <a:buFont typeface="Arial" panose="020B0604020202020204" pitchFamily="34" charset="0"/>
              <a:buChar char="•"/>
              <a:tabLst/>
            </a:pPr>
            <a:r>
              <a:rPr lang="en-US" sz="2800" dirty="0" smtClean="0"/>
              <a:t>Enjoy fellowship with our Lord, new life, freedom from sin, and the fruit of the Spirit</a:t>
            </a:r>
            <a:endParaRPr kumimoji="0" lang="en-US" sz="28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18602478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172" y="328673"/>
            <a:ext cx="9535328" cy="84125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smtClean="0">
                <a:latin typeface="Calibri"/>
                <a:cs typeface="Calibri"/>
              </a:rPr>
              <a:t>The Fruit of the Spirit (Gal 5:19-23)</a:t>
            </a:r>
            <a:endParaRPr kumimoji="0" lang="en-US" sz="4800" b="1" i="0" u="none" strike="noStrike" cap="none" spc="0" normalizeH="0" baseline="0" dirty="0">
              <a:ln>
                <a:noFill/>
              </a:ln>
              <a:solidFill>
                <a:srgbClr val="000000"/>
              </a:solidFill>
              <a:effectLst/>
              <a:uFillTx/>
              <a:latin typeface="Calibri"/>
              <a:cs typeface="Calibri"/>
              <a:sym typeface="Helvetica Light"/>
            </a:endParaRPr>
          </a:p>
        </p:txBody>
      </p:sp>
      <p:sp>
        <p:nvSpPr>
          <p:cNvPr id="4" name="Rectangle 3"/>
          <p:cNvSpPr/>
          <p:nvPr/>
        </p:nvSpPr>
        <p:spPr>
          <a:xfrm>
            <a:off x="1816100" y="1897945"/>
            <a:ext cx="10807700" cy="6186310"/>
          </a:xfrm>
          <a:prstGeom prst="rect">
            <a:avLst/>
          </a:prstGeom>
        </p:spPr>
        <p:txBody>
          <a:bodyPr wrap="square">
            <a:spAutoFit/>
          </a:bodyPr>
          <a:lstStyle/>
          <a:p>
            <a:pPr algn="l"/>
            <a:r>
              <a:rPr lang="de-DE" b="1" i="1" dirty="0"/>
              <a:t>“</a:t>
            </a:r>
            <a:r>
              <a:rPr lang="en-US" b="1" i="1" dirty="0"/>
              <a:t>19 Now the deeds of the flesh are evident, which are: immorality, impurity, sensuality, 20 idolatry, sorcery, enmities, strife, jealousy, outbursts of anger, disputes, dissensions, factions, 21 envying, drunkenness, carousing, and things like these, of which I forewarn you just as I have forewarned you that those who practice such things shall not inherit the kingdom of God. 22 But the </a:t>
            </a:r>
            <a:r>
              <a:rPr lang="en-US" b="1" i="1" dirty="0">
                <a:solidFill>
                  <a:schemeClr val="tx1"/>
                </a:solidFill>
              </a:rPr>
              <a:t>fruit of the Spirit is love, joy, peace, patience, kindness, goodness, faithfulness, 23 gentleness, self-control</a:t>
            </a:r>
            <a:r>
              <a:rPr lang="en-US" b="1" i="1" dirty="0"/>
              <a:t>; against such things there is no law” </a:t>
            </a:r>
            <a:endParaRPr lang="en-US" dirty="0"/>
          </a:p>
        </p:txBody>
      </p:sp>
    </p:spTree>
    <p:extLst>
      <p:ext uri="{BB962C8B-B14F-4D97-AF65-F5344CB8AC3E}">
        <p14:creationId xmlns:p14="http://schemas.microsoft.com/office/powerpoint/2010/main" val="10149866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32300" y="1650999"/>
            <a:ext cx="3797300" cy="584201"/>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 name="TextBox 1"/>
          <p:cNvSpPr txBox="1"/>
          <p:nvPr/>
        </p:nvSpPr>
        <p:spPr>
          <a:xfrm>
            <a:off x="2593172" y="328673"/>
            <a:ext cx="9535328" cy="84125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smtClean="0">
                <a:latin typeface="Calibri"/>
                <a:cs typeface="Calibri"/>
              </a:rPr>
              <a:t>The Fruit of the Spirit (Gal 5:19-23)</a:t>
            </a:r>
            <a:endParaRPr kumimoji="0" lang="en-US" sz="4800" b="1" i="0" u="none" strike="noStrike" cap="none" spc="0" normalizeH="0" baseline="0" dirty="0">
              <a:ln>
                <a:noFill/>
              </a:ln>
              <a:solidFill>
                <a:srgbClr val="000000"/>
              </a:solidFill>
              <a:effectLst/>
              <a:uFillTx/>
              <a:latin typeface="Calibri"/>
              <a:cs typeface="Calibri"/>
              <a:sym typeface="Helvetica Light"/>
            </a:endParaRPr>
          </a:p>
        </p:txBody>
      </p:sp>
      <p:sp>
        <p:nvSpPr>
          <p:cNvPr id="5" name="Rectangle 4"/>
          <p:cNvSpPr/>
          <p:nvPr/>
        </p:nvSpPr>
        <p:spPr>
          <a:xfrm>
            <a:off x="8356600" y="5537200"/>
            <a:ext cx="3302000" cy="558800"/>
          </a:xfrm>
          <a:prstGeom prst="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Rectangle 3"/>
          <p:cNvSpPr/>
          <p:nvPr/>
        </p:nvSpPr>
        <p:spPr>
          <a:xfrm>
            <a:off x="1752600" y="1650999"/>
            <a:ext cx="10807700" cy="6186310"/>
          </a:xfrm>
          <a:prstGeom prst="rect">
            <a:avLst/>
          </a:prstGeom>
        </p:spPr>
        <p:txBody>
          <a:bodyPr wrap="square">
            <a:spAutoFit/>
          </a:bodyPr>
          <a:lstStyle/>
          <a:p>
            <a:pPr algn="l"/>
            <a:r>
              <a:rPr lang="de-DE" b="1" i="1" dirty="0"/>
              <a:t>“</a:t>
            </a:r>
            <a:r>
              <a:rPr lang="en-US" b="1" i="1" dirty="0"/>
              <a:t>19 Now the </a:t>
            </a:r>
            <a:r>
              <a:rPr lang="en-US" b="1" i="1" dirty="0">
                <a:solidFill>
                  <a:schemeClr val="accent6"/>
                </a:solidFill>
              </a:rPr>
              <a:t>deeds of the flesh </a:t>
            </a:r>
            <a:r>
              <a:rPr lang="en-US" b="1" i="1" dirty="0"/>
              <a:t>are evident, which are: </a:t>
            </a:r>
            <a:r>
              <a:rPr lang="en-US" b="1" i="1" dirty="0">
                <a:solidFill>
                  <a:srgbClr val="773F9B"/>
                </a:solidFill>
              </a:rPr>
              <a:t>immorality, impurity, sensuality, 20 idolatry, sorcery, enmities, strife, jealousy, outbursts of anger, disputes, dissensions, factions, 21 envying, drunkenness, carousing, and things like these</a:t>
            </a:r>
            <a:r>
              <a:rPr lang="en-US" b="1" i="1" dirty="0"/>
              <a:t>, of which I forewarn you just as I have forewarned you that those who practice such things shall not inherit the kingdom of God. 22 But the </a:t>
            </a:r>
            <a:r>
              <a:rPr lang="en-US" b="1" i="1" dirty="0">
                <a:solidFill>
                  <a:srgbClr val="FF0000"/>
                </a:solidFill>
              </a:rPr>
              <a:t>fruit of the Spirit </a:t>
            </a:r>
            <a:r>
              <a:rPr lang="en-US" b="1" i="1" dirty="0"/>
              <a:t>is </a:t>
            </a:r>
            <a:r>
              <a:rPr lang="en-US" b="1" i="1" dirty="0">
                <a:solidFill>
                  <a:srgbClr val="FF0000"/>
                </a:solidFill>
              </a:rPr>
              <a:t>love, joy, peace, patience, kindness, goodness, faithfulness, 23 gentleness, self-control</a:t>
            </a:r>
            <a:r>
              <a:rPr lang="en-US" b="1" i="1" dirty="0"/>
              <a:t>; against such things there is no law” </a:t>
            </a:r>
            <a:endParaRPr lang="en-US" dirty="0"/>
          </a:p>
        </p:txBody>
      </p:sp>
    </p:spTree>
    <p:extLst>
      <p:ext uri="{BB962C8B-B14F-4D97-AF65-F5344CB8AC3E}">
        <p14:creationId xmlns:p14="http://schemas.microsoft.com/office/powerpoint/2010/main" val="981975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172" y="201673"/>
            <a:ext cx="9535328" cy="841256"/>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4800" b="1" dirty="0" smtClean="0">
                <a:latin typeface="Calibri"/>
                <a:cs typeface="Calibri"/>
              </a:rPr>
              <a:t>The Fruit of the Spirit (Gal 5:19-23)</a:t>
            </a:r>
            <a:endParaRPr kumimoji="0" lang="en-US" sz="4800" b="1" i="0" u="none" strike="noStrike" cap="none" spc="0" normalizeH="0" baseline="0" dirty="0">
              <a:ln>
                <a:noFill/>
              </a:ln>
              <a:solidFill>
                <a:srgbClr val="000000"/>
              </a:solidFill>
              <a:effectLst/>
              <a:uFillTx/>
              <a:latin typeface="Calibri"/>
              <a:cs typeface="Calibri"/>
              <a:sym typeface="Helvetica Light"/>
            </a:endParaRPr>
          </a:p>
        </p:txBody>
      </p:sp>
      <p:sp>
        <p:nvSpPr>
          <p:cNvPr id="4" name="Rectangle 3"/>
          <p:cNvSpPr/>
          <p:nvPr/>
        </p:nvSpPr>
        <p:spPr>
          <a:xfrm>
            <a:off x="1752600" y="1886643"/>
            <a:ext cx="10807700" cy="6186308"/>
          </a:xfrm>
          <a:prstGeom prst="rect">
            <a:avLst/>
          </a:prstGeom>
        </p:spPr>
        <p:txBody>
          <a:bodyPr wrap="square">
            <a:spAutoFit/>
          </a:bodyPr>
          <a:lstStyle/>
          <a:p>
            <a:pPr marL="571500" indent="-571500" algn="l">
              <a:buFont typeface="Arial"/>
              <a:buChar char="•"/>
            </a:pPr>
            <a:r>
              <a:rPr lang="en-US" sz="4400" b="1" dirty="0" smtClean="0">
                <a:latin typeface="Calibri"/>
                <a:cs typeface="Calibri"/>
              </a:rPr>
              <a:t>Love   /   Hate</a:t>
            </a:r>
          </a:p>
          <a:p>
            <a:pPr marL="571500" indent="-571500" algn="l">
              <a:buFont typeface="Arial"/>
              <a:buChar char="•"/>
            </a:pPr>
            <a:r>
              <a:rPr lang="en-US" sz="4400" b="1" dirty="0" smtClean="0">
                <a:latin typeface="Calibri"/>
                <a:cs typeface="Calibri"/>
              </a:rPr>
              <a:t>Joy   /   Sorrow</a:t>
            </a:r>
          </a:p>
          <a:p>
            <a:pPr marL="571500" indent="-571500" algn="l">
              <a:buFont typeface="Arial"/>
              <a:buChar char="•"/>
            </a:pPr>
            <a:r>
              <a:rPr lang="en-US" sz="4400" b="1" dirty="0" smtClean="0">
                <a:latin typeface="Calibri"/>
                <a:cs typeface="Calibri"/>
              </a:rPr>
              <a:t>Peace   /   War</a:t>
            </a:r>
          </a:p>
          <a:p>
            <a:pPr marL="571500" indent="-571500" algn="l">
              <a:buFont typeface="Arial"/>
              <a:buChar char="•"/>
            </a:pPr>
            <a:r>
              <a:rPr lang="en-US" sz="4400" b="1" dirty="0" smtClean="0">
                <a:latin typeface="Calibri"/>
                <a:cs typeface="Calibri"/>
              </a:rPr>
              <a:t>Patience   /   Impatient</a:t>
            </a:r>
          </a:p>
          <a:p>
            <a:pPr marL="571500" indent="-571500" algn="l">
              <a:buFont typeface="Arial"/>
              <a:buChar char="•"/>
            </a:pPr>
            <a:r>
              <a:rPr lang="en-US" sz="4400" b="1" dirty="0" smtClean="0">
                <a:latin typeface="Calibri"/>
                <a:cs typeface="Calibri"/>
              </a:rPr>
              <a:t>Kindness   /   Malice</a:t>
            </a:r>
          </a:p>
          <a:p>
            <a:pPr marL="571500" indent="-571500" algn="l">
              <a:buFont typeface="Arial"/>
              <a:buChar char="•"/>
            </a:pPr>
            <a:r>
              <a:rPr lang="en-US" sz="4400" b="1" dirty="0" smtClean="0">
                <a:latin typeface="Calibri"/>
                <a:cs typeface="Calibri"/>
              </a:rPr>
              <a:t>Goodness   /   Wickedness</a:t>
            </a:r>
          </a:p>
          <a:p>
            <a:pPr marL="571500" indent="-571500" algn="l">
              <a:buFont typeface="Arial"/>
              <a:buChar char="•"/>
            </a:pPr>
            <a:r>
              <a:rPr lang="en-US" sz="4400" b="1" dirty="0" smtClean="0">
                <a:latin typeface="Calibri"/>
                <a:cs typeface="Calibri"/>
              </a:rPr>
              <a:t>Faithfulness   /   Disloyalty</a:t>
            </a:r>
          </a:p>
          <a:p>
            <a:pPr marL="571500" indent="-571500" algn="l">
              <a:buFont typeface="Arial"/>
              <a:buChar char="•"/>
            </a:pPr>
            <a:r>
              <a:rPr lang="en-US" sz="4400" b="1" dirty="0" smtClean="0">
                <a:latin typeface="Calibri"/>
                <a:cs typeface="Calibri"/>
              </a:rPr>
              <a:t>Gentleness   /   Cruelty</a:t>
            </a:r>
          </a:p>
          <a:p>
            <a:pPr marL="571500" indent="-571500" algn="l">
              <a:buFont typeface="Arial"/>
              <a:buChar char="•"/>
            </a:pPr>
            <a:r>
              <a:rPr lang="en-US" sz="4400" b="1" dirty="0" smtClean="0">
                <a:latin typeface="Calibri"/>
                <a:cs typeface="Calibri"/>
              </a:rPr>
              <a:t>Self-Control   /   Impulsiveness</a:t>
            </a:r>
            <a:endParaRPr lang="en-US" sz="4400" b="1" dirty="0">
              <a:latin typeface="Calibri"/>
              <a:cs typeface="Calibri"/>
            </a:endParaRPr>
          </a:p>
        </p:txBody>
      </p:sp>
    </p:spTree>
    <p:extLst>
      <p:ext uri="{BB962C8B-B14F-4D97-AF65-F5344CB8AC3E}">
        <p14:creationId xmlns:p14="http://schemas.microsoft.com/office/powerpoint/2010/main" val="16896639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4099" y="208211"/>
            <a:ext cx="4397701" cy="933589"/>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smtClean="0">
                <a:ln>
                  <a:noFill/>
                </a:ln>
                <a:solidFill>
                  <a:srgbClr val="000000"/>
                </a:solidFill>
                <a:effectLst/>
                <a:uFillTx/>
                <a:latin typeface="Calibri"/>
                <a:ea typeface="+mn-ea"/>
                <a:cs typeface="Calibri"/>
                <a:sym typeface="Helvetica Light"/>
              </a:rPr>
              <a:t>Conclusion</a:t>
            </a:r>
            <a:endParaRPr kumimoji="0" lang="en-US" sz="54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3" name="TextBox 2"/>
          <p:cNvSpPr txBox="1"/>
          <p:nvPr/>
        </p:nvSpPr>
        <p:spPr>
          <a:xfrm>
            <a:off x="2628900" y="1889663"/>
            <a:ext cx="9499600" cy="6750565"/>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r>
              <a:rPr lang="en-US" sz="4400" b="1" dirty="0">
                <a:latin typeface="Calibri"/>
                <a:cs typeface="Calibri"/>
              </a:rPr>
              <a:t>The Holy Spirit from the inception of our new lives is set on working so close to our lives that our lives in their deepest places are shaped and formed to be more like Christ. The more the Holy Spirit affects us, the more this holy fruit characterizes our lives. This is the reason God’s people can look forward to living in harmony.</a:t>
            </a: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61119535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4.jpeg"/>
          <p:cNvPicPr>
            <a:picLocks noChangeAspect="1"/>
          </p:cNvPicPr>
          <p:nvPr/>
        </p:nvPicPr>
        <p:blipFill>
          <a:blip r:embed="rId2">
            <a:extLst/>
          </a:blip>
          <a:stretch>
            <a:fillRect/>
          </a:stretch>
        </p:blipFill>
        <p:spPr>
          <a:xfrm>
            <a:off x="1330960" y="0"/>
            <a:ext cx="11673840" cy="4557662"/>
          </a:xfrm>
          <a:prstGeom prst="rect">
            <a:avLst/>
          </a:prstGeom>
          <a:ln w="12700">
            <a:miter lim="400000"/>
          </a:ln>
          <a:effectLst>
            <a:outerShdw blurRad="190500" dist="8455" dir="5400000" rotWithShape="0">
              <a:srgbClr val="000000"/>
            </a:outerShdw>
          </a:effectLst>
        </p:spPr>
      </p:pic>
      <p:sp>
        <p:nvSpPr>
          <p:cNvPr id="4" name="TextBox 3"/>
          <p:cNvSpPr txBox="1"/>
          <p:nvPr/>
        </p:nvSpPr>
        <p:spPr>
          <a:xfrm>
            <a:off x="5019500" y="3622835"/>
            <a:ext cx="414554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Discussion</a:t>
            </a:r>
            <a:r>
              <a:rPr kumimoji="0" lang="en-US" sz="3600" b="1" i="0" u="none" strike="noStrike" cap="none" spc="0" normalizeH="0" dirty="0" smtClean="0">
                <a:ln>
                  <a:noFill/>
                </a:ln>
                <a:solidFill>
                  <a:srgbClr val="000000"/>
                </a:solidFill>
                <a:effectLst/>
                <a:uFillTx/>
                <a:latin typeface="Calibri"/>
                <a:ea typeface="+mn-ea"/>
                <a:cs typeface="Calibri"/>
                <a:sym typeface="Helvetica Light"/>
              </a:rPr>
              <a:t> Questions</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7" name="TextBox 6"/>
          <p:cNvSpPr txBox="1"/>
          <p:nvPr/>
        </p:nvSpPr>
        <p:spPr>
          <a:xfrm>
            <a:off x="1437322" y="5136185"/>
            <a:ext cx="1143949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dirty="0" smtClean="0">
                <a:latin typeface="Calibri"/>
                <a:cs typeface="Calibri"/>
              </a:rPr>
              <a:t>Describe living by the Spirit. Do you feel that life in the Spirit is your reality? Please explain.</a:t>
            </a:r>
          </a:p>
          <a:p>
            <a:pPr marR="0" algn="l" defTabSz="584200" rtl="0" fontAlgn="auto" latinLnBrk="0" hangingPunct="0">
              <a:lnSpc>
                <a:spcPct val="100000"/>
              </a:lnSpc>
              <a:spcBef>
                <a:spcPts val="0"/>
              </a:spcBef>
              <a:spcAft>
                <a:spcPts val="0"/>
              </a:spcAft>
              <a:buClrTx/>
              <a:buSzTx/>
              <a:tabLst/>
            </a:pPr>
            <a:endParaRPr kumimoji="0" lang="en-US" sz="2800" b="1" i="0" u="none" strike="noStrike" cap="none" spc="0" normalizeH="0" dirty="0" smtClean="0">
              <a:ln>
                <a:noFill/>
              </a:ln>
              <a:solidFill>
                <a:srgbClr val="000000"/>
              </a:solidFill>
              <a:effectLst/>
              <a:uFillTx/>
              <a:latin typeface="Calibri"/>
              <a:cs typeface="Calibri"/>
              <a:sym typeface="Helvetica Light"/>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baseline="0" dirty="0" smtClean="0">
                <a:latin typeface="Calibri"/>
                <a:cs typeface="Calibri"/>
              </a:rPr>
              <a:t>Describe walking by the Spirit. Is the Spirit of God intimately involved</a:t>
            </a:r>
            <a:r>
              <a:rPr lang="en-US" sz="2800" b="1" dirty="0" smtClean="0">
                <a:latin typeface="Calibri"/>
                <a:cs typeface="Calibri"/>
              </a:rPr>
              <a:t> in your spiritual walk? Please explain</a:t>
            </a:r>
            <a:r>
              <a:rPr lang="en-US" sz="2800" b="1" dirty="0" smtClean="0">
                <a:latin typeface="Calibri"/>
                <a:cs typeface="Calibri"/>
              </a:rPr>
              <a:t>.</a:t>
            </a:r>
          </a:p>
          <a:p>
            <a:pPr marL="571500" marR="0" indent="-571500" algn="l" defTabSz="584200" rtl="0" fontAlgn="auto" latinLnBrk="0" hangingPunct="0">
              <a:lnSpc>
                <a:spcPct val="100000"/>
              </a:lnSpc>
              <a:spcBef>
                <a:spcPts val="0"/>
              </a:spcBef>
              <a:spcAft>
                <a:spcPts val="0"/>
              </a:spcAft>
              <a:buClrTx/>
              <a:buSzTx/>
              <a:buFont typeface="Arial"/>
              <a:buChar char="•"/>
              <a:tabLst/>
            </a:pPr>
            <a:endParaRPr kumimoji="0" lang="en-US" sz="2800" b="1" i="0" u="none" strike="noStrike" cap="none" spc="0" normalizeH="0" baseline="0" dirty="0">
              <a:ln>
                <a:noFill/>
              </a:ln>
              <a:solidFill>
                <a:srgbClr val="000000"/>
              </a:solidFill>
              <a:effectLst/>
              <a:uFillTx/>
              <a:latin typeface="Calibri"/>
              <a:cs typeface="Calibri"/>
              <a:sym typeface="Helvetica Light"/>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dirty="0" smtClean="0">
                <a:latin typeface="Calibri"/>
                <a:cs typeface="Calibri"/>
              </a:rPr>
              <a:t>Share one aspect of the “Fruit of the Spirit” that you feel God is calling you to work on in the coming year.  </a:t>
            </a:r>
            <a:endParaRPr kumimoji="0" lang="en-US" sz="28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6746159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jpeg" descr="rcnKGxyKi.jpg"/>
          <p:cNvPicPr>
            <a:picLocks noChangeAspect="1"/>
          </p:cNvPicPr>
          <p:nvPr/>
        </p:nvPicPr>
        <p:blipFill>
          <a:blip r:embed="rId2">
            <a:extLst/>
          </a:blip>
          <a:srcRect l="4745" t="4724" r="5056" b="5002"/>
          <a:stretch>
            <a:fillRect/>
          </a:stretch>
        </p:blipFill>
        <p:spPr>
          <a:xfrm>
            <a:off x="1861424" y="1135040"/>
            <a:ext cx="10618727" cy="7901010"/>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74" name="image6.png" descr="17720-bark-ship--vector.png"/>
          <p:cNvPicPr>
            <a:picLocks noChangeAspect="1"/>
          </p:cNvPicPr>
          <p:nvPr/>
        </p:nvPicPr>
        <p:blipFill>
          <a:blip r:embed="rId3">
            <a:extLst/>
          </a:blip>
          <a:stretch>
            <a:fillRect/>
          </a:stretch>
        </p:blipFill>
        <p:spPr>
          <a:xfrm>
            <a:off x="5679009" y="3521571"/>
            <a:ext cx="2935315" cy="2136257"/>
          </a:xfrm>
          <a:prstGeom prst="rect">
            <a:avLst/>
          </a:prstGeom>
          <a:ln w="12700">
            <a:miter lim="400000"/>
          </a:ln>
        </p:spPr>
      </p:pic>
      <p:pic>
        <p:nvPicPr>
          <p:cNvPr id="75" name="image7.gif" descr="63e541c9907bf019687902204d97b499.gif"/>
          <p:cNvPicPr>
            <a:picLocks noChangeAspect="1"/>
          </p:cNvPicPr>
          <p:nvPr/>
        </p:nvPicPr>
        <p:blipFill>
          <a:blip r:embed="rId4">
            <a:extLst/>
          </a:blip>
          <a:stretch>
            <a:fillRect/>
          </a:stretch>
        </p:blipFill>
        <p:spPr>
          <a:xfrm>
            <a:off x="10518771" y="6885695"/>
            <a:ext cx="1498672" cy="1468698"/>
          </a:xfrm>
          <a:prstGeom prst="rect">
            <a:avLst/>
          </a:prstGeom>
          <a:ln w="12700">
            <a:miter lim="400000"/>
          </a:ln>
        </p:spPr>
      </p:pic>
      <p:sp>
        <p:nvSpPr>
          <p:cNvPr id="76" name="Shape 76"/>
          <p:cNvSpPr/>
          <p:nvPr/>
        </p:nvSpPr>
        <p:spPr>
          <a:xfrm>
            <a:off x="3227261" y="-1"/>
            <a:ext cx="845600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What is Your Next Port?</a:t>
            </a:r>
          </a:p>
        </p:txBody>
      </p:sp>
      <p:grpSp>
        <p:nvGrpSpPr>
          <p:cNvPr id="79" name="Group 79"/>
          <p:cNvGrpSpPr/>
          <p:nvPr/>
        </p:nvGrpSpPr>
        <p:grpSpPr>
          <a:xfrm>
            <a:off x="2619975" y="5350800"/>
            <a:ext cx="4526692" cy="3185806"/>
            <a:chOff x="0" y="0"/>
            <a:chExt cx="4526691" cy="3185805"/>
          </a:xfrm>
        </p:grpSpPr>
        <p:pic>
          <p:nvPicPr>
            <p:cNvPr id="77"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78" name="Shape 78"/>
            <p:cNvSpPr/>
            <p:nvPr/>
          </p:nvSpPr>
          <p:spPr>
            <a:xfrm>
              <a:off x="607285" y="1560205"/>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t>1</a:t>
              </a:r>
            </a:p>
          </p:txBody>
        </p:sp>
      </p:grpSp>
      <p:grpSp>
        <p:nvGrpSpPr>
          <p:cNvPr id="82" name="Group 82"/>
          <p:cNvGrpSpPr/>
          <p:nvPr/>
        </p:nvGrpSpPr>
        <p:grpSpPr>
          <a:xfrm>
            <a:off x="7146667" y="4972690"/>
            <a:ext cx="4870776" cy="3178823"/>
            <a:chOff x="0" y="0"/>
            <a:chExt cx="4870774" cy="3178821"/>
          </a:xfrm>
        </p:grpSpPr>
        <p:pic>
          <p:nvPicPr>
            <p:cNvPr id="80"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81" name="Shape 81"/>
            <p:cNvSpPr/>
            <p:nvPr/>
          </p:nvSpPr>
          <p:spPr>
            <a:xfrm>
              <a:off x="4115762" y="77661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t>2</a:t>
              </a:r>
            </a:p>
          </p:txBody>
        </p:sp>
      </p:grpSp>
      <p:grpSp>
        <p:nvGrpSpPr>
          <p:cNvPr id="85" name="Group 85"/>
          <p:cNvGrpSpPr/>
          <p:nvPr/>
        </p:nvGrpSpPr>
        <p:grpSpPr>
          <a:xfrm>
            <a:off x="6252743" y="1942126"/>
            <a:ext cx="5379067" cy="2992142"/>
            <a:chOff x="0" y="0"/>
            <a:chExt cx="5379066" cy="2992140"/>
          </a:xfrm>
        </p:grpSpPr>
        <p:pic>
          <p:nvPicPr>
            <p:cNvPr id="83" name="image5.png" descr="Q&amp;Tisland.jpg"/>
            <p:cNvPicPr>
              <a:picLocks noChangeAspect="1"/>
            </p:cNvPicPr>
            <p:nvPr/>
          </p:nvPicPr>
          <p:blipFill>
            <a:blip r:embed="rId7">
              <a:extLst/>
            </a:blip>
            <a:stretch>
              <a:fillRect/>
            </a:stretch>
          </p:blipFill>
          <p:spPr>
            <a:xfrm>
              <a:off x="0" y="0"/>
              <a:ext cx="5379067" cy="2179341"/>
            </a:xfrm>
            <a:prstGeom prst="rect">
              <a:avLst/>
            </a:prstGeom>
            <a:ln w="12700" cap="flat">
              <a:noFill/>
              <a:miter lim="400000"/>
            </a:ln>
            <a:effectLst/>
          </p:spPr>
        </p:pic>
        <p:sp>
          <p:nvSpPr>
            <p:cNvPr id="84" name="Shape 84"/>
            <p:cNvSpPr/>
            <p:nvPr/>
          </p:nvSpPr>
          <p:spPr>
            <a:xfrm>
              <a:off x="3527270" y="136654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t>4</a:t>
              </a:r>
            </a:p>
          </p:txBody>
        </p:sp>
      </p:grpSp>
      <p:grpSp>
        <p:nvGrpSpPr>
          <p:cNvPr id="88" name="Group 88"/>
          <p:cNvGrpSpPr/>
          <p:nvPr/>
        </p:nvGrpSpPr>
        <p:grpSpPr>
          <a:xfrm>
            <a:off x="2619975" y="1537724"/>
            <a:ext cx="3501435" cy="3983502"/>
            <a:chOff x="0" y="0"/>
            <a:chExt cx="3501433" cy="3983501"/>
          </a:xfrm>
        </p:grpSpPr>
        <p:pic>
          <p:nvPicPr>
            <p:cNvPr id="86"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87" name="Shape 87"/>
            <p:cNvSpPr/>
            <p:nvPr/>
          </p:nvSpPr>
          <p:spPr>
            <a:xfrm>
              <a:off x="362480" y="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t>3</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strips(downRight)">
                                      <p:cBhvr>
                                        <p:cTn id="7" dur="2250"/>
                                        <p:tgtEl>
                                          <p:spTgt spid="73"/>
                                        </p:tgtEl>
                                      </p:cBhvr>
                                    </p:animEffect>
                                  </p:childTnLst>
                                </p:cTn>
                              </p:par>
                            </p:childTnLst>
                          </p:cTn>
                        </p:par>
                        <p:par>
                          <p:cTn id="8" fill="hold">
                            <p:stCondLst>
                              <p:cond delay="2250"/>
                            </p:stCondLst>
                            <p:childTnLst>
                              <p:par>
                                <p:cTn id="9" presetID="1"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3" nodeType="afterEffect">
                                  <p:stCondLst>
                                    <p:cond delay="0"/>
                                  </p:stCondLst>
                                  <p:iterate>
                                    <p:tmAbs val="0"/>
                                  </p:iterate>
                                  <p:childTnLst>
                                    <p:set>
                                      <p:cBhvr>
                                        <p:cTn id="13" fill="hold"/>
                                        <p:tgtEl>
                                          <p:spTgt spid="75"/>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4" nodeType="afterEffect">
                                  <p:stCondLst>
                                    <p:cond delay="100"/>
                                  </p:stCondLst>
                                  <p:iterate>
                                    <p:tmAbs val="0"/>
                                  </p:iterate>
                                  <p:childTnLst>
                                    <p:set>
                                      <p:cBhvr>
                                        <p:cTn id="16" fill="hold"/>
                                        <p:tgtEl>
                                          <p:spTgt spid="79"/>
                                        </p:tgtEl>
                                        <p:attrNameLst>
                                          <p:attrName>style.visibility</p:attrName>
                                        </p:attrNameLst>
                                      </p:cBhvr>
                                      <p:to>
                                        <p:strVal val="visible"/>
                                      </p:to>
                                    </p:set>
                                    <p:animEffect transition="in" filter="blinds(vertical)">
                                      <p:cBhvr>
                                        <p:cTn id="17" dur="1000"/>
                                        <p:tgtEl>
                                          <p:spTgt spid="79"/>
                                        </p:tgtEl>
                                      </p:cBhvr>
                                    </p:animEffect>
                                  </p:childTnLst>
                                </p:cTn>
                              </p:par>
                            </p:childTnLst>
                          </p:cTn>
                        </p:par>
                        <p:par>
                          <p:cTn id="18" fill="hold">
                            <p:stCondLst>
                              <p:cond delay="3350"/>
                            </p:stCondLst>
                            <p:childTnLst>
                              <p:par>
                                <p:cTn id="19" presetID="3" presetClass="entr" presetSubtype="5" fill="hold" grpId="5" nodeType="afterEffect">
                                  <p:stCondLst>
                                    <p:cond delay="600"/>
                                  </p:stCondLst>
                                  <p:iterate>
                                    <p:tmAbs val="0"/>
                                  </p:iterate>
                                  <p:childTnLst>
                                    <p:set>
                                      <p:cBhvr>
                                        <p:cTn id="20" fill="hold"/>
                                        <p:tgtEl>
                                          <p:spTgt spid="82"/>
                                        </p:tgtEl>
                                        <p:attrNameLst>
                                          <p:attrName>style.visibility</p:attrName>
                                        </p:attrNameLst>
                                      </p:cBhvr>
                                      <p:to>
                                        <p:strVal val="visible"/>
                                      </p:to>
                                    </p:set>
                                    <p:animEffect transition="in" filter="blinds(vertical)">
                                      <p:cBhvr>
                                        <p:cTn id="21" dur="1000"/>
                                        <p:tgtEl>
                                          <p:spTgt spid="82"/>
                                        </p:tgtEl>
                                      </p:cBhvr>
                                    </p:animEffect>
                                  </p:childTnLst>
                                </p:cTn>
                              </p:par>
                            </p:childTnLst>
                          </p:cTn>
                        </p:par>
                        <p:par>
                          <p:cTn id="22" fill="hold">
                            <p:stCondLst>
                              <p:cond delay="4950"/>
                            </p:stCondLst>
                            <p:childTnLst>
                              <p:par>
                                <p:cTn id="23" presetID="3" presetClass="entr" presetSubtype="5" fill="hold" grpId="6" nodeType="afterEffect">
                                  <p:stCondLst>
                                    <p:cond delay="600"/>
                                  </p:stCondLst>
                                  <p:iterate>
                                    <p:tmAbs val="0"/>
                                  </p:iterate>
                                  <p:childTnLst>
                                    <p:set>
                                      <p:cBhvr>
                                        <p:cTn id="24" fill="hold"/>
                                        <p:tgtEl>
                                          <p:spTgt spid="88"/>
                                        </p:tgtEl>
                                        <p:attrNameLst>
                                          <p:attrName>style.visibility</p:attrName>
                                        </p:attrNameLst>
                                      </p:cBhvr>
                                      <p:to>
                                        <p:strVal val="visible"/>
                                      </p:to>
                                    </p:set>
                                    <p:animEffect transition="in" filter="blinds(vertical)">
                                      <p:cBhvr>
                                        <p:cTn id="25" dur="1000"/>
                                        <p:tgtEl>
                                          <p:spTgt spid="88"/>
                                        </p:tgtEl>
                                      </p:cBhvr>
                                    </p:animEffect>
                                  </p:childTnLst>
                                </p:cTn>
                              </p:par>
                            </p:childTnLst>
                          </p:cTn>
                        </p:par>
                        <p:par>
                          <p:cTn id="26" fill="hold">
                            <p:stCondLst>
                              <p:cond delay="6550"/>
                            </p:stCondLst>
                            <p:childTnLst>
                              <p:par>
                                <p:cTn id="27" presetID="3" presetClass="entr" presetSubtype="5" fill="hold" grpId="7" nodeType="afterEffect">
                                  <p:stCondLst>
                                    <p:cond delay="600"/>
                                  </p:stCondLst>
                                  <p:iterate>
                                    <p:tmAbs val="0"/>
                                  </p:iterate>
                                  <p:childTnLst>
                                    <p:set>
                                      <p:cBhvr>
                                        <p:cTn id="28" fill="hold"/>
                                        <p:tgtEl>
                                          <p:spTgt spid="85"/>
                                        </p:tgtEl>
                                        <p:attrNameLst>
                                          <p:attrName>style.visibility</p:attrName>
                                        </p:attrNameLst>
                                      </p:cBhvr>
                                      <p:to>
                                        <p:strVal val="visible"/>
                                      </p:to>
                                    </p:set>
                                    <p:animEffect transition="in" filter="blinds(vertical)">
                                      <p:cBhvr>
                                        <p:cTn id="2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9" grpId="4" animBg="1" advAuto="0"/>
      <p:bldP spid="82" grpId="5" animBg="1" advAuto="0"/>
      <p:bldP spid="85" grpId="7" animBg="1" advAuto="0"/>
      <p:bldP spid="88"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2467439" y="327101"/>
            <a:ext cx="10064970"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rPr dirty="0"/>
              <a:t>Section </a:t>
            </a:r>
            <a:r>
              <a:rPr lang="en-US" dirty="0" smtClean="0"/>
              <a:t>2</a:t>
            </a:r>
            <a:r>
              <a:rPr dirty="0" smtClean="0"/>
              <a:t>: </a:t>
            </a:r>
            <a:r>
              <a:rPr dirty="0"/>
              <a:t>Christian </a:t>
            </a:r>
            <a:r>
              <a:rPr lang="en-US" dirty="0" smtClean="0"/>
              <a:t>Growth</a:t>
            </a:r>
            <a:endParaRPr dirty="0"/>
          </a:p>
        </p:txBody>
      </p:sp>
      <p:sp>
        <p:nvSpPr>
          <p:cNvPr id="100" name="Shape 100"/>
          <p:cNvSpPr/>
          <p:nvPr/>
        </p:nvSpPr>
        <p:spPr>
          <a:xfrm>
            <a:off x="4073147" y="5120738"/>
            <a:ext cx="926096" cy="209550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0">
                <a:solidFill>
                  <a:srgbClr val="4E9832"/>
                </a:solidFill>
                <a:latin typeface="Baskerville Old Face"/>
                <a:ea typeface="Baskerville Old Face"/>
                <a:cs typeface="Baskerville Old Face"/>
                <a:sym typeface="Baskerville Old Face"/>
              </a:defRPr>
            </a:lvl1pPr>
          </a:lstStyle>
          <a:p>
            <a:r>
              <a:t>1</a:t>
            </a:r>
          </a:p>
        </p:txBody>
      </p:sp>
      <p:sp>
        <p:nvSpPr>
          <p:cNvPr id="102" name="Shape 102"/>
          <p:cNvSpPr/>
          <p:nvPr/>
        </p:nvSpPr>
        <p:spPr>
          <a:xfrm>
            <a:off x="2723400" y="7354645"/>
            <a:ext cx="9119730" cy="218008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4500">
                <a:latin typeface="Helvetica"/>
                <a:ea typeface="Helvetica"/>
                <a:cs typeface="Helvetica"/>
                <a:sym typeface="Helvetica"/>
              </a:defRPr>
            </a:pPr>
            <a:r>
              <a:rPr dirty="0" smtClean="0"/>
              <a:t>“</a:t>
            </a:r>
            <a:r>
              <a:rPr lang="en-US" dirty="0" smtClean="0"/>
              <a:t>For all who are being led by the Spirit of God, these are sons of God.” (Rom 8:14)</a:t>
            </a:r>
            <a:endParaRPr dirty="0"/>
          </a:p>
        </p:txBody>
      </p:sp>
      <p:pic>
        <p:nvPicPr>
          <p:cNvPr id="6" name="Picture 5" descr="S&amp;Disla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505" y="1478702"/>
            <a:ext cx="8445500" cy="551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 nodeType="afterEffect">
                                  <p:stCondLst>
                                    <p:cond delay="0"/>
                                  </p:stCondLst>
                                  <p:iterate>
                                    <p:tmAbs val="0"/>
                                  </p:iterate>
                                  <p:childTnLst>
                                    <p:set>
                                      <p:cBhvr>
                                        <p:cTn id="6" fill="hold"/>
                                        <p:tgtEl>
                                          <p:spTgt spid="100"/>
                                        </p:tgtEl>
                                        <p:attrNameLst>
                                          <p:attrName>style.visibility</p:attrName>
                                        </p:attrNameLst>
                                      </p:cBhvr>
                                      <p:to>
                                        <p:strVal val="visible"/>
                                      </p:to>
                                    </p:set>
                                    <p:anim calcmode="lin" valueType="num">
                                      <p:cBhvr>
                                        <p:cTn id="7" dur="750" fill="hold"/>
                                        <p:tgtEl>
                                          <p:spTgt spid="100"/>
                                        </p:tgtEl>
                                        <p:attrNameLst>
                                          <p:attrName>ppt_w</p:attrName>
                                        </p:attrNameLst>
                                      </p:cBhvr>
                                      <p:tavLst>
                                        <p:tav tm="0">
                                          <p:val>
                                            <p:fltVal val="0"/>
                                          </p:val>
                                        </p:tav>
                                        <p:tav tm="100000">
                                          <p:val>
                                            <p:strVal val="#ppt_w"/>
                                          </p:val>
                                        </p:tav>
                                      </p:tavLst>
                                    </p:anim>
                                    <p:anim calcmode="lin" valueType="num">
                                      <p:cBhvr>
                                        <p:cTn id="8" dur="750" fill="hold"/>
                                        <p:tgtEl>
                                          <p:spTgt spid="100"/>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19" presetClass="entr" presetSubtype="10" fill="hold" grpId="3" nodeType="afterEffect">
                                  <p:stCondLst>
                                    <p:cond delay="0"/>
                                  </p:stCondLst>
                                  <p:iterate>
                                    <p:tmAbs val="0"/>
                                  </p:iterate>
                                  <p:childTnLst>
                                    <p:set>
                                      <p:cBhvr>
                                        <p:cTn id="11" fill="hold"/>
                                        <p:tgtEl>
                                          <p:spTgt spid="102"/>
                                        </p:tgtEl>
                                        <p:attrNameLst>
                                          <p:attrName>style.visibility</p:attrName>
                                        </p:attrNameLst>
                                      </p:cBhvr>
                                      <p:to>
                                        <p:strVal val="visible"/>
                                      </p:to>
                                    </p:set>
                                    <p:anim calcmode="lin" valueType="num">
                                      <p:cBhvr>
                                        <p:cTn id="12" dur="2000" fill="hold"/>
                                        <p:tgtEl>
                                          <p:spTgt spid="102"/>
                                        </p:tgtEl>
                                        <p:attrNameLst>
                                          <p:attrName>ppt_w</p:attrName>
                                        </p:attrNameLst>
                                      </p:cBhvr>
                                      <p:tavLst>
                                        <p:tav tm="0" fmla="#ppt_w*sin(2.5*pi*$)">
                                          <p:val>
                                            <p:fltVal val="0"/>
                                          </p:val>
                                        </p:tav>
                                        <p:tav tm="100000">
                                          <p:val>
                                            <p:fltVal val="1"/>
                                          </p:val>
                                        </p:tav>
                                      </p:tavLst>
                                    </p:anim>
                                    <p:anim calcmode="lin" valueType="num">
                                      <p:cBhvr>
                                        <p:cTn id="13" dur="2000" fill="hold"/>
                                        <p:tgtEl>
                                          <p:spTgt spid="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2" animBg="1" advAuto="0"/>
      <p:bldP spid="102"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6780" y="2204911"/>
            <a:ext cx="10334248" cy="5027017"/>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smtClean="0">
                <a:ln>
                  <a:noFill/>
                </a:ln>
                <a:solidFill>
                  <a:srgbClr val="000000"/>
                </a:solidFill>
                <a:effectLst/>
                <a:uFillTx/>
                <a:latin typeface="Calibri"/>
                <a:cs typeface="Calibri"/>
                <a:sym typeface="Helvetica Light"/>
              </a:rPr>
              <a:t>The</a:t>
            </a:r>
            <a:r>
              <a:rPr kumimoji="0" lang="en-US" sz="4000" b="1" i="0" u="none" strike="noStrike" cap="none" spc="0" normalizeH="0" dirty="0" smtClean="0">
                <a:ln>
                  <a:noFill/>
                </a:ln>
                <a:solidFill>
                  <a:srgbClr val="000000"/>
                </a:solidFill>
                <a:effectLst/>
                <a:uFillTx/>
                <a:latin typeface="Calibri"/>
                <a:cs typeface="Calibri"/>
                <a:sym typeface="Helvetica Light"/>
              </a:rPr>
              <a:t> warfare of the Holy Spirit is real and goes on in the heart of every believer. The indwelling Holy Spirit battles against the sinful desires of our flesh in order to aid us in turning away from sin and in walking rightly in the commandments of God. In so doing, we are able to enjoy freedom from sin, new life, His presence and fellowship, and the fruit of His Spirit.</a:t>
            </a:r>
            <a:endParaRPr kumimoji="0" lang="en-US" sz="4000" b="1" i="0" u="none" strike="noStrike" cap="none" spc="0" normalizeH="0" baseline="0" dirty="0">
              <a:ln>
                <a:noFill/>
              </a:ln>
              <a:solidFill>
                <a:srgbClr val="000000"/>
              </a:solidFill>
              <a:effectLst/>
              <a:uFillTx/>
              <a:latin typeface="Calibri"/>
              <a:cs typeface="Calibri"/>
              <a:sym typeface="Helvetica Light"/>
            </a:endParaRPr>
          </a:p>
        </p:txBody>
      </p:sp>
      <p:sp>
        <p:nvSpPr>
          <p:cNvPr id="6" name="Rectangle 5"/>
          <p:cNvSpPr/>
          <p:nvPr/>
        </p:nvSpPr>
        <p:spPr>
          <a:xfrm>
            <a:off x="1521593" y="721042"/>
            <a:ext cx="11264622"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 Warfare of the Spirit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110742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009192" y="1635760"/>
            <a:ext cx="10464800" cy="1686560"/>
          </a:xfrm>
          <a:prstGeom prst="rect">
            <a:avLst/>
          </a:prstGeom>
          <a:ln w="9525" cap="flat" cmpd="sng" algn="ctr">
            <a:solidFill>
              <a:schemeClr val="accent1">
                <a:shade val="95000"/>
                <a:satMod val="104999"/>
              </a:schemeClr>
            </a:solidFill>
            <a:prstDash val="solid"/>
            <a:miter lim="400000"/>
          </a:ln>
          <a:extLst>
            <a:ext uri="{C572A759-6A51-4108-AA02-DFA0A04FC94B}">
              <ma14:wrappingTextBoxFlag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9pPr>
          </a:lstStyle>
          <a:p>
            <a:pPr marL="0" indent="0" hangingPunct="1">
              <a:buFontTx/>
              <a:buNone/>
            </a:pPr>
            <a:r>
              <a:rPr lang="en-US" sz="2400" b="1" i="1" dirty="0" smtClean="0"/>
              <a:t>“16 But I say, walk by the Spirit, and you will not carry out the desire of the flesh. 17 For the flesh sets its desire against the Spirit, and the Spirit against the flesh; for these are in opposition to one another, so that you may not do the things that you please.” (Gal 5:16-17 NASB)</a:t>
            </a:r>
          </a:p>
        </p:txBody>
      </p:sp>
      <p:sp>
        <p:nvSpPr>
          <p:cNvPr id="5" name="Rectangle 4"/>
          <p:cNvSpPr/>
          <p:nvPr/>
        </p:nvSpPr>
        <p:spPr>
          <a:xfrm>
            <a:off x="2009192" y="3515022"/>
            <a:ext cx="10629848" cy="2031325"/>
          </a:xfrm>
          <a:prstGeom prst="rect">
            <a:avLst/>
          </a:prstGeom>
        </p:spPr>
        <p:txBody>
          <a:bodyPr wrap="square">
            <a:spAutoFit/>
          </a:bodyPr>
          <a:lstStyle/>
          <a:p>
            <a:pPr marL="571500" indent="-571500" algn="l">
              <a:lnSpc>
                <a:spcPct val="150000"/>
              </a:lnSpc>
              <a:buFont typeface="Arial" panose="020B0604020202020204" pitchFamily="34" charset="0"/>
              <a:buChar char="•"/>
            </a:pPr>
            <a:r>
              <a:rPr lang="en-US" sz="2800" dirty="0"/>
              <a:t>Desires of the flesh vs. Holy </a:t>
            </a:r>
            <a:r>
              <a:rPr lang="en-US" sz="2800" dirty="0" smtClean="0"/>
              <a:t>Spirit</a:t>
            </a:r>
          </a:p>
          <a:p>
            <a:pPr marL="571500" lvl="3" indent="-571500" algn="l">
              <a:lnSpc>
                <a:spcPct val="150000"/>
              </a:lnSpc>
              <a:buFont typeface="Arial" panose="020B0604020202020204" pitchFamily="34" charset="0"/>
              <a:buChar char="•"/>
            </a:pPr>
            <a:r>
              <a:rPr lang="en-US" sz="2800" dirty="0" smtClean="0"/>
              <a:t>Examples: Temptations with Lust, Anxiety, Laziness, Pride</a:t>
            </a:r>
          </a:p>
          <a:p>
            <a:pPr marL="571500" lvl="3" indent="-571500" algn="l">
              <a:lnSpc>
                <a:spcPct val="150000"/>
              </a:lnSpc>
              <a:buFont typeface="Arial" panose="020B0604020202020204" pitchFamily="34" charset="0"/>
              <a:buChar char="•"/>
            </a:pPr>
            <a:r>
              <a:rPr lang="en-US" sz="2800" dirty="0" smtClean="0"/>
              <a:t>Spirit’s warfare leads us to obey God’s good commandments</a:t>
            </a:r>
          </a:p>
        </p:txBody>
      </p:sp>
      <p:sp>
        <p:nvSpPr>
          <p:cNvPr id="6" name="Text Placeholder 2"/>
          <p:cNvSpPr txBox="1">
            <a:spLocks/>
          </p:cNvSpPr>
          <p:nvPr/>
        </p:nvSpPr>
        <p:spPr>
          <a:xfrm>
            <a:off x="2091716" y="5694420"/>
            <a:ext cx="10464800" cy="2034004"/>
          </a:xfrm>
          <a:prstGeom prst="rect">
            <a:avLst/>
          </a:prstGeom>
          <a:ln w="9525" cap="flat" cmpd="sng" algn="ctr">
            <a:solidFill>
              <a:schemeClr val="accent1">
                <a:shade val="95000"/>
                <a:satMod val="104999"/>
              </a:schemeClr>
            </a:solidFill>
            <a:prstDash val="solid"/>
            <a:miter lim="400000"/>
          </a:ln>
          <a:extLst>
            <a:ext uri="{C572A759-6A51-4108-AA02-DFA0A04FC94B}">
              <ma14:wrappingTextBoxFlag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lIns="50800" tIns="50800" rIns="50800" bIns="50800" anchor="ctr">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9pPr>
          </a:lstStyle>
          <a:p>
            <a:pPr marL="0" indent="0" hangingPunct="1">
              <a:buFontTx/>
              <a:buNone/>
            </a:pPr>
            <a:r>
              <a:rPr lang="en-US" sz="2400" b="1" i="1" dirty="0" smtClean="0"/>
              <a:t>“26 Moreover, I will give you a new heart and put a new spirit within you; and I will remove the heart of stone from your flesh and give you a heart of flesh. I will put My Spirit within you and cause you to walk in My statutes, and you will be careful to observe My ordinances.” (Ezekiel 36:26-27 NASB)</a:t>
            </a:r>
          </a:p>
        </p:txBody>
      </p:sp>
      <p:sp>
        <p:nvSpPr>
          <p:cNvPr id="7" name="TextBox 6"/>
          <p:cNvSpPr txBox="1"/>
          <p:nvPr/>
        </p:nvSpPr>
        <p:spPr>
          <a:xfrm>
            <a:off x="2009192" y="7728424"/>
            <a:ext cx="10464800"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sym typeface="Helvetica Light"/>
              </a:rPr>
              <a:t>The Holy Spirit was promised to transform</a:t>
            </a:r>
            <a:r>
              <a:rPr kumimoji="0" lang="en-US" sz="2800" b="0" i="0" u="none" strike="noStrike" cap="none" spc="0" normalizeH="0" dirty="0" smtClean="0">
                <a:ln>
                  <a:noFill/>
                </a:ln>
                <a:solidFill>
                  <a:srgbClr val="000000"/>
                </a:solidFill>
                <a:effectLst/>
                <a:uFillTx/>
                <a:sym typeface="Helvetica Light"/>
              </a:rPr>
              <a:t> our hearts so that we would obey the Lord, and this is for our good as well!</a:t>
            </a:r>
          </a:p>
        </p:txBody>
      </p:sp>
      <p:sp>
        <p:nvSpPr>
          <p:cNvPr id="8" name="TextBox 7"/>
          <p:cNvSpPr txBox="1"/>
          <p:nvPr/>
        </p:nvSpPr>
        <p:spPr>
          <a:xfrm>
            <a:off x="2009192" y="442079"/>
            <a:ext cx="1046480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dirty="0" smtClean="0">
                <a:ln>
                  <a:noFill/>
                </a:ln>
                <a:solidFill>
                  <a:schemeClr val="accent1">
                    <a:lumMod val="75000"/>
                  </a:schemeClr>
                </a:solidFill>
                <a:effectLst/>
                <a:uFillTx/>
                <a:latin typeface="+mn-lt"/>
                <a:ea typeface="+mn-ea"/>
                <a:cs typeface="+mn-cs"/>
                <a:sym typeface="Helvetica Light"/>
              </a:rPr>
              <a:t>Warfare</a:t>
            </a:r>
            <a:r>
              <a:rPr kumimoji="0" lang="en-US" sz="6000" b="0" i="0" u="none" strike="noStrike" cap="none" spc="0" normalizeH="0" dirty="0" smtClean="0">
                <a:ln>
                  <a:noFill/>
                </a:ln>
                <a:solidFill>
                  <a:schemeClr val="accent1">
                    <a:lumMod val="75000"/>
                  </a:schemeClr>
                </a:solidFill>
                <a:effectLst/>
                <a:uFillTx/>
                <a:latin typeface="+mn-lt"/>
                <a:ea typeface="+mn-ea"/>
                <a:cs typeface="+mn-cs"/>
                <a:sym typeface="Helvetica Light"/>
              </a:rPr>
              <a:t> of the Spirit</a:t>
            </a:r>
            <a:endParaRPr kumimoji="0" lang="en-US" sz="6000" b="0" i="0" u="none" strike="noStrike" cap="none" spc="0" normalizeH="0" baseline="0" dirty="0">
              <a:ln>
                <a:noFill/>
              </a:ln>
              <a:solidFill>
                <a:schemeClr val="accent1">
                  <a:lumMod val="75000"/>
                </a:schemeClr>
              </a:solidFill>
              <a:effectLst/>
              <a:uFillTx/>
              <a:latin typeface="+mn-lt"/>
              <a:ea typeface="+mn-ea"/>
              <a:cs typeface="+mn-cs"/>
              <a:sym typeface="Helvetica Light"/>
            </a:endParaRPr>
          </a:p>
        </p:txBody>
      </p:sp>
    </p:spTree>
    <p:extLst>
      <p:ext uri="{BB962C8B-B14F-4D97-AF65-F5344CB8AC3E}">
        <p14:creationId xmlns:p14="http://schemas.microsoft.com/office/powerpoint/2010/main" val="41055104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2009192" y="2032000"/>
            <a:ext cx="10464800" cy="1625600"/>
          </a:xfrm>
          <a:prstGeom prst="rect">
            <a:avLst/>
          </a:prstGeom>
          <a:ln w="9525" cap="flat" cmpd="sng" algn="ctr">
            <a:solidFill>
              <a:schemeClr val="accent1">
                <a:shade val="95000"/>
                <a:satMod val="104999"/>
              </a:schemeClr>
            </a:solidFill>
            <a:prstDash val="solid"/>
            <a:miter lim="400000"/>
          </a:ln>
          <a:extLst>
            <a:ext uri="{C572A759-6A51-4108-AA02-DFA0A04FC94B}">
              <ma14:wrappingTextBoxFlag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9pPr>
          </a:lstStyle>
          <a:p>
            <a:pPr marL="0" indent="0" hangingPunct="1">
              <a:buFontTx/>
              <a:buNone/>
            </a:pPr>
            <a:r>
              <a:rPr lang="en-US" sz="2800" b="1" i="1" dirty="0" smtClean="0"/>
              <a:t>“24 Now those who belong to Christ Jesus have crucified the flesh with its passions and desires. 25 If we live by the Spirit, let us also walk by the Spirit.” (Gal 5:24-25 NASB)</a:t>
            </a:r>
          </a:p>
        </p:txBody>
      </p:sp>
      <p:sp>
        <p:nvSpPr>
          <p:cNvPr id="3" name="TextBox 2"/>
          <p:cNvSpPr txBox="1"/>
          <p:nvPr/>
        </p:nvSpPr>
        <p:spPr>
          <a:xfrm>
            <a:off x="2009192" y="512306"/>
            <a:ext cx="10464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smtClean="0">
                <a:ln>
                  <a:noFill/>
                </a:ln>
                <a:solidFill>
                  <a:schemeClr val="accent1">
                    <a:lumMod val="75000"/>
                  </a:schemeClr>
                </a:solidFill>
                <a:effectLst/>
                <a:uFillTx/>
                <a:latin typeface="+mn-lt"/>
                <a:ea typeface="+mn-ea"/>
                <a:cs typeface="+mn-cs"/>
                <a:sym typeface="Helvetica Light"/>
              </a:rPr>
              <a:t>Live by the Spirit</a:t>
            </a:r>
            <a:endParaRPr kumimoji="0" lang="en-US" sz="7200" b="0" i="0" u="none" strike="noStrike" cap="none" spc="0" normalizeH="0" baseline="0" dirty="0">
              <a:ln>
                <a:noFill/>
              </a:ln>
              <a:solidFill>
                <a:schemeClr val="accent1">
                  <a:lumMod val="75000"/>
                </a:schemeClr>
              </a:solidFill>
              <a:effectLst/>
              <a:uFillTx/>
              <a:latin typeface="+mn-lt"/>
              <a:ea typeface="+mn-ea"/>
              <a:cs typeface="+mn-cs"/>
              <a:sym typeface="Helvetica Light"/>
            </a:endParaRPr>
          </a:p>
        </p:txBody>
      </p:sp>
      <p:sp>
        <p:nvSpPr>
          <p:cNvPr id="4" name="TextBox 3"/>
          <p:cNvSpPr txBox="1"/>
          <p:nvPr/>
        </p:nvSpPr>
        <p:spPr>
          <a:xfrm>
            <a:off x="2009192" y="4097100"/>
            <a:ext cx="10464800"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3200" dirty="0" smtClean="0"/>
              <a:t>“Live” is suggests that all believers are definitively living by the Spirit</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3200" dirty="0" smtClean="0"/>
              <a:t>Believers: “those who belong to Christ Jesus have crucified the flesh with its passions and desires”</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3200" dirty="0" smtClean="0"/>
              <a:t>Believers live by the Spirit and thus all experience the Spirit’s leading, sanctification, warfare, teaching, filling</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971623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192" y="491986"/>
            <a:ext cx="10464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7200" b="0" i="0" u="none" strike="noStrike" cap="none" spc="0" normalizeH="0" baseline="0" dirty="0" smtClean="0">
                <a:ln>
                  <a:noFill/>
                </a:ln>
                <a:solidFill>
                  <a:schemeClr val="accent1">
                    <a:lumMod val="75000"/>
                  </a:schemeClr>
                </a:solidFill>
                <a:effectLst/>
                <a:uFillTx/>
                <a:latin typeface="+mn-lt"/>
                <a:ea typeface="+mn-ea"/>
                <a:cs typeface="+mn-cs"/>
                <a:sym typeface="Helvetica Light"/>
              </a:rPr>
              <a:t>Walk by the Spirit</a:t>
            </a:r>
            <a:endParaRPr kumimoji="0" lang="en-US" sz="7200" b="0" i="0" u="none" strike="noStrike" cap="none" spc="0" normalizeH="0" baseline="0" dirty="0">
              <a:ln>
                <a:noFill/>
              </a:ln>
              <a:solidFill>
                <a:schemeClr val="accent1">
                  <a:lumMod val="75000"/>
                </a:schemeClr>
              </a:solidFill>
              <a:effectLst/>
              <a:uFillTx/>
              <a:latin typeface="+mn-lt"/>
              <a:ea typeface="+mn-ea"/>
              <a:cs typeface="+mn-cs"/>
              <a:sym typeface="Helvetica Light"/>
            </a:endParaRPr>
          </a:p>
        </p:txBody>
      </p:sp>
      <p:sp>
        <p:nvSpPr>
          <p:cNvPr id="4" name="Text Placeholder 2"/>
          <p:cNvSpPr txBox="1">
            <a:spLocks/>
          </p:cNvSpPr>
          <p:nvPr/>
        </p:nvSpPr>
        <p:spPr>
          <a:xfrm>
            <a:off x="2009192" y="2032000"/>
            <a:ext cx="10464800" cy="2397760"/>
          </a:xfrm>
          <a:prstGeom prst="rect">
            <a:avLst/>
          </a:prstGeom>
          <a:ln w="9525" cap="flat" cmpd="sng" algn="ctr">
            <a:solidFill>
              <a:schemeClr val="accent1">
                <a:shade val="95000"/>
                <a:satMod val="104999"/>
              </a:schemeClr>
            </a:solidFill>
            <a:prstDash val="solid"/>
            <a:miter lim="400000"/>
          </a:ln>
          <a:extLst>
            <a:ext uri="{C572A759-6A51-4108-AA02-DFA0A04FC94B}">
              <ma14:wrappingTextBoxFlag xmlns:ma14="http://schemas.microsoft.com/office/mac/drawingml/2011/main" val="1"/>
            </a:ext>
          </a:extLst>
        </p:spPr>
        <p:style>
          <a:lnRef idx="1">
            <a:schemeClr val="accent1"/>
          </a:lnRef>
          <a:fillRef idx="2">
            <a:schemeClr val="accent1"/>
          </a:fillRef>
          <a:effectRef idx="1">
            <a:schemeClr val="accent1"/>
          </a:effectRef>
          <a:fontRef idx="minor">
            <a:schemeClr val="dk1"/>
          </a:fontRef>
        </p:style>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chemeClr val="dk1"/>
                </a:solidFill>
                <a:uFillTx/>
                <a:latin typeface="+mn-lt"/>
                <a:ea typeface="+mn-ea"/>
                <a:cs typeface="+mn-cs"/>
                <a:sym typeface="Helvetica Light"/>
              </a:defRPr>
            </a:lvl9pPr>
          </a:lstStyle>
          <a:p>
            <a:pPr marL="0" indent="0" hangingPunct="1">
              <a:buFontTx/>
              <a:buNone/>
            </a:pPr>
            <a:r>
              <a:rPr lang="en-US" sz="2800" b="1" i="1" dirty="0" smtClean="0"/>
              <a:t>“16 If you walk by the Spirit, you will not carry out the desire of the flesh.” (Gal 5:16 NASB)</a:t>
            </a:r>
          </a:p>
          <a:p>
            <a:pPr marL="0" indent="0" hangingPunct="1">
              <a:buFontTx/>
              <a:buNone/>
            </a:pPr>
            <a:r>
              <a:rPr lang="en-US" sz="2800" b="1" i="1" dirty="0" smtClean="0"/>
              <a:t>“25 If we live by the Spirit, let us also walk by the Spirit.” (Gal 5:25 NASB)</a:t>
            </a:r>
          </a:p>
        </p:txBody>
      </p:sp>
      <p:sp>
        <p:nvSpPr>
          <p:cNvPr id="5" name="TextBox 4"/>
          <p:cNvSpPr txBox="1"/>
          <p:nvPr/>
        </p:nvSpPr>
        <p:spPr>
          <a:xfrm>
            <a:off x="2009192" y="4888925"/>
            <a:ext cx="1046480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0000"/>
                </a:solidFill>
                <a:effectLst/>
                <a:uFillTx/>
                <a:sym typeface="Helvetica Light"/>
              </a:rPr>
              <a:t>Living by the Spirit is the basis for walking by the Spirit</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3200" dirty="0" smtClean="0"/>
              <a:t>“Walk by the Spirit” is a conscious decision to reject sinful desires and obey God that we </a:t>
            </a:r>
            <a:r>
              <a:rPr lang="en-US" sz="3200" i="1" dirty="0" smtClean="0"/>
              <a:t>should</a:t>
            </a:r>
            <a:r>
              <a:rPr lang="en-US" sz="3200" dirty="0" smtClean="0"/>
              <a:t> make</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3200" dirty="0" smtClean="0"/>
              <a:t>But we do not always decide correctly</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3200" b="0" i="0" u="none" strike="noStrike" cap="none" spc="0" normalizeH="0" baseline="0" dirty="0" smtClean="0">
                <a:ln>
                  <a:noFill/>
                </a:ln>
                <a:solidFill>
                  <a:srgbClr val="000000"/>
                </a:solidFill>
                <a:effectLst/>
                <a:uFillTx/>
                <a:sym typeface="Helvetica Light"/>
              </a:rPr>
              <a:t>Walking by</a:t>
            </a:r>
            <a:r>
              <a:rPr kumimoji="0" lang="en-US" sz="3200" b="0" i="0" u="none" strike="noStrike" cap="none" spc="0" normalizeH="0" dirty="0" smtClean="0">
                <a:ln>
                  <a:noFill/>
                </a:ln>
                <a:solidFill>
                  <a:srgbClr val="000000"/>
                </a:solidFill>
                <a:effectLst/>
                <a:uFillTx/>
                <a:sym typeface="Helvetica Light"/>
              </a:rPr>
              <a:t> the Spirit has external and internal parts</a:t>
            </a:r>
            <a:endParaRPr kumimoji="0" lang="en-US" sz="32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1834219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192" y="313807"/>
            <a:ext cx="1046480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smtClean="0">
                <a:ln>
                  <a:noFill/>
                </a:ln>
                <a:solidFill>
                  <a:schemeClr val="accent1">
                    <a:lumMod val="75000"/>
                  </a:schemeClr>
                </a:solidFill>
                <a:effectLst/>
                <a:uFillTx/>
                <a:latin typeface="+mn-lt"/>
                <a:ea typeface="+mn-ea"/>
                <a:cs typeface="+mn-cs"/>
                <a:sym typeface="Helvetica Light"/>
              </a:rPr>
              <a:t>Walk by the Spirit- External</a:t>
            </a:r>
            <a:r>
              <a:rPr kumimoji="0" lang="en-US" sz="4400" b="0" i="0" u="none" strike="noStrike" cap="none" spc="0" normalizeH="0" dirty="0" smtClean="0">
                <a:ln>
                  <a:noFill/>
                </a:ln>
                <a:solidFill>
                  <a:schemeClr val="accent1">
                    <a:lumMod val="75000"/>
                  </a:schemeClr>
                </a:solidFill>
                <a:effectLst/>
                <a:uFillTx/>
                <a:latin typeface="+mn-lt"/>
                <a:ea typeface="+mn-ea"/>
                <a:cs typeface="+mn-cs"/>
                <a:sym typeface="Helvetica Light"/>
              </a:rPr>
              <a:t> and Internal</a:t>
            </a:r>
            <a:endParaRPr kumimoji="0" lang="en-US" sz="4400" b="0" i="0" u="none" strike="noStrike" cap="none" spc="0" normalizeH="0" baseline="0" dirty="0">
              <a:ln>
                <a:noFill/>
              </a:ln>
              <a:solidFill>
                <a:schemeClr val="accent1">
                  <a:lumMod val="75000"/>
                </a:schemeClr>
              </a:solidFill>
              <a:effectLst/>
              <a:uFillTx/>
              <a:latin typeface="+mn-lt"/>
              <a:ea typeface="+mn-ea"/>
              <a:cs typeface="+mn-cs"/>
              <a:sym typeface="Helvetica Light"/>
            </a:endParaRPr>
          </a:p>
        </p:txBody>
      </p:sp>
      <p:sp>
        <p:nvSpPr>
          <p:cNvPr id="4" name="TextBox 3"/>
          <p:cNvSpPr txBox="1"/>
          <p:nvPr/>
        </p:nvSpPr>
        <p:spPr>
          <a:xfrm>
            <a:off x="2009192" y="1345040"/>
            <a:ext cx="10464800" cy="91820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sym typeface="Helvetica Light"/>
              </a:rPr>
              <a:t>Externally: To turn away from </a:t>
            </a:r>
            <a:r>
              <a:rPr lang="en-US" sz="2800" dirty="0" smtClean="0"/>
              <a:t>sin (the desire of the flesh) and obey God’s commandments (do we obey or not?)</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Examples: Do not commit adultery but be pure, do not hold a grudge but forgive, do not be lazy but work hard</a:t>
            </a:r>
          </a:p>
          <a:p>
            <a:pPr marL="571500" marR="0" indent="-571500" algn="l" defTabSz="584200" rtl="0" fontAlgn="auto" latinLnBrk="0" hangingPunct="0">
              <a:spcBef>
                <a:spcPts val="0"/>
              </a:spcBef>
              <a:spcAft>
                <a:spcPts val="0"/>
              </a:spcAft>
              <a:buClrTx/>
              <a:buSzTx/>
              <a:buFont typeface="Arial" panose="020B0604020202020204" pitchFamily="34" charset="0"/>
              <a:buChar char="•"/>
              <a:tabLst/>
            </a:pPr>
            <a:endParaRPr lang="en-US" sz="2800" dirty="0" smtClean="0"/>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Internally: By transformative power of the Spirit, address root causes of disobedience</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Examples: Pride, bitterness, laziness</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Result: More consistent walk, more consistent joy, deeper companionship with God</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Both components essential!</a:t>
            </a:r>
          </a:p>
          <a:p>
            <a:pPr marL="571500" marR="0" indent="-571500" algn="l" defTabSz="584200" rtl="0" fontAlgn="auto" latinLnBrk="0" hangingPunct="0">
              <a:lnSpc>
                <a:spcPct val="200000"/>
              </a:lnSpc>
              <a:spcBef>
                <a:spcPts val="0"/>
              </a:spcBef>
              <a:spcAft>
                <a:spcPts val="0"/>
              </a:spcAft>
              <a:buClrTx/>
              <a:buSzTx/>
              <a:buFont typeface="Arial" panose="020B0604020202020204" pitchFamily="34" charset="0"/>
              <a:buChar char="•"/>
              <a:tabLst/>
            </a:pPr>
            <a:endParaRPr lang="en-US" sz="2800" dirty="0" smtClean="0"/>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smtClean="0"/>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036847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9192" y="696972"/>
            <a:ext cx="104648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smtClean="0">
                <a:ln>
                  <a:noFill/>
                </a:ln>
                <a:solidFill>
                  <a:schemeClr val="accent1">
                    <a:lumMod val="75000"/>
                  </a:schemeClr>
                </a:solidFill>
                <a:effectLst/>
                <a:uFillTx/>
                <a:latin typeface="+mn-lt"/>
                <a:ea typeface="+mn-ea"/>
                <a:cs typeface="+mn-cs"/>
                <a:sym typeface="Helvetica Light"/>
              </a:rPr>
              <a:t>Walk by the Spirit-</a:t>
            </a:r>
            <a:r>
              <a:rPr kumimoji="0" lang="en-US" sz="4800" b="0" i="0" u="none" strike="noStrike" cap="none" spc="0" normalizeH="0" dirty="0" smtClean="0">
                <a:ln>
                  <a:noFill/>
                </a:ln>
                <a:solidFill>
                  <a:schemeClr val="accent1">
                    <a:lumMod val="75000"/>
                  </a:schemeClr>
                </a:solidFill>
                <a:effectLst/>
                <a:uFillTx/>
                <a:latin typeface="+mn-lt"/>
                <a:ea typeface="+mn-ea"/>
                <a:cs typeface="+mn-cs"/>
                <a:sym typeface="Helvetica Light"/>
              </a:rPr>
              <a:t> Misconceptions</a:t>
            </a:r>
            <a:endParaRPr kumimoji="0" lang="en-US" sz="4800" b="0" i="0" u="none" strike="noStrike" cap="none" spc="0" normalizeH="0" baseline="0" dirty="0">
              <a:ln>
                <a:noFill/>
              </a:ln>
              <a:solidFill>
                <a:schemeClr val="accent1">
                  <a:lumMod val="75000"/>
                </a:schemeClr>
              </a:solidFill>
              <a:effectLst/>
              <a:uFillTx/>
              <a:latin typeface="+mn-lt"/>
              <a:ea typeface="+mn-ea"/>
              <a:cs typeface="+mn-cs"/>
              <a:sym typeface="Helvetica Light"/>
            </a:endParaRPr>
          </a:p>
        </p:txBody>
      </p:sp>
      <p:sp>
        <p:nvSpPr>
          <p:cNvPr id="3" name="TextBox 2"/>
          <p:cNvSpPr txBox="1"/>
          <p:nvPr/>
        </p:nvSpPr>
        <p:spPr>
          <a:xfrm>
            <a:off x="2009192" y="1729459"/>
            <a:ext cx="10464800" cy="7643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smtClean="0">
                <a:ln>
                  <a:noFill/>
                </a:ln>
                <a:solidFill>
                  <a:srgbClr val="000000"/>
                </a:solidFill>
                <a:effectLst/>
                <a:uFillTx/>
                <a:latin typeface="+mn-lt"/>
                <a:ea typeface="+mn-ea"/>
                <a:cs typeface="+mn-cs"/>
                <a:sym typeface="Helvetica Light"/>
              </a:rPr>
              <a:t>1. Walking by the Spirit is</a:t>
            </a:r>
            <a:r>
              <a:rPr kumimoji="0" lang="en-US" sz="2800" b="0" i="0" u="none" strike="noStrike" cap="none" spc="0" normalizeH="0" dirty="0" smtClean="0">
                <a:ln>
                  <a:noFill/>
                </a:ln>
                <a:solidFill>
                  <a:srgbClr val="000000"/>
                </a:solidFill>
                <a:effectLst/>
                <a:uFillTx/>
                <a:latin typeface="+mn-lt"/>
                <a:ea typeface="+mn-ea"/>
                <a:cs typeface="+mn-cs"/>
                <a:sym typeface="Helvetica Light"/>
              </a:rPr>
              <a:t> not the elimination of sinful desire but the rejection of sinful desire</a:t>
            </a:r>
          </a:p>
          <a:p>
            <a:pPr marR="0" algn="l" defTabSz="584200" rtl="0" fontAlgn="auto" latinLnBrk="0" hangingPunct="0">
              <a:spcBef>
                <a:spcPts val="0"/>
              </a:spcBef>
              <a:spcAft>
                <a:spcPts val="0"/>
              </a:spcAft>
              <a:buClrTx/>
              <a:buSzTx/>
              <a:tabLst/>
            </a:pPr>
            <a:endParaRPr kumimoji="0" lang="en-US" sz="2800" b="0" i="0" u="none" strike="noStrike" cap="none" spc="0" normalizeH="0" dirty="0" smtClean="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mn-lt"/>
                <a:ea typeface="+mn-ea"/>
                <a:cs typeface="+mn-cs"/>
                <a:sym typeface="Helvetica Light"/>
              </a:rPr>
              <a:t>2. Walking by the Spirit is all about our effort and willpower to achieve external obedience</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Examples. Confucianism, other legalistic schools of thought</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dirty="0" smtClean="0">
                <a:ln>
                  <a:noFill/>
                </a:ln>
                <a:solidFill>
                  <a:srgbClr val="000000"/>
                </a:solidFill>
                <a:effectLst/>
                <a:uFillTx/>
                <a:latin typeface="+mn-lt"/>
                <a:ea typeface="+mn-ea"/>
                <a:cs typeface="+mn-cs"/>
                <a:sym typeface="Helvetica Light"/>
              </a:rPr>
              <a:t>Misses the foundational life in the Spirit that enables us to grow into a more consistent walk by the Spirit’s transformation</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r>
              <a:rPr lang="en-US" sz="2800" dirty="0" smtClean="0"/>
              <a:t>Scripture teaches that believers are able to find power in the Spirit that helps us grow in obedience</a:t>
            </a:r>
          </a:p>
          <a:p>
            <a:pPr marL="571500" marR="0" indent="-571500" algn="l" defTabSz="584200" rtl="0" fontAlgn="auto" latinLnBrk="0" hangingPunct="0">
              <a:lnSpc>
                <a:spcPct val="150000"/>
              </a:lnSpc>
              <a:spcBef>
                <a:spcPts val="0"/>
              </a:spcBef>
              <a:spcAft>
                <a:spcPts val="0"/>
              </a:spcAft>
              <a:buClrTx/>
              <a:buSzTx/>
              <a:buFont typeface="Arial" panose="020B0604020202020204" pitchFamily="34" charset="0"/>
              <a:buChar char="•"/>
              <a:tabLst/>
            </a:pPr>
            <a:endParaRPr kumimoji="0" lang="en-US" sz="2800" b="0" i="0" u="none" strike="noStrike" cap="none" spc="0" normalizeH="0" dirty="0" smtClean="0">
              <a:ln>
                <a:noFill/>
              </a:ln>
              <a:solidFill>
                <a:srgbClr val="000000"/>
              </a:solidFill>
              <a:effectLst/>
              <a:uFillTx/>
              <a:latin typeface="+mn-lt"/>
              <a:ea typeface="+mn-ea"/>
              <a:cs typeface="+mn-cs"/>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355892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4045</TotalTime>
  <Words>1372</Words>
  <Application>Microsoft Macintosh PowerPoint</Application>
  <PresentationFormat>Custom</PresentationFormat>
  <Paragraphs>85</Paragraphs>
  <Slides>15</Slides>
  <Notes>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White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myl1</dc:creator>
  <cp:lastModifiedBy>Calvin Chiang</cp:lastModifiedBy>
  <cp:revision>67</cp:revision>
  <dcterms:modified xsi:type="dcterms:W3CDTF">2016-02-28T04:38:21Z</dcterms:modified>
</cp:coreProperties>
</file>