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4.jpeg" ContentType="image/jpeg"/>
  <Override PartName="/ppt/media/image5.jpeg" ContentType="image/jpeg"/>
  <Override PartName="/ppt/media/image6.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hape 48"/>
          <p:cNvSpPr/>
          <p:nvPr>
            <p:ph type="sldImg"/>
          </p:nvPr>
        </p:nvSpPr>
        <p:spPr>
          <a:xfrm>
            <a:off x="1143000" y="685800"/>
            <a:ext cx="4572000" cy="3429000"/>
          </a:xfrm>
          <a:prstGeom prst="rect">
            <a:avLst/>
          </a:prstGeom>
        </p:spPr>
        <p:txBody>
          <a:bodyPr/>
          <a:lstStyle/>
          <a:p>
            <a:pPr/>
          </a:p>
        </p:txBody>
      </p:sp>
      <p:sp>
        <p:nvSpPr>
          <p:cNvPr id="49" name="Shape 4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Shape 128"/>
          <p:cNvSpPr/>
          <p:nvPr>
            <p:ph type="sldImg"/>
          </p:nvPr>
        </p:nvSpPr>
        <p:spPr>
          <a:prstGeom prst="rect">
            <a:avLst/>
          </a:prstGeom>
        </p:spPr>
        <p:txBody>
          <a:bodyPr/>
          <a:lstStyle/>
          <a:p>
            <a:pPr/>
          </a:p>
        </p:txBody>
      </p:sp>
      <p:sp>
        <p:nvSpPr>
          <p:cNvPr id="129" name="Shape 129"/>
          <p:cNvSpPr/>
          <p:nvPr>
            <p:ph type="body" sz="quarter" idx="1"/>
          </p:nvPr>
        </p:nvSpPr>
        <p:spPr>
          <a:prstGeom prst="rect">
            <a:avLst/>
          </a:prstGeom>
        </p:spPr>
        <p:txBody>
          <a:bodyPr/>
          <a:lstStyle/>
          <a:p>
            <a:pPr/>
            <a:r>
              <a:t>We can understand how people come to this conclusion. When they see tongues imparted in the Book of Acts, they see the disciples filled with the Spirit. We can see where the inference comes from: Speaking in tongues is proof of being filled with the Spirit. Often, this is followed up by other conclusions: Only those believers who speak in tongues are genuine Christians–the others do not have the Spirit of God. While we do respect the desire to be biblical and the fight against dead Christianity (and there is a lot of it), these incidents by no means prove these assertions or what becomes doctrine for others. Please note: (and we are only looking at Acts here) that the word tongues is only used here in these four passages in Acts, but filling of the Spirit is mentioned many more times in Acts–many times without any association with the speaking of tongues. Would we not expect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7" name="Shape 137"/>
          <p:cNvSpPr/>
          <p:nvPr>
            <p:ph type="sldImg"/>
          </p:nvPr>
        </p:nvSpPr>
        <p:spPr>
          <a:prstGeom prst="rect">
            <a:avLst/>
          </a:prstGeom>
        </p:spPr>
        <p:txBody>
          <a:bodyPr/>
          <a:lstStyle/>
          <a:p>
            <a:pPr/>
          </a:p>
        </p:txBody>
      </p:sp>
      <p:sp>
        <p:nvSpPr>
          <p:cNvPr id="138" name="Shape 138"/>
          <p:cNvSpPr/>
          <p:nvPr>
            <p:ph type="body" sz="quarter" idx="1"/>
          </p:nvPr>
        </p:nvSpPr>
        <p:spPr>
          <a:prstGeom prst="rect">
            <a:avLst/>
          </a:prstGeom>
        </p:spPr>
        <p:txBody>
          <a:bodyPr/>
          <a:lstStyle/>
          <a:p>
            <a:pPr/>
            <a:r>
              <a:t>We do see the filling of the Spirit associated with the immediate speaking of foreign languages, but also exalting God and prophesying and boldness. There will be results from being filled with the Spirit but is there evidence the speaking of languages needs to be proof or evidence of the Filling’s presence?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6" name="Shape 146"/>
          <p:cNvSpPr/>
          <p:nvPr>
            <p:ph type="sldImg"/>
          </p:nvPr>
        </p:nvSpPr>
        <p:spPr>
          <a:prstGeom prst="rect">
            <a:avLst/>
          </a:prstGeom>
        </p:spPr>
        <p:txBody>
          <a:bodyPr/>
          <a:lstStyle/>
          <a:p>
            <a:pPr/>
          </a:p>
        </p:txBody>
      </p:sp>
      <p:sp>
        <p:nvSpPr>
          <p:cNvPr id="147" name="Shape 147"/>
          <p:cNvSpPr/>
          <p:nvPr>
            <p:ph type="body" sz="quarter" idx="1"/>
          </p:nvPr>
        </p:nvSpPr>
        <p:spPr>
          <a:prstGeom prst="rect">
            <a:avLst/>
          </a:prstGeom>
        </p:spPr>
        <p:txBody>
          <a:bodyPr/>
          <a:lstStyle/>
          <a:p>
            <a:pPr/>
            <a:r>
              <a:t>We do see the filling of the Spirit associated with the immediate speaking of foreign languages, but also exalting God and prophesying and boldness. There will be results from being filled with the Spirit but is there evidence the speaking of languages needs to be proof or evidence of the Filling’s presence? We do see this pattern but only with the signficant outreach to one of the three areas that was mentioned in Acts outline where God was specially confirming that what happened to the Jews was also happening to the half-Jews and full-blooded Gentiles. In other words, this is not typical, except in special places God is unifying the body of Christ.</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6" name="Shape 1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Title &amp; Subtitle">
    <p:spTree>
      <p:nvGrpSpPr>
        <p:cNvPr id="1" name=""/>
        <p:cNvGrpSpPr/>
        <p:nvPr/>
      </p:nvGrpSpPr>
      <p:grpSpPr>
        <a:xfrm>
          <a:off x="0" y="0"/>
          <a:ext cx="0" cy="0"/>
          <a:chOff x="0" y="0"/>
          <a:chExt cx="0" cy="0"/>
        </a:xfrm>
      </p:grpSpPr>
      <p:sp>
        <p:nvSpPr>
          <p:cNvPr id="23" name="Shape 23"/>
          <p:cNvSpPr/>
          <p:nvPr>
            <p:ph type="title"/>
          </p:nvPr>
        </p:nvSpPr>
        <p:spPr>
          <a:xfrm>
            <a:off x="1270000" y="1638300"/>
            <a:ext cx="10464800" cy="3302000"/>
          </a:xfrm>
          <a:prstGeom prst="rect">
            <a:avLst/>
          </a:prstGeom>
        </p:spPr>
        <p:txBody>
          <a:bodyPr anchor="b"/>
          <a:lstStyle/>
          <a:p>
            <a:pPr/>
            <a:r>
              <a:t>Title Text</a:t>
            </a:r>
          </a:p>
        </p:txBody>
      </p:sp>
      <p:sp>
        <p:nvSpPr>
          <p:cNvPr id="24" name="Shape 24"/>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5" name="Shape 2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Title - Center">
    <p:spTree>
      <p:nvGrpSpPr>
        <p:cNvPr id="1" name=""/>
        <p:cNvGrpSpPr/>
        <p:nvPr/>
      </p:nvGrpSpPr>
      <p:grpSpPr>
        <a:xfrm>
          <a:off x="0" y="0"/>
          <a:ext cx="0" cy="0"/>
          <a:chOff x="0" y="0"/>
          <a:chExt cx="0" cy="0"/>
        </a:xfrm>
      </p:grpSpPr>
      <p:sp>
        <p:nvSpPr>
          <p:cNvPr id="32" name="Shape 32"/>
          <p:cNvSpPr/>
          <p:nvPr>
            <p:ph type="title"/>
          </p:nvPr>
        </p:nvSpPr>
        <p:spPr>
          <a:xfrm>
            <a:off x="1270000" y="3225800"/>
            <a:ext cx="10464800" cy="3302000"/>
          </a:xfrm>
          <a:prstGeom prst="rect">
            <a:avLst/>
          </a:prstGeom>
        </p:spPr>
        <p:txBody>
          <a:bodyPr/>
          <a:lstStyle/>
          <a:p>
            <a:pPr/>
            <a:r>
              <a:t>Title Text</a:t>
            </a:r>
          </a:p>
        </p:txBody>
      </p:sp>
      <p:sp>
        <p:nvSpPr>
          <p:cNvPr id="33" name="Shape 3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Quote">
    <p:spTree>
      <p:nvGrpSpPr>
        <p:cNvPr id="1" name=""/>
        <p:cNvGrpSpPr/>
        <p:nvPr/>
      </p:nvGrpSpPr>
      <p:grpSpPr>
        <a:xfrm>
          <a:off x="0" y="0"/>
          <a:ext cx="0" cy="0"/>
          <a:chOff x="0" y="0"/>
          <a:chExt cx="0" cy="0"/>
        </a:xfrm>
      </p:grpSpPr>
      <p:sp>
        <p:nvSpPr>
          <p:cNvPr id="40" name="Shape 40"/>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vl1pPr>
          </a:lstStyle>
          <a:p>
            <a:pPr/>
            <a:r>
              <a:t>–Johnny Appleseed</a:t>
            </a:r>
          </a:p>
        </p:txBody>
      </p:sp>
      <p:sp>
        <p:nvSpPr>
          <p:cNvPr id="41" name="Shape 4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pPr/>
            <a:r>
              <a:t>“Type a quote here.” </a:t>
            </a:r>
          </a:p>
        </p:txBody>
      </p:sp>
      <p:sp>
        <p:nvSpPr>
          <p:cNvPr id="42" name="Shape 4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1.jpe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pic>
        <p:nvPicPr>
          <p:cNvPr id="2" name="LIS_Side.png"/>
          <p:cNvPicPr>
            <a:picLocks noChangeAspect="0"/>
          </p:cNvPicPr>
          <p:nvPr/>
        </p:nvPicPr>
        <p:blipFill>
          <a:blip r:embed="rId2">
            <a:extLst/>
          </a:blip>
          <a:stretch>
            <a:fillRect/>
          </a:stretch>
        </p:blipFill>
        <p:spPr>
          <a:xfrm>
            <a:off x="-91990" y="-12700"/>
            <a:ext cx="1587812" cy="10481160"/>
          </a:xfrm>
          <a:prstGeom prst="rect">
            <a:avLst/>
          </a:prstGeom>
          <a:ln w="12700">
            <a:miter lim="400000"/>
          </a:ln>
          <a:effectLst>
            <a:outerShdw sx="100000" sy="100000" kx="0" ky="0" algn="b" rotWithShape="0" blurRad="76200" dist="25400" dir="1218895">
              <a:srgbClr val="000000">
                <a:alpha val="81129"/>
              </a:srgbClr>
            </a:outerShdw>
          </a:effectLst>
        </p:spPr>
      </p:pic>
      <p:pic>
        <p:nvPicPr>
          <p:cNvPr id="3" name="Boat-sidebar.jpg"/>
          <p:cNvPicPr>
            <a:picLocks noChangeAspect="1"/>
          </p:cNvPicPr>
          <p:nvPr/>
        </p:nvPicPr>
        <p:blipFill>
          <a:blip r:embed="rId3">
            <a:extLst/>
          </a:blip>
          <a:stretch>
            <a:fillRect/>
          </a:stretch>
        </p:blipFill>
        <p:spPr>
          <a:xfrm>
            <a:off x="0" y="-122681"/>
            <a:ext cx="1495822" cy="1914037"/>
          </a:xfrm>
          <a:prstGeom prst="rect">
            <a:avLst/>
          </a:prstGeom>
          <a:ln w="12700">
            <a:miter lim="400000"/>
          </a:ln>
        </p:spPr>
      </p:pic>
      <p:sp>
        <p:nvSpPr>
          <p:cNvPr id="4" name="Shape 4"/>
          <p:cNvSpPr/>
          <p:nvPr/>
        </p:nvSpPr>
        <p:spPr>
          <a:xfrm>
            <a:off x="136915" y="25639"/>
            <a:ext cx="1221992" cy="1617397"/>
          </a:xfrm>
          <a:prstGeom prst="rect">
            <a:avLst/>
          </a:prstGeom>
          <a:ln w="12700">
            <a:miter lim="400000"/>
          </a:ln>
          <a:effectLst>
            <a:outerShdw sx="100000" sy="100000" kx="0" ky="0" algn="b" rotWithShape="0" blurRad="63500" dist="76200" dir="1371204">
              <a:srgbClr val="000000">
                <a:alpha val="798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a:defRPr sz="3800">
                <a:solidFill>
                  <a:srgbClr val="FFFFFF"/>
                </a:solidFill>
                <a:latin typeface="Emfatick NF"/>
                <a:ea typeface="Emfatick NF"/>
                <a:cs typeface="Emfatick NF"/>
                <a:sym typeface="Emfatick NF"/>
              </a:defRPr>
            </a:pPr>
            <a:r>
              <a:t>Life </a:t>
            </a:r>
            <a:br/>
            <a:r>
              <a:t>in the Spirit!</a:t>
            </a:r>
          </a:p>
        </p:txBody>
      </p:sp>
      <p:sp>
        <p:nvSpPr>
          <p:cNvPr id="5" name="Shape 5"/>
          <p:cNvSpPr/>
          <p:nvPr/>
        </p:nvSpPr>
        <p:spPr>
          <a:xfrm>
            <a:off x="0" y="8578849"/>
            <a:ext cx="1495822" cy="914401"/>
          </a:xfrm>
          <a:prstGeom prst="rect">
            <a:avLst/>
          </a:prstGeom>
          <a:ln w="12700">
            <a:miter lim="400000"/>
          </a:ln>
          <a:effectLst>
            <a:outerShdw sx="100000" sy="100000" kx="0" ky="0" algn="b" rotWithShape="0" blurRad="63500" dist="63500" dir="1371204">
              <a:srgbClr val="000000">
                <a:alpha val="63529"/>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2800">
                <a:solidFill>
                  <a:srgbClr val="FFFFFF"/>
                </a:solidFill>
                <a:latin typeface="Gill Sans"/>
                <a:ea typeface="Gill Sans"/>
                <a:cs typeface="Gill Sans"/>
                <a:sym typeface="Gill Sans"/>
              </a:defRPr>
            </a:lvl1pPr>
          </a:lstStyle>
          <a:p>
            <a:pPr/>
            <a:r>
              <a:t>Session #9</a:t>
            </a:r>
          </a:p>
        </p:txBody>
      </p:sp>
      <p:sp>
        <p:nvSpPr>
          <p:cNvPr id="6" name="Shape 6"/>
          <p:cNvSpPr/>
          <p:nvPr/>
        </p:nvSpPr>
        <p:spPr>
          <a:xfrm>
            <a:off x="-1" y="1967842"/>
            <a:ext cx="1495823" cy="1397001"/>
          </a:xfrm>
          <a:prstGeom prst="rect">
            <a:avLst/>
          </a:prstGeom>
          <a:ln w="12700">
            <a:miter lim="400000"/>
          </a:ln>
          <a:effectLst>
            <a:outerShdw sx="100000" sy="100000" kx="0" ky="0" algn="b" rotWithShape="0" blurRad="63500" dist="63500" dir="1371204">
              <a:srgbClr val="FFFFFF">
                <a:alpha val="63529"/>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2900">
                <a:latin typeface="Gill Sans"/>
                <a:ea typeface="Gill Sans"/>
                <a:cs typeface="Gill Sans"/>
                <a:sym typeface="Gill Sans"/>
              </a:defRPr>
            </a:lvl1pPr>
          </a:lstStyle>
          <a:p>
            <a:pPr/>
            <a:r>
              <a:t>The Filling of the Spirit</a:t>
            </a:r>
          </a:p>
        </p:txBody>
      </p:sp>
      <p:sp>
        <p:nvSpPr>
          <p:cNvPr id="7" name="Shape 7"/>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8" name="Shape 8"/>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9" name="Shape 9"/>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Lst>
  <p:transition xmlns:p14="http://schemas.microsoft.com/office/powerpoint/2010/main" spd="med" advClick="1"/>
  <p:txStyles>
    <p:titleStyle>
      <a:lvl1pPr marL="0" marR="0" indent="0" algn="l" defTabSz="457200" rtl="0" latinLnBrk="0">
        <a:lnSpc>
          <a:spcPct val="100000"/>
        </a:lnSpc>
        <a:spcBef>
          <a:spcPts val="0"/>
        </a:spcBef>
        <a:spcAft>
          <a:spcPts val="0"/>
        </a:spcAft>
        <a:buClrTx/>
        <a:buSzTx/>
        <a:buFontTx/>
        <a:buNone/>
        <a:tabLst/>
        <a:defRPr b="1" baseline="0" cap="none" i="0" spc="0" strike="noStrike" sz="4000" u="none">
          <a:ln>
            <a:noFill/>
          </a:ln>
          <a:solidFill>
            <a:srgbClr val="000000"/>
          </a:solidFill>
          <a:uFillTx/>
          <a:latin typeface="+mj-lt"/>
          <a:ea typeface="+mj-ea"/>
          <a:cs typeface="+mj-cs"/>
          <a:sym typeface="Helvetica Condensed Medium"/>
        </a:defRPr>
      </a:lvl1pPr>
      <a:lvl2pPr marL="0" marR="0" indent="228600" algn="l" defTabSz="457200" rtl="0" latinLnBrk="0">
        <a:lnSpc>
          <a:spcPct val="100000"/>
        </a:lnSpc>
        <a:spcBef>
          <a:spcPts val="0"/>
        </a:spcBef>
        <a:spcAft>
          <a:spcPts val="0"/>
        </a:spcAft>
        <a:buClrTx/>
        <a:buSzTx/>
        <a:buFontTx/>
        <a:buNone/>
        <a:tabLst/>
        <a:defRPr b="1" baseline="0" cap="none" i="0" spc="0" strike="noStrike" sz="4000" u="none">
          <a:ln>
            <a:noFill/>
          </a:ln>
          <a:solidFill>
            <a:srgbClr val="000000"/>
          </a:solidFill>
          <a:uFillTx/>
          <a:latin typeface="+mj-lt"/>
          <a:ea typeface="+mj-ea"/>
          <a:cs typeface="+mj-cs"/>
          <a:sym typeface="Helvetica Condensed Medium"/>
        </a:defRPr>
      </a:lvl2pPr>
      <a:lvl3pPr marL="0" marR="0" indent="457200" algn="l" defTabSz="457200" rtl="0" latinLnBrk="0">
        <a:lnSpc>
          <a:spcPct val="100000"/>
        </a:lnSpc>
        <a:spcBef>
          <a:spcPts val="0"/>
        </a:spcBef>
        <a:spcAft>
          <a:spcPts val="0"/>
        </a:spcAft>
        <a:buClrTx/>
        <a:buSzTx/>
        <a:buFontTx/>
        <a:buNone/>
        <a:tabLst/>
        <a:defRPr b="1" baseline="0" cap="none" i="0" spc="0" strike="noStrike" sz="4000" u="none">
          <a:ln>
            <a:noFill/>
          </a:ln>
          <a:solidFill>
            <a:srgbClr val="000000"/>
          </a:solidFill>
          <a:uFillTx/>
          <a:latin typeface="+mj-lt"/>
          <a:ea typeface="+mj-ea"/>
          <a:cs typeface="+mj-cs"/>
          <a:sym typeface="Helvetica Condensed Medium"/>
        </a:defRPr>
      </a:lvl3pPr>
      <a:lvl4pPr marL="0" marR="0" indent="685800" algn="l" defTabSz="457200" rtl="0" latinLnBrk="0">
        <a:lnSpc>
          <a:spcPct val="100000"/>
        </a:lnSpc>
        <a:spcBef>
          <a:spcPts val="0"/>
        </a:spcBef>
        <a:spcAft>
          <a:spcPts val="0"/>
        </a:spcAft>
        <a:buClrTx/>
        <a:buSzTx/>
        <a:buFontTx/>
        <a:buNone/>
        <a:tabLst/>
        <a:defRPr b="1" baseline="0" cap="none" i="0" spc="0" strike="noStrike" sz="4000" u="none">
          <a:ln>
            <a:noFill/>
          </a:ln>
          <a:solidFill>
            <a:srgbClr val="000000"/>
          </a:solidFill>
          <a:uFillTx/>
          <a:latin typeface="+mj-lt"/>
          <a:ea typeface="+mj-ea"/>
          <a:cs typeface="+mj-cs"/>
          <a:sym typeface="Helvetica Condensed Medium"/>
        </a:defRPr>
      </a:lvl4pPr>
      <a:lvl5pPr marL="0" marR="0" indent="914400" algn="l" defTabSz="457200" rtl="0" latinLnBrk="0">
        <a:lnSpc>
          <a:spcPct val="100000"/>
        </a:lnSpc>
        <a:spcBef>
          <a:spcPts val="0"/>
        </a:spcBef>
        <a:spcAft>
          <a:spcPts val="0"/>
        </a:spcAft>
        <a:buClrTx/>
        <a:buSzTx/>
        <a:buFontTx/>
        <a:buNone/>
        <a:tabLst/>
        <a:defRPr b="1" baseline="0" cap="none" i="0" spc="0" strike="noStrike" sz="4000" u="none">
          <a:ln>
            <a:noFill/>
          </a:ln>
          <a:solidFill>
            <a:srgbClr val="000000"/>
          </a:solidFill>
          <a:uFillTx/>
          <a:latin typeface="+mj-lt"/>
          <a:ea typeface="+mj-ea"/>
          <a:cs typeface="+mj-cs"/>
          <a:sym typeface="Helvetica Condensed Medium"/>
        </a:defRPr>
      </a:lvl5pPr>
      <a:lvl6pPr marL="0" marR="0" indent="1143000" algn="l" defTabSz="457200" rtl="0" latinLnBrk="0">
        <a:lnSpc>
          <a:spcPct val="100000"/>
        </a:lnSpc>
        <a:spcBef>
          <a:spcPts val="0"/>
        </a:spcBef>
        <a:spcAft>
          <a:spcPts val="0"/>
        </a:spcAft>
        <a:buClrTx/>
        <a:buSzTx/>
        <a:buFontTx/>
        <a:buNone/>
        <a:tabLst/>
        <a:defRPr b="1" baseline="0" cap="none" i="0" spc="0" strike="noStrike" sz="4000" u="none">
          <a:ln>
            <a:noFill/>
          </a:ln>
          <a:solidFill>
            <a:srgbClr val="000000"/>
          </a:solidFill>
          <a:uFillTx/>
          <a:latin typeface="+mj-lt"/>
          <a:ea typeface="+mj-ea"/>
          <a:cs typeface="+mj-cs"/>
          <a:sym typeface="Helvetica Condensed Medium"/>
        </a:defRPr>
      </a:lvl6pPr>
      <a:lvl7pPr marL="0" marR="0" indent="1371600" algn="l" defTabSz="457200" rtl="0" latinLnBrk="0">
        <a:lnSpc>
          <a:spcPct val="100000"/>
        </a:lnSpc>
        <a:spcBef>
          <a:spcPts val="0"/>
        </a:spcBef>
        <a:spcAft>
          <a:spcPts val="0"/>
        </a:spcAft>
        <a:buClrTx/>
        <a:buSzTx/>
        <a:buFontTx/>
        <a:buNone/>
        <a:tabLst/>
        <a:defRPr b="1" baseline="0" cap="none" i="0" spc="0" strike="noStrike" sz="4000" u="none">
          <a:ln>
            <a:noFill/>
          </a:ln>
          <a:solidFill>
            <a:srgbClr val="000000"/>
          </a:solidFill>
          <a:uFillTx/>
          <a:latin typeface="+mj-lt"/>
          <a:ea typeface="+mj-ea"/>
          <a:cs typeface="+mj-cs"/>
          <a:sym typeface="Helvetica Condensed Medium"/>
        </a:defRPr>
      </a:lvl7pPr>
      <a:lvl8pPr marL="0" marR="0" indent="1600200" algn="l" defTabSz="457200" rtl="0" latinLnBrk="0">
        <a:lnSpc>
          <a:spcPct val="100000"/>
        </a:lnSpc>
        <a:spcBef>
          <a:spcPts val="0"/>
        </a:spcBef>
        <a:spcAft>
          <a:spcPts val="0"/>
        </a:spcAft>
        <a:buClrTx/>
        <a:buSzTx/>
        <a:buFontTx/>
        <a:buNone/>
        <a:tabLst/>
        <a:defRPr b="1" baseline="0" cap="none" i="0" spc="0" strike="noStrike" sz="4000" u="none">
          <a:ln>
            <a:noFill/>
          </a:ln>
          <a:solidFill>
            <a:srgbClr val="000000"/>
          </a:solidFill>
          <a:uFillTx/>
          <a:latin typeface="+mj-lt"/>
          <a:ea typeface="+mj-ea"/>
          <a:cs typeface="+mj-cs"/>
          <a:sym typeface="Helvetica Condensed Medium"/>
        </a:defRPr>
      </a:lvl8pPr>
      <a:lvl9pPr marL="0" marR="0" indent="1828800" algn="l" defTabSz="457200" rtl="0" latinLnBrk="0">
        <a:lnSpc>
          <a:spcPct val="100000"/>
        </a:lnSpc>
        <a:spcBef>
          <a:spcPts val="0"/>
        </a:spcBef>
        <a:spcAft>
          <a:spcPts val="0"/>
        </a:spcAft>
        <a:buClrTx/>
        <a:buSzTx/>
        <a:buFontTx/>
        <a:buNone/>
        <a:tabLst/>
        <a:defRPr b="1" baseline="0" cap="none" i="0" spc="0" strike="noStrike" sz="4000" u="none">
          <a:ln>
            <a:noFill/>
          </a:ln>
          <a:solidFill>
            <a:srgbClr val="000000"/>
          </a:solidFill>
          <a:uFillTx/>
          <a:latin typeface="+mj-lt"/>
          <a:ea typeface="+mj-ea"/>
          <a:cs typeface="+mj-cs"/>
          <a:sym typeface="Helvetica Condensed Medium"/>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8.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9.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1" name="000187-0007-000023.jpg"/>
          <p:cNvPicPr>
            <a:picLocks noChangeAspect="1"/>
          </p:cNvPicPr>
          <p:nvPr/>
        </p:nvPicPr>
        <p:blipFill>
          <a:blip r:embed="rId2">
            <a:extLst/>
          </a:blip>
          <a:stretch>
            <a:fillRect/>
          </a:stretch>
        </p:blipFill>
        <p:spPr>
          <a:xfrm>
            <a:off x="-152400" y="0"/>
            <a:ext cx="14648711" cy="9753601"/>
          </a:xfrm>
          <a:prstGeom prst="rect">
            <a:avLst/>
          </a:prstGeom>
          <a:ln w="12700">
            <a:miter lim="400000"/>
          </a:ln>
        </p:spPr>
      </p:pic>
      <p:sp>
        <p:nvSpPr>
          <p:cNvPr id="52" name="Shape 52"/>
          <p:cNvSpPr/>
          <p:nvPr/>
        </p:nvSpPr>
        <p:spPr>
          <a:xfrm>
            <a:off x="1012991" y="705878"/>
            <a:ext cx="10330422" cy="4887444"/>
          </a:xfrm>
          <a:prstGeom prst="rect">
            <a:avLst/>
          </a:prstGeom>
          <a:ln w="12700">
            <a:miter lim="400000"/>
          </a:ln>
          <a:effectLst>
            <a:outerShdw sx="100000" sy="100000" kx="0" ky="0" algn="b" rotWithShape="0" blurRad="63500" dist="63500" dir="5400000">
              <a:srgbClr val="000000">
                <a:alpha val="70134"/>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18600">
                <a:solidFill>
                  <a:srgbClr val="FFFFFF"/>
                </a:solidFill>
                <a:latin typeface="Emfatick NF"/>
                <a:ea typeface="Emfatick NF"/>
                <a:cs typeface="Emfatick NF"/>
                <a:sym typeface="Emfatick NF"/>
              </a:defRPr>
            </a:lvl1pPr>
          </a:lstStyle>
          <a:p>
            <a:pPr/>
            <a:r>
              <a:t>Life in the Spirit!</a:t>
            </a:r>
          </a:p>
        </p:txBody>
      </p:sp>
      <p:grpSp>
        <p:nvGrpSpPr>
          <p:cNvPr id="56" name="Group 56"/>
          <p:cNvGrpSpPr/>
          <p:nvPr/>
        </p:nvGrpSpPr>
        <p:grpSpPr>
          <a:xfrm>
            <a:off x="-1" y="7531100"/>
            <a:ext cx="13004801" cy="2222500"/>
            <a:chOff x="0" y="0"/>
            <a:chExt cx="13004800" cy="2222500"/>
          </a:xfrm>
        </p:grpSpPr>
        <p:sp>
          <p:nvSpPr>
            <p:cNvPr id="53" name="Shape 53"/>
            <p:cNvSpPr/>
            <p:nvPr/>
          </p:nvSpPr>
          <p:spPr>
            <a:xfrm>
              <a:off x="0" y="0"/>
              <a:ext cx="13004800" cy="2222500"/>
            </a:xfrm>
            <a:prstGeom prst="rect">
              <a:avLst/>
            </a:prstGeom>
            <a:blipFill rotWithShape="1">
              <a:blip r:embed="rId3"/>
              <a:srcRect l="0" t="0" r="0" b="0"/>
              <a:tile tx="0" ty="0" sx="100000" sy="100000" flip="none" algn="tl"/>
            </a:blipFill>
            <a:ln w="12700" cap="flat">
              <a:noFill/>
              <a:miter lim="400000"/>
            </a:ln>
            <a:effectLst>
              <a:outerShdw sx="100000" sy="100000" kx="0" ky="0" algn="b" rotWithShape="0" blurRad="190500" dist="8455" dir="5400000">
                <a:srgbClr val="000000"/>
              </a:outerShdw>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i="1" sz="3400">
                  <a:solidFill>
                    <a:srgbClr val="FFFFFF"/>
                  </a:solidFill>
                </a:defRPr>
              </a:pPr>
              <a:r>
                <a:t>Experiencing the Fullness of Christ</a:t>
              </a:r>
            </a:p>
            <a:p>
              <a:pPr>
                <a:defRPr sz="7700">
                  <a:solidFill>
                    <a:srgbClr val="FFFFFF"/>
                  </a:solidFill>
                </a:defRPr>
              </a:pPr>
              <a:r>
                <a:t>#9 The Filling of the Spirit</a:t>
              </a:r>
            </a:p>
          </p:txBody>
        </p:sp>
        <p:sp>
          <p:nvSpPr>
            <p:cNvPr id="54" name="Shape 54"/>
            <p:cNvSpPr/>
            <p:nvPr/>
          </p:nvSpPr>
          <p:spPr>
            <a:xfrm>
              <a:off x="132521" y="1670050"/>
              <a:ext cx="7489403" cy="533401"/>
            </a:xfrm>
            <a:prstGeom prst="rect">
              <a:avLst/>
            </a:prstGeom>
            <a:noFill/>
            <a:ln w="12700" cap="flat">
              <a:noFill/>
              <a:miter lim="400000"/>
            </a:ln>
            <a:effectLst>
              <a:outerShdw sx="100000" sy="100000" kx="0" ky="0" algn="b" rotWithShape="0" blurRad="76200" dist="63500" dir="1371204">
                <a:srgbClr val="000000">
                  <a:alpha val="80460"/>
                </a:srgbClr>
              </a:outerShdw>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lnSpc>
                  <a:spcPct val="130000"/>
                </a:lnSpc>
                <a:defRPr sz="2900">
                  <a:solidFill>
                    <a:srgbClr val="FFFFFF"/>
                  </a:solidFill>
                  <a:latin typeface="Gill Sans"/>
                  <a:ea typeface="Gill Sans"/>
                  <a:cs typeface="Gill Sans"/>
                  <a:sym typeface="Gill Sans"/>
                </a:defRPr>
              </a:lvl1pPr>
            </a:lstStyle>
            <a:p>
              <a:pPr/>
              <a:r>
                <a:t>Oakland International Fellowship</a:t>
              </a:r>
            </a:p>
          </p:txBody>
        </p:sp>
        <p:sp>
          <p:nvSpPr>
            <p:cNvPr id="55" name="Shape 55"/>
            <p:cNvSpPr/>
            <p:nvPr/>
          </p:nvSpPr>
          <p:spPr>
            <a:xfrm>
              <a:off x="9148576" y="1670050"/>
              <a:ext cx="3651906" cy="533401"/>
            </a:xfrm>
            <a:prstGeom prst="rect">
              <a:avLst/>
            </a:prstGeom>
            <a:noFill/>
            <a:ln w="12700" cap="flat">
              <a:noFill/>
              <a:miter lim="400000"/>
            </a:ln>
            <a:effectLst>
              <a:outerShdw sx="100000" sy="100000" kx="0" ky="0" algn="b" rotWithShape="0" blurRad="76200" dist="63500" dir="1371204">
                <a:srgbClr val="000000">
                  <a:alpha val="80460"/>
                </a:srgbClr>
              </a:outerShdw>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1" algn="r">
                <a:lnSpc>
                  <a:spcPct val="130000"/>
                </a:lnSpc>
                <a:defRPr sz="2900">
                  <a:solidFill>
                    <a:srgbClr val="FFFFFF"/>
                  </a:solidFill>
                  <a:latin typeface="Gill Sans"/>
                  <a:ea typeface="Gill Sans"/>
                  <a:cs typeface="Gill Sans"/>
                  <a:sym typeface="Gill Sans"/>
                </a:defRPr>
              </a:pPr>
              <a:r>
                <a:t>Paul J. Bucknell</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5" presetID="19" grpId="1" fill="hold">
                                  <p:stCondLst>
                                    <p:cond delay="400"/>
                                  </p:stCondLst>
                                  <p:iterate type="el" backwards="0">
                                    <p:tmAbs val="0"/>
                                  </p:iterate>
                                  <p:childTnLst>
                                    <p:set>
                                      <p:cBhvr>
                                        <p:cTn id="6" fill="hold"/>
                                        <p:tgtEl>
                                          <p:spTgt spid="56"/>
                                        </p:tgtEl>
                                        <p:attrNameLst>
                                          <p:attrName>style.visibility</p:attrName>
                                        </p:attrNameLst>
                                      </p:cBhvr>
                                      <p:to>
                                        <p:strVal val="visible"/>
                                      </p:to>
                                    </p:set>
                                    <p:anim calcmode="lin" valueType="num">
                                      <p:cBhvr>
                                        <p:cTn id="7" dur="4500" fill="hold"/>
                                        <p:tgtEl>
                                          <p:spTgt spid="56"/>
                                        </p:tgtEl>
                                        <p:attrNameLst>
                                          <p:attrName>ppt_w</p:attrName>
                                        </p:attrNameLst>
                                      </p:cBhvr>
                                      <p:tavLst>
                                        <p:tav tm="0">
                                          <p:val>
                                            <p:strVal val="#ppt_w"/>
                                          </p:val>
                                        </p:tav>
                                        <p:tav tm="100000">
                                          <p:val>
                                            <p:strVal val="#ppt_w"/>
                                          </p:val>
                                        </p:tav>
                                      </p:tavLst>
                                    </p:anim>
                                    <p:anim calcmode="lin" valueType="num">
                                      <p:cBhvr>
                                        <p:cTn id="8" dur="4500" fill="hold"/>
                                        <p:tgtEl>
                                          <p:spTgt spid="56"/>
                                        </p:tgtEl>
                                        <p:attrNameLst>
                                          <p:attrName>ppt_h</p:attrName>
                                        </p:attrNameLst>
                                      </p:cBhvr>
                                      <p:tavLst>
                                        <p:tav tm="0" fmla="#ppt_h*sin(2.5*pi*$)">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6" grpId="1"/>
    </p:bldLst>
  </p:timing>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1" name="Shape 131"/>
          <p:cNvSpPr/>
          <p:nvPr/>
        </p:nvSpPr>
        <p:spPr>
          <a:xfrm>
            <a:off x="1942610" y="5043096"/>
            <a:ext cx="4565528" cy="312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lvl="1" marL="228599" indent="-228599" algn="just">
              <a:spcBef>
                <a:spcPts val="1700"/>
              </a:spcBef>
              <a:buSzPct val="100000"/>
              <a:buChar char="•"/>
              <a:defRPr sz="2800">
                <a:solidFill>
                  <a:schemeClr val="accent2"/>
                </a:solidFill>
              </a:defRPr>
            </a:pPr>
            <a:r>
              <a:t>A. Gospel in Jerusalem: Origin (1:12-7)</a:t>
            </a:r>
          </a:p>
          <a:p>
            <a:pPr lvl="1" marL="228599" indent="-228599" algn="just">
              <a:spcBef>
                <a:spcPts val="1700"/>
              </a:spcBef>
              <a:buSzPct val="100000"/>
              <a:buChar char="•"/>
              <a:defRPr sz="2800">
                <a:solidFill>
                  <a:schemeClr val="accent1"/>
                </a:solidFill>
              </a:defRPr>
            </a:pPr>
            <a:r>
              <a:t>B. Gospel in Samaria and Judea: Transition (8-10)</a:t>
            </a:r>
          </a:p>
          <a:p>
            <a:pPr lvl="1" marL="228599" indent="-228599" algn="just">
              <a:spcBef>
                <a:spcPts val="1700"/>
              </a:spcBef>
              <a:buSzPct val="100000"/>
              <a:buChar char="•"/>
              <a:defRPr sz="2800">
                <a:solidFill>
                  <a:schemeClr val="accent6"/>
                </a:solidFill>
              </a:defRPr>
            </a:pPr>
            <a:r>
              <a:t>C. Gospel in the Uttermost Parts: Expansion (11-28)</a:t>
            </a:r>
          </a:p>
        </p:txBody>
      </p:sp>
      <p:sp>
        <p:nvSpPr>
          <p:cNvPr id="132" name="Shape 132"/>
          <p:cNvSpPr/>
          <p:nvPr/>
        </p:nvSpPr>
        <p:spPr>
          <a:xfrm>
            <a:off x="2727893" y="890835"/>
            <a:ext cx="2994962" cy="66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just">
              <a:spcBef>
                <a:spcPts val="500"/>
              </a:spcBef>
              <a:defRPr b="1" sz="3700">
                <a:latin typeface="Helvetica"/>
                <a:ea typeface="Helvetica"/>
                <a:cs typeface="Helvetica"/>
                <a:sym typeface="Helvetica"/>
              </a:defRPr>
            </a:lvl1pPr>
          </a:lstStyle>
          <a:p>
            <a:pPr>
              <a:defRPr b="0">
                <a:latin typeface="+mn-lt"/>
                <a:ea typeface="+mn-ea"/>
                <a:cs typeface="+mn-cs"/>
                <a:sym typeface="Helvetica Light"/>
              </a:defRPr>
            </a:pPr>
            <a:r>
              <a:rPr b="1">
                <a:latin typeface="Helvetica"/>
                <a:ea typeface="Helvetica"/>
                <a:cs typeface="Helvetica"/>
                <a:sym typeface="Helvetica"/>
              </a:rPr>
              <a:t>Book of Acts</a:t>
            </a:r>
          </a:p>
        </p:txBody>
      </p:sp>
      <p:sp>
        <p:nvSpPr>
          <p:cNvPr id="133" name="Shape 133"/>
          <p:cNvSpPr/>
          <p:nvPr/>
        </p:nvSpPr>
        <p:spPr>
          <a:xfrm>
            <a:off x="7104426" y="1525196"/>
            <a:ext cx="5712453" cy="6642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spcBef>
                <a:spcPts val="700"/>
              </a:spcBef>
              <a:defRPr b="1" sz="2800">
                <a:solidFill>
                  <a:schemeClr val="accent2"/>
                </a:solidFill>
                <a:latin typeface="Helvetica"/>
                <a:ea typeface="Helvetica"/>
                <a:cs typeface="Helvetica"/>
                <a:sym typeface="Helvetica"/>
              </a:defRPr>
            </a:pPr>
            <a:r>
              <a:t>Jerusalem (e.g. at Pentecost)</a:t>
            </a:r>
          </a:p>
          <a:p>
            <a:pPr algn="just">
              <a:spcBef>
                <a:spcPts val="2900"/>
              </a:spcBef>
              <a:defRPr sz="2600"/>
            </a:pPr>
            <a:r>
              <a:t>“And they were all filled with the Holy Spirit and began to speak with other tongues, as the Spirit was giving them utterance….” (Ac 2:3-4).</a:t>
            </a:r>
          </a:p>
          <a:p>
            <a:pPr>
              <a:spcBef>
                <a:spcPts val="800"/>
              </a:spcBef>
              <a:defRPr b="1" sz="2600">
                <a:solidFill>
                  <a:schemeClr val="accent1"/>
                </a:solidFill>
                <a:latin typeface="Helvetica"/>
                <a:ea typeface="Helvetica"/>
                <a:cs typeface="Helvetica"/>
                <a:sym typeface="Helvetica"/>
              </a:defRPr>
            </a:pPr>
            <a:r>
              <a:t>Judea and Samaria (e.g. Caesarea)</a:t>
            </a:r>
          </a:p>
          <a:p>
            <a:pPr algn="just">
              <a:spcBef>
                <a:spcPts val="2900"/>
              </a:spcBef>
              <a:defRPr sz="2600"/>
            </a:pPr>
            <a:r>
              <a:t>“For they were hearing them speaking with tongues and exalting God” (Ac 10:46).</a:t>
            </a:r>
          </a:p>
          <a:p>
            <a:pPr>
              <a:spcBef>
                <a:spcPts val="500"/>
              </a:spcBef>
              <a:defRPr b="1" sz="2600">
                <a:solidFill>
                  <a:schemeClr val="accent6"/>
                </a:solidFill>
                <a:latin typeface="Helvetica"/>
                <a:ea typeface="Helvetica"/>
                <a:cs typeface="Helvetica"/>
                <a:sym typeface="Helvetica"/>
              </a:defRPr>
            </a:pPr>
            <a:r>
              <a:t>Uttermost Parts (e.g. Ephesus)</a:t>
            </a:r>
          </a:p>
          <a:p>
            <a:pPr algn="just">
              <a:spcBef>
                <a:spcPts val="2900"/>
              </a:spcBef>
              <a:defRPr sz="2600"/>
            </a:pPr>
            <a:r>
              <a:t>“And when Paul had laid his hands upon them, the Holy Spirit came on them, and they began speaking with tongues and prophesying” (Ac 19:6).</a:t>
            </a:r>
          </a:p>
        </p:txBody>
      </p:sp>
      <p:sp>
        <p:nvSpPr>
          <p:cNvPr id="134" name="Shape 134"/>
          <p:cNvSpPr/>
          <p:nvPr/>
        </p:nvSpPr>
        <p:spPr>
          <a:xfrm>
            <a:off x="2616863" y="8540750"/>
            <a:ext cx="8975127" cy="990601"/>
          </a:xfrm>
          <a:prstGeom prst="rect">
            <a:avLst/>
          </a:prstGeom>
          <a:blipFill>
            <a:blip r:embed="rId3"/>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2900">
                <a:solidFill>
                  <a:srgbClr val="FFFFFF"/>
                </a:solidFill>
              </a:defRPr>
            </a:lvl1pPr>
          </a:lstStyle>
          <a:p>
            <a:pPr/>
            <a:r>
              <a:t>We do see the evidence of filling of the Spirit in the immediate speaking of foreign languages.</a:t>
            </a:r>
          </a:p>
        </p:txBody>
      </p:sp>
      <p:sp>
        <p:nvSpPr>
          <p:cNvPr id="135" name="Shape 135"/>
          <p:cNvSpPr/>
          <p:nvPr/>
        </p:nvSpPr>
        <p:spPr>
          <a:xfrm>
            <a:off x="1987806" y="1551236"/>
            <a:ext cx="4475136" cy="325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a:spcBef>
                <a:spcPts val="1100"/>
              </a:spcBef>
              <a:defRPr b="1" i="1" sz="2600">
                <a:solidFill>
                  <a:schemeClr val="accent5">
                    <a:hueOff val="-176146"/>
                    <a:satOff val="3665"/>
                    <a:lumOff val="-13986"/>
                  </a:schemeClr>
                </a:solidFill>
                <a:latin typeface="Helvetica"/>
                <a:ea typeface="Helvetica"/>
                <a:cs typeface="Helvetica"/>
                <a:sym typeface="Helvetica"/>
              </a:defRPr>
            </a:pPr>
            <a:r>
              <a:t>“But you shall receive power when the Holy Spirit has come upon you; and you shall be My witnesses both in </a:t>
            </a:r>
            <a:r>
              <a:rPr i="0" u="sng">
                <a:solidFill>
                  <a:schemeClr val="accent2"/>
                </a:solidFill>
              </a:rPr>
              <a:t>Jerusalem</a:t>
            </a:r>
            <a:r>
              <a:t>, and in all </a:t>
            </a:r>
            <a:r>
              <a:rPr u="sng">
                <a:solidFill>
                  <a:schemeClr val="accent1"/>
                </a:solidFill>
              </a:rPr>
              <a:t>Judea and Samaria</a:t>
            </a:r>
            <a:r>
              <a:t>, and even to the </a:t>
            </a:r>
            <a:r>
              <a:rPr u="sng">
                <a:solidFill>
                  <a:schemeClr val="accent6"/>
                </a:solidFill>
              </a:rPr>
              <a:t>remotest part of the earth</a:t>
            </a:r>
            <a:r>
              <a:t>” (1:8).</a:t>
            </a:r>
          </a:p>
        </p:txBody>
      </p:sp>
      <p:sp>
        <p:nvSpPr>
          <p:cNvPr id="136" name="Shape 136"/>
          <p:cNvSpPr/>
          <p:nvPr>
            <p:ph type="title" idx="4294967295"/>
          </p:nvPr>
        </p:nvSpPr>
        <p:spPr>
          <a:xfrm>
            <a:off x="1693722" y="0"/>
            <a:ext cx="11584189" cy="890836"/>
          </a:xfrm>
          <a:prstGeom prst="rect">
            <a:avLst/>
          </a:prstGeom>
        </p:spPr>
        <p:txBody>
          <a:bodyPr lIns="0" tIns="0" rIns="0" bIns="0"/>
          <a:lstStyle/>
          <a:p>
            <a:pPr/>
            <a:r>
              <a:t>B) Filled with the Spirit in New Testament</a:t>
            </a:r>
          </a:p>
        </p:txBody>
      </p:sp>
    </p:spTree>
  </p:cSld>
  <p:clrMapOvr>
    <a:masterClrMapping/>
  </p:clrMapOvr>
  <mc:AlternateContent xmlns:mc="http://schemas.openxmlformats.org/markup-compatibility/2006">
    <mc:Choice xmlns:p14="http://schemas.microsoft.com/office/powerpoint/2010/main" Requires="p14">
      <p:transition spd="slow" advClick="1" p14:dur="5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132"/>
                                        </p:tgtEl>
                                        <p:attrNameLst>
                                          <p:attrName>style.visibility</p:attrName>
                                        </p:attrNameLst>
                                      </p:cBhvr>
                                      <p:to>
                                        <p:strVal val="visible"/>
                                      </p:to>
                                    </p:set>
                                    <p:anim calcmode="lin" valueType="num">
                                      <p:cBhvr>
                                        <p:cTn id="7" dur="2000" fill="hold"/>
                                        <p:tgtEl>
                                          <p:spTgt spid="132"/>
                                        </p:tgtEl>
                                        <p:attrNameLst>
                                          <p:attrName>ppt_x</p:attrName>
                                        </p:attrNameLst>
                                      </p:cBhvr>
                                      <p:tavLst>
                                        <p:tav tm="0">
                                          <p:val>
                                            <p:strVal val="#ppt_x"/>
                                          </p:val>
                                        </p:tav>
                                        <p:tav tm="100000">
                                          <p:val>
                                            <p:strVal val="#ppt_x"/>
                                          </p:val>
                                        </p:tav>
                                      </p:tavLst>
                                    </p:anim>
                                    <p:anim calcmode="lin" valueType="num">
                                      <p:cBhvr>
                                        <p:cTn id="8" dur="2000" fill="hold"/>
                                        <p:tgtEl>
                                          <p:spTgt spid="13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Class="entr" nodeType="afterEffect" presetSubtype="6" presetID="18" grpId="2" fill="hold">
                                  <p:stCondLst>
                                    <p:cond delay="0"/>
                                  </p:stCondLst>
                                  <p:iterate type="el" backwards="0">
                                    <p:tmAbs val="0"/>
                                  </p:iterate>
                                  <p:childTnLst>
                                    <p:set>
                                      <p:cBhvr>
                                        <p:cTn id="11" fill="hold"/>
                                        <p:tgtEl>
                                          <p:spTgt spid="135"/>
                                        </p:tgtEl>
                                        <p:attrNameLst>
                                          <p:attrName>style.visibility</p:attrName>
                                        </p:attrNameLst>
                                      </p:cBhvr>
                                      <p:to>
                                        <p:strVal val="visible"/>
                                      </p:to>
                                    </p:set>
                                    <p:animEffect filter="strips(downRight)" transition="in">
                                      <p:cBhvr>
                                        <p:cTn id="12" dur="2750"/>
                                        <p:tgtEl>
                                          <p:spTgt spid="135"/>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4" presetID="2" grpId="3" fill="hold">
                                  <p:stCondLst>
                                    <p:cond delay="0"/>
                                  </p:stCondLst>
                                  <p:iterate type="el" backwards="0">
                                    <p:tmAbs val="0"/>
                                  </p:iterate>
                                  <p:childTnLst>
                                    <p:set>
                                      <p:cBhvr>
                                        <p:cTn id="16" fill="hold"/>
                                        <p:tgtEl>
                                          <p:spTgt spid="131">
                                            <p:bg/>
                                          </p:spTgt>
                                        </p:tgtEl>
                                        <p:attrNameLst>
                                          <p:attrName>style.visibility</p:attrName>
                                        </p:attrNameLst>
                                      </p:cBhvr>
                                      <p:to>
                                        <p:strVal val="visible"/>
                                      </p:to>
                                    </p:set>
                                    <p:anim calcmode="lin" valueType="num">
                                      <p:cBhvr>
                                        <p:cTn id="17" dur="2500" fill="hold"/>
                                        <p:tgtEl>
                                          <p:spTgt spid="131">
                                            <p:bg/>
                                          </p:spTgt>
                                        </p:tgtEl>
                                        <p:attrNameLst>
                                          <p:attrName>ppt_x</p:attrName>
                                        </p:attrNameLst>
                                      </p:cBhvr>
                                      <p:tavLst>
                                        <p:tav tm="0">
                                          <p:val>
                                            <p:strVal val="#ppt_x"/>
                                          </p:val>
                                        </p:tav>
                                        <p:tav tm="100000">
                                          <p:val>
                                            <p:strVal val="#ppt_x"/>
                                          </p:val>
                                        </p:tav>
                                      </p:tavLst>
                                    </p:anim>
                                    <p:anim calcmode="lin" valueType="num">
                                      <p:cBhvr>
                                        <p:cTn id="18" dur="2500" fill="hold"/>
                                        <p:tgtEl>
                                          <p:spTgt spid="131">
                                            <p:bg/>
                                          </p:spTgt>
                                        </p:tgtEl>
                                        <p:attrNameLst>
                                          <p:attrName>ppt_y</p:attrName>
                                        </p:attrNameLst>
                                      </p:cBhvr>
                                      <p:tavLst>
                                        <p:tav tm="0">
                                          <p:val>
                                            <p:strVal val="1+#ppt_h/2"/>
                                          </p:val>
                                        </p:tav>
                                        <p:tav tm="100000">
                                          <p:val>
                                            <p:strVal val="#ppt_y"/>
                                          </p:val>
                                        </p:tav>
                                      </p:tavLst>
                                    </p:anim>
                                  </p:childTnLst>
                                </p:cTn>
                              </p:par>
                              <p:par>
                                <p:cTn id="19" presetClass="entr" nodeType="withEffect" presetSubtype="4" presetID="2" grpId="3" fill="hold">
                                  <p:stCondLst>
                                    <p:cond delay="0"/>
                                  </p:stCondLst>
                                  <p:iterate type="el" backwards="0">
                                    <p:tmAbs val="0"/>
                                  </p:iterate>
                                  <p:childTnLst>
                                    <p:set>
                                      <p:cBhvr>
                                        <p:cTn id="20" fill="hold"/>
                                        <p:tgtEl>
                                          <p:spTgt spid="131">
                                            <p:txEl>
                                              <p:pRg st="0" end="0"/>
                                            </p:txEl>
                                          </p:spTgt>
                                        </p:tgtEl>
                                        <p:attrNameLst>
                                          <p:attrName>style.visibility</p:attrName>
                                        </p:attrNameLst>
                                      </p:cBhvr>
                                      <p:to>
                                        <p:strVal val="visible"/>
                                      </p:to>
                                    </p:set>
                                    <p:anim calcmode="lin" valueType="num">
                                      <p:cBhvr>
                                        <p:cTn id="21" dur="2500" fill="hold"/>
                                        <p:tgtEl>
                                          <p:spTgt spid="131">
                                            <p:txEl>
                                              <p:pRg st="0" end="0"/>
                                            </p:txEl>
                                          </p:spTgt>
                                        </p:tgtEl>
                                        <p:attrNameLst>
                                          <p:attrName>ppt_x</p:attrName>
                                        </p:attrNameLst>
                                      </p:cBhvr>
                                      <p:tavLst>
                                        <p:tav tm="0">
                                          <p:val>
                                            <p:strVal val="#ppt_x"/>
                                          </p:val>
                                        </p:tav>
                                        <p:tav tm="100000">
                                          <p:val>
                                            <p:strVal val="#ppt_x"/>
                                          </p:val>
                                        </p:tav>
                                      </p:tavLst>
                                    </p:anim>
                                    <p:anim calcmode="lin" valueType="num">
                                      <p:cBhvr>
                                        <p:cTn id="22" dur="2500" fill="hold"/>
                                        <p:tgtEl>
                                          <p:spTgt spid="131">
                                            <p:txEl>
                                              <p:pRg st="0" end="0"/>
                                            </p:txEl>
                                          </p:spTgt>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Class="entr" nodeType="afterEffect" presetSubtype="4" presetID="2" grpId="3" fill="hold">
                                  <p:stCondLst>
                                    <p:cond delay="0"/>
                                  </p:stCondLst>
                                  <p:iterate type="el" backwards="0">
                                    <p:tmAbs val="0"/>
                                  </p:iterate>
                                  <p:childTnLst>
                                    <p:set>
                                      <p:cBhvr>
                                        <p:cTn id="25" fill="hold"/>
                                        <p:tgtEl>
                                          <p:spTgt spid="131">
                                            <p:txEl>
                                              <p:pRg st="1" end="1"/>
                                            </p:txEl>
                                          </p:spTgt>
                                        </p:tgtEl>
                                        <p:attrNameLst>
                                          <p:attrName>style.visibility</p:attrName>
                                        </p:attrNameLst>
                                      </p:cBhvr>
                                      <p:to>
                                        <p:strVal val="visible"/>
                                      </p:to>
                                    </p:set>
                                    <p:anim calcmode="lin" valueType="num">
                                      <p:cBhvr>
                                        <p:cTn id="26" dur="2500" fill="hold"/>
                                        <p:tgtEl>
                                          <p:spTgt spid="131">
                                            <p:txEl>
                                              <p:pRg st="1" end="1"/>
                                            </p:txEl>
                                          </p:spTgt>
                                        </p:tgtEl>
                                        <p:attrNameLst>
                                          <p:attrName>ppt_x</p:attrName>
                                        </p:attrNameLst>
                                      </p:cBhvr>
                                      <p:tavLst>
                                        <p:tav tm="0">
                                          <p:val>
                                            <p:strVal val="#ppt_x"/>
                                          </p:val>
                                        </p:tav>
                                        <p:tav tm="100000">
                                          <p:val>
                                            <p:strVal val="#ppt_x"/>
                                          </p:val>
                                        </p:tav>
                                      </p:tavLst>
                                    </p:anim>
                                    <p:anim calcmode="lin" valueType="num">
                                      <p:cBhvr>
                                        <p:cTn id="27" dur="2500" fill="hold"/>
                                        <p:tgtEl>
                                          <p:spTgt spid="131">
                                            <p:txEl>
                                              <p:pRg st="1" end="1"/>
                                            </p:txEl>
                                          </p:spTgt>
                                        </p:tgtEl>
                                        <p:attrNameLst>
                                          <p:attrName>ppt_y</p:attrName>
                                        </p:attrNameLst>
                                      </p:cBhvr>
                                      <p:tavLst>
                                        <p:tav tm="0">
                                          <p:val>
                                            <p:strVal val="1+#ppt_h/2"/>
                                          </p:val>
                                        </p:tav>
                                        <p:tav tm="100000">
                                          <p:val>
                                            <p:strVal val="#ppt_y"/>
                                          </p:val>
                                        </p:tav>
                                      </p:tavLst>
                                    </p:anim>
                                  </p:childTnLst>
                                </p:cTn>
                              </p:par>
                            </p:childTnLst>
                          </p:cTn>
                        </p:par>
                        <p:par>
                          <p:cTn id="28" fill="hold">
                            <p:stCondLst>
                              <p:cond delay="5000"/>
                            </p:stCondLst>
                            <p:childTnLst>
                              <p:par>
                                <p:cTn id="29" presetClass="entr" nodeType="afterEffect" presetSubtype="4" presetID="2" grpId="3" fill="hold">
                                  <p:stCondLst>
                                    <p:cond delay="0"/>
                                  </p:stCondLst>
                                  <p:iterate type="el" backwards="0">
                                    <p:tmAbs val="0"/>
                                  </p:iterate>
                                  <p:childTnLst>
                                    <p:set>
                                      <p:cBhvr>
                                        <p:cTn id="30" fill="hold"/>
                                        <p:tgtEl>
                                          <p:spTgt spid="131">
                                            <p:txEl>
                                              <p:pRg st="2" end="2"/>
                                            </p:txEl>
                                          </p:spTgt>
                                        </p:tgtEl>
                                        <p:attrNameLst>
                                          <p:attrName>style.visibility</p:attrName>
                                        </p:attrNameLst>
                                      </p:cBhvr>
                                      <p:to>
                                        <p:strVal val="visible"/>
                                      </p:to>
                                    </p:set>
                                    <p:anim calcmode="lin" valueType="num">
                                      <p:cBhvr>
                                        <p:cTn id="31" dur="2500" fill="hold"/>
                                        <p:tgtEl>
                                          <p:spTgt spid="131">
                                            <p:txEl>
                                              <p:pRg st="2" end="2"/>
                                            </p:txEl>
                                          </p:spTgt>
                                        </p:tgtEl>
                                        <p:attrNameLst>
                                          <p:attrName>ppt_x</p:attrName>
                                        </p:attrNameLst>
                                      </p:cBhvr>
                                      <p:tavLst>
                                        <p:tav tm="0">
                                          <p:val>
                                            <p:strVal val="#ppt_x"/>
                                          </p:val>
                                        </p:tav>
                                        <p:tav tm="100000">
                                          <p:val>
                                            <p:strVal val="#ppt_x"/>
                                          </p:val>
                                        </p:tav>
                                      </p:tavLst>
                                    </p:anim>
                                    <p:anim calcmode="lin" valueType="num">
                                      <p:cBhvr>
                                        <p:cTn id="32" dur="2500" fill="hold"/>
                                        <p:tgtEl>
                                          <p:spTgt spid="1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1" presetID="22" grpId="4" fill="hold">
                                  <p:stCondLst>
                                    <p:cond delay="0"/>
                                  </p:stCondLst>
                                  <p:iterate type="el" backwards="0">
                                    <p:tmAbs val="0"/>
                                  </p:iterate>
                                  <p:childTnLst>
                                    <p:set>
                                      <p:cBhvr>
                                        <p:cTn id="36" fill="hold"/>
                                        <p:tgtEl>
                                          <p:spTgt spid="133"/>
                                        </p:tgtEl>
                                        <p:attrNameLst>
                                          <p:attrName>style.visibility</p:attrName>
                                        </p:attrNameLst>
                                      </p:cBhvr>
                                      <p:to>
                                        <p:strVal val="visible"/>
                                      </p:to>
                                    </p:set>
                                    <p:animEffect filter="wipe(up)" transition="in">
                                      <p:cBhvr>
                                        <p:cTn id="37" dur="2250"/>
                                        <p:tgtEl>
                                          <p:spTgt spid="133"/>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Subtype="8" presetID="15" grpId="5" fill="hold">
                                  <p:stCondLst>
                                    <p:cond delay="0"/>
                                  </p:stCondLst>
                                  <p:iterate type="el" backwards="0">
                                    <p:tmAbs val="0"/>
                                  </p:iterate>
                                  <p:childTnLst>
                                    <p:set>
                                      <p:cBhvr>
                                        <p:cTn id="41" fill="hold"/>
                                        <p:tgtEl>
                                          <p:spTgt spid="134"/>
                                        </p:tgtEl>
                                        <p:attrNameLst>
                                          <p:attrName>style.visibility</p:attrName>
                                        </p:attrNameLst>
                                      </p:cBhvr>
                                      <p:to>
                                        <p:strVal val="visible"/>
                                      </p:to>
                                    </p:set>
                                    <p:anim calcmode="lin" valueType="num">
                                      <p:cBhvr>
                                        <p:cTn id="42" dur="1000" fill="hold"/>
                                        <p:tgtEl>
                                          <p:spTgt spid="134"/>
                                        </p:tgtEl>
                                        <p:attrNameLst>
                                          <p:attrName>ppt_w</p:attrName>
                                        </p:attrNameLst>
                                      </p:cBhvr>
                                      <p:tavLst>
                                        <p:tav tm="0">
                                          <p:val>
                                            <p:fltVal val="0"/>
                                          </p:val>
                                        </p:tav>
                                        <p:tav tm="100000">
                                          <p:val>
                                            <p:strVal val="#ppt_w"/>
                                          </p:val>
                                        </p:tav>
                                      </p:tavLst>
                                    </p:anim>
                                    <p:anim calcmode="lin" valueType="num">
                                      <p:cBhvr>
                                        <p:cTn id="43" dur="1000" fill="hold"/>
                                        <p:tgtEl>
                                          <p:spTgt spid="134"/>
                                        </p:tgtEl>
                                        <p:attrNameLst>
                                          <p:attrName>ppt_h</p:attrName>
                                        </p:attrNameLst>
                                      </p:cBhvr>
                                      <p:tavLst>
                                        <p:tav tm="0">
                                          <p:val>
                                            <p:fltVal val="0"/>
                                          </p:val>
                                        </p:tav>
                                        <p:tav tm="100000">
                                          <p:val>
                                            <p:strVal val="#ppt_h"/>
                                          </p:val>
                                        </p:tav>
                                      </p:tavLst>
                                    </p:anim>
                                    <p:anim calcmode="lin" valueType="num">
                                      <p:cBhvr>
                                        <p:cTn id="44" dur="1000" fill="hold"/>
                                        <p:tgtEl>
                                          <p:spTgt spid="134"/>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13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3" grpId="4"/>
      <p:bldP build="whole" bldLvl="1" animBg="1" rev="0" advAuto="0" spid="132" grpId="1"/>
      <p:bldP build="whole" bldLvl="1" animBg="1" rev="0" advAuto="0" spid="135" grpId="2"/>
      <p:bldP build="whole" bldLvl="1" animBg="1" rev="0" advAuto="0" spid="134" grpId="5"/>
      <p:bldP build="p" bldLvl="5" animBg="1" rev="0" advAuto="0" spid="131" grpId="3"/>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0" name="Shape 140"/>
          <p:cNvSpPr/>
          <p:nvPr/>
        </p:nvSpPr>
        <p:spPr>
          <a:xfrm>
            <a:off x="1693722" y="1485371"/>
            <a:ext cx="7362695" cy="760731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lvl="1" marL="228599" indent="-228599" algn="just">
              <a:spcBef>
                <a:spcPts val="1700"/>
              </a:spcBef>
              <a:buSzPct val="100000"/>
              <a:buChar char="•"/>
              <a:defRPr sz="2500"/>
            </a:pPr>
            <a:r>
              <a:t>We confirm the immediate speaking of foreign languages provided clear outward evidence of the Spirit’s inner filling (Ac 10:46; 11:15-16). </a:t>
            </a:r>
          </a:p>
          <a:p>
            <a:pPr lvl="1" marL="228599" indent="-228599" algn="just">
              <a:spcBef>
                <a:spcPts val="1700"/>
              </a:spcBef>
              <a:buSzPct val="100000"/>
              <a:buChar char="•"/>
              <a:defRPr sz="2500"/>
            </a:pPr>
            <a:r>
              <a:t>But all 3 incidences strategically follow Acts’ outline of breaking through the initial resistance of the Spirit’s indwelling in groups of people at the birth of the church (1-7; 8-10; 11-28).</a:t>
            </a:r>
          </a:p>
          <a:p>
            <a:pPr lvl="1" marL="228599" indent="-228599" algn="just">
              <a:spcBef>
                <a:spcPts val="1700"/>
              </a:spcBef>
              <a:buSzPct val="100000"/>
              <a:buChar char="•"/>
              <a:defRPr sz="2500"/>
            </a:pPr>
            <a:r>
              <a:t>Affirms that God came to similarly fill His people as Joel stated at the birth of the church (New Covenant), “‘</a:t>
            </a:r>
            <a:r>
              <a:rPr i="1"/>
              <a:t>It shall be in the last days,’ God says, ‘That I will pour fourth of </a:t>
            </a:r>
            <a:r>
              <a:rPr b="1" i="1">
                <a:latin typeface="Helvetica"/>
                <a:ea typeface="Helvetica"/>
                <a:cs typeface="Helvetica"/>
                <a:sym typeface="Helvetica"/>
              </a:rPr>
              <a:t>My Spirit</a:t>
            </a:r>
            <a:r>
              <a:rPr i="1"/>
              <a:t> upon </a:t>
            </a:r>
            <a:r>
              <a:rPr b="1" i="1">
                <a:latin typeface="Helvetica"/>
                <a:ea typeface="Helvetica"/>
                <a:cs typeface="Helvetica"/>
                <a:sym typeface="Helvetica"/>
              </a:rPr>
              <a:t>all mankind</a:t>
            </a:r>
            <a:r>
              <a:t>” (Ac 2:17).</a:t>
            </a:r>
          </a:p>
          <a:p>
            <a:pPr lvl="1" marL="228599" indent="-228599" algn="just">
              <a:spcBef>
                <a:spcPts val="1700"/>
              </a:spcBef>
              <a:buSzPct val="100000"/>
              <a:buChar char="•"/>
              <a:defRPr sz="2500"/>
            </a:pPr>
            <a:r>
              <a:t>Incidental rather than typical because many places ‘filled with Spirit’ is not associated with languages but other results: joy, exalting, prophesying, boldness in witnessing, etc., “And the disciples were continually filled with joy and with the Holy Spirit” (Ac 13:52; 9:17).</a:t>
            </a:r>
          </a:p>
        </p:txBody>
      </p:sp>
      <p:sp>
        <p:nvSpPr>
          <p:cNvPr id="141" name="Shape 141"/>
          <p:cNvSpPr/>
          <p:nvPr>
            <p:ph type="title" idx="4294967295"/>
          </p:nvPr>
        </p:nvSpPr>
        <p:spPr>
          <a:xfrm>
            <a:off x="1693722" y="0"/>
            <a:ext cx="11584189" cy="890836"/>
          </a:xfrm>
          <a:prstGeom prst="rect">
            <a:avLst/>
          </a:prstGeom>
        </p:spPr>
        <p:txBody>
          <a:bodyPr lIns="0" tIns="0" rIns="0" bIns="0"/>
          <a:lstStyle/>
          <a:p>
            <a:pPr/>
            <a:r>
              <a:t>B) Filled with the Spirit in New Testament</a:t>
            </a:r>
          </a:p>
        </p:txBody>
      </p:sp>
      <p:sp>
        <p:nvSpPr>
          <p:cNvPr id="142" name="Shape 142"/>
          <p:cNvSpPr/>
          <p:nvPr/>
        </p:nvSpPr>
        <p:spPr>
          <a:xfrm>
            <a:off x="2459820" y="634471"/>
            <a:ext cx="7195121" cy="83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spcBef>
                <a:spcPts val="1100"/>
              </a:spcBef>
              <a:defRPr sz="2400">
                <a:solidFill>
                  <a:srgbClr val="53585F"/>
                </a:solidFill>
              </a:defRPr>
            </a:lvl1pPr>
          </a:lstStyle>
          <a:p>
            <a:pPr/>
            <a:r>
              <a:t>Is speaking in tongues the proof or needed evidence for being filled with the Spirit?</a:t>
            </a:r>
          </a:p>
        </p:txBody>
      </p:sp>
      <p:sp>
        <p:nvSpPr>
          <p:cNvPr id="143" name="Shape 143"/>
          <p:cNvSpPr/>
          <p:nvPr/>
        </p:nvSpPr>
        <p:spPr>
          <a:xfrm>
            <a:off x="9254317" y="2381249"/>
            <a:ext cx="3482195" cy="6197601"/>
          </a:xfrm>
          <a:prstGeom prst="rect">
            <a:avLst/>
          </a:prstGeom>
          <a:blipFill>
            <a:blip r:embed="rId3"/>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lvl="1">
              <a:spcBef>
                <a:spcPts val="1400"/>
              </a:spcBef>
              <a:defRPr b="1" sz="3000" u="sng">
                <a:solidFill>
                  <a:srgbClr val="FFFFFF"/>
                </a:solidFill>
                <a:latin typeface="Helvetica"/>
                <a:ea typeface="Helvetica"/>
                <a:cs typeface="Helvetica"/>
                <a:sym typeface="Helvetica"/>
              </a:defRPr>
            </a:pPr>
            <a:r>
              <a:t>Purposes</a:t>
            </a:r>
          </a:p>
          <a:p>
            <a:pPr lvl="5" marL="228600" indent="-228600" algn="l">
              <a:spcBef>
                <a:spcPts val="1400"/>
              </a:spcBef>
              <a:buSzPct val="89000"/>
              <a:buChar char="✴"/>
              <a:defRPr sz="2800">
                <a:solidFill>
                  <a:srgbClr val="FFFFFF"/>
                </a:solidFill>
              </a:defRPr>
            </a:pPr>
            <a:r>
              <a:t>One God, same work</a:t>
            </a:r>
          </a:p>
          <a:p>
            <a:pPr lvl="5" marL="228600" indent="-228600" algn="l">
              <a:spcBef>
                <a:spcPts val="1400"/>
              </a:spcBef>
              <a:buSzPct val="89000"/>
              <a:buChar char="✴"/>
              <a:defRPr sz="2800">
                <a:solidFill>
                  <a:srgbClr val="FFFFFF"/>
                </a:solidFill>
              </a:defRPr>
            </a:pPr>
            <a:r>
              <a:t>Inclusive (Jew/Gentile)</a:t>
            </a:r>
          </a:p>
          <a:p>
            <a:pPr lvl="5" marL="228600" indent="-228600" algn="l">
              <a:spcBef>
                <a:spcPts val="1400"/>
              </a:spcBef>
              <a:buSzPct val="89000"/>
              <a:buChar char="✴"/>
              <a:defRPr sz="2800">
                <a:solidFill>
                  <a:srgbClr val="FFFFFF"/>
                </a:solidFill>
              </a:defRPr>
            </a:pPr>
            <a:r>
              <a:t>One church and leadership</a:t>
            </a:r>
          </a:p>
          <a:p>
            <a:pPr lvl="5" marL="228600" indent="-228600" algn="l">
              <a:spcBef>
                <a:spcPts val="1400"/>
              </a:spcBef>
              <a:buSzPct val="89000"/>
              <a:buChar char="✴"/>
              <a:defRPr sz="2800">
                <a:solidFill>
                  <a:srgbClr val="FFFFFF"/>
                </a:solidFill>
              </a:defRPr>
            </a:pPr>
            <a:r>
              <a:t>No one is inferior</a:t>
            </a:r>
          </a:p>
          <a:p>
            <a:pPr lvl="5" marL="228600" indent="-228600" algn="l">
              <a:spcBef>
                <a:spcPts val="1400"/>
              </a:spcBef>
              <a:buSzPct val="89000"/>
              <a:buChar char="✴"/>
              <a:defRPr sz="2800">
                <a:solidFill>
                  <a:srgbClr val="FFFFFF"/>
                </a:solidFill>
              </a:defRPr>
            </a:pPr>
            <a:r>
              <a:t>Unity of church regularly taught in NT (Eph 3; Rom 1:16;Rev 5:9-10).</a:t>
            </a:r>
          </a:p>
        </p:txBody>
      </p:sp>
      <p:sp>
        <p:nvSpPr>
          <p:cNvPr id="144" name="Shape 144"/>
          <p:cNvSpPr/>
          <p:nvPr/>
        </p:nvSpPr>
        <p:spPr>
          <a:xfrm>
            <a:off x="1495821" y="9194800"/>
            <a:ext cx="11584189" cy="558801"/>
          </a:xfrm>
          <a:prstGeom prst="rect">
            <a:avLst/>
          </a:prstGeom>
          <a:blipFill>
            <a:blip r:embed="rId4"/>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3000">
                <a:solidFill>
                  <a:srgbClr val="FFFFFF"/>
                </a:solidFill>
              </a:defRPr>
            </a:lvl1pPr>
          </a:lstStyle>
          <a:p>
            <a:pPr/>
            <a:r>
              <a:t>Conclusion: A person’s filling will bear results but need not proof!</a:t>
            </a:r>
          </a:p>
        </p:txBody>
      </p:sp>
      <p:pic>
        <p:nvPicPr>
          <p:cNvPr id="145" name="Arrow&lt;Red.png"/>
          <p:cNvPicPr>
            <a:picLocks noChangeAspect="1"/>
          </p:cNvPicPr>
          <p:nvPr/>
        </p:nvPicPr>
        <p:blipFill>
          <a:blip r:embed="rId5">
            <a:extLst/>
          </a:blip>
          <a:stretch>
            <a:fillRect/>
          </a:stretch>
        </p:blipFill>
        <p:spPr>
          <a:xfrm rot="11705677">
            <a:off x="8982228" y="734310"/>
            <a:ext cx="885350" cy="89497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5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140">
                                            <p:bg/>
                                          </p:spTgt>
                                        </p:tgtEl>
                                        <p:attrNameLst>
                                          <p:attrName>style.visibility</p:attrName>
                                        </p:attrNameLst>
                                      </p:cBhvr>
                                      <p:to>
                                        <p:strVal val="visible"/>
                                      </p:to>
                                    </p:set>
                                    <p:anim calcmode="lin" valueType="num">
                                      <p:cBhvr>
                                        <p:cTn id="7" dur="2500" fill="hold"/>
                                        <p:tgtEl>
                                          <p:spTgt spid="140">
                                            <p:bg/>
                                          </p:spTgt>
                                        </p:tgtEl>
                                        <p:attrNameLst>
                                          <p:attrName>ppt_x</p:attrName>
                                        </p:attrNameLst>
                                      </p:cBhvr>
                                      <p:tavLst>
                                        <p:tav tm="0">
                                          <p:val>
                                            <p:strVal val="#ppt_x"/>
                                          </p:val>
                                        </p:tav>
                                        <p:tav tm="100000">
                                          <p:val>
                                            <p:strVal val="#ppt_x"/>
                                          </p:val>
                                        </p:tav>
                                      </p:tavLst>
                                    </p:anim>
                                    <p:anim calcmode="lin" valueType="num">
                                      <p:cBhvr>
                                        <p:cTn id="8" dur="2500" fill="hold"/>
                                        <p:tgtEl>
                                          <p:spTgt spid="140">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140">
                                            <p:txEl>
                                              <p:pRg st="0" end="0"/>
                                            </p:txEl>
                                          </p:spTgt>
                                        </p:tgtEl>
                                        <p:attrNameLst>
                                          <p:attrName>style.visibility</p:attrName>
                                        </p:attrNameLst>
                                      </p:cBhvr>
                                      <p:to>
                                        <p:strVal val="visible"/>
                                      </p:to>
                                    </p:set>
                                    <p:anim calcmode="lin" valueType="num">
                                      <p:cBhvr>
                                        <p:cTn id="11" dur="2500" fill="hold"/>
                                        <p:tgtEl>
                                          <p:spTgt spid="140">
                                            <p:txEl>
                                              <p:pRg st="0" end="0"/>
                                            </p:txEl>
                                          </p:spTgt>
                                        </p:tgtEl>
                                        <p:attrNameLst>
                                          <p:attrName>ppt_x</p:attrName>
                                        </p:attrNameLst>
                                      </p:cBhvr>
                                      <p:tavLst>
                                        <p:tav tm="0">
                                          <p:val>
                                            <p:strVal val="#ppt_x"/>
                                          </p:val>
                                        </p:tav>
                                        <p:tav tm="100000">
                                          <p:val>
                                            <p:strVal val="#ppt_x"/>
                                          </p:val>
                                        </p:tav>
                                      </p:tavLst>
                                    </p:anim>
                                    <p:anim calcmode="lin" valueType="num">
                                      <p:cBhvr>
                                        <p:cTn id="12" dur="2500" fill="hold"/>
                                        <p:tgtEl>
                                          <p:spTgt spid="1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4" presetID="2" grpId="1" fill="hold">
                                  <p:stCondLst>
                                    <p:cond delay="0"/>
                                  </p:stCondLst>
                                  <p:iterate type="el" backwards="0">
                                    <p:tmAbs val="0"/>
                                  </p:iterate>
                                  <p:childTnLst>
                                    <p:set>
                                      <p:cBhvr>
                                        <p:cTn id="16" fill="hold"/>
                                        <p:tgtEl>
                                          <p:spTgt spid="140">
                                            <p:txEl>
                                              <p:pRg st="1" end="1"/>
                                            </p:txEl>
                                          </p:spTgt>
                                        </p:tgtEl>
                                        <p:attrNameLst>
                                          <p:attrName>style.visibility</p:attrName>
                                        </p:attrNameLst>
                                      </p:cBhvr>
                                      <p:to>
                                        <p:strVal val="visible"/>
                                      </p:to>
                                    </p:set>
                                    <p:anim calcmode="lin" valueType="num">
                                      <p:cBhvr>
                                        <p:cTn id="17" dur="2500" fill="hold"/>
                                        <p:tgtEl>
                                          <p:spTgt spid="140">
                                            <p:txEl>
                                              <p:pRg st="1" end="1"/>
                                            </p:txEl>
                                          </p:spTgt>
                                        </p:tgtEl>
                                        <p:attrNameLst>
                                          <p:attrName>ppt_x</p:attrName>
                                        </p:attrNameLst>
                                      </p:cBhvr>
                                      <p:tavLst>
                                        <p:tav tm="0">
                                          <p:val>
                                            <p:strVal val="#ppt_x"/>
                                          </p:val>
                                        </p:tav>
                                        <p:tav tm="100000">
                                          <p:val>
                                            <p:strVal val="#ppt_x"/>
                                          </p:val>
                                        </p:tav>
                                      </p:tavLst>
                                    </p:anim>
                                    <p:anim calcmode="lin" valueType="num">
                                      <p:cBhvr>
                                        <p:cTn id="18" dur="2500" fill="hold"/>
                                        <p:tgtEl>
                                          <p:spTgt spid="14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4" presetID="2" grpId="1" fill="hold">
                                  <p:stCondLst>
                                    <p:cond delay="0"/>
                                  </p:stCondLst>
                                  <p:iterate type="el" backwards="0">
                                    <p:tmAbs val="0"/>
                                  </p:iterate>
                                  <p:childTnLst>
                                    <p:set>
                                      <p:cBhvr>
                                        <p:cTn id="22" fill="hold"/>
                                        <p:tgtEl>
                                          <p:spTgt spid="140">
                                            <p:txEl>
                                              <p:pRg st="2" end="2"/>
                                            </p:txEl>
                                          </p:spTgt>
                                        </p:tgtEl>
                                        <p:attrNameLst>
                                          <p:attrName>style.visibility</p:attrName>
                                        </p:attrNameLst>
                                      </p:cBhvr>
                                      <p:to>
                                        <p:strVal val="visible"/>
                                      </p:to>
                                    </p:set>
                                    <p:anim calcmode="lin" valueType="num">
                                      <p:cBhvr>
                                        <p:cTn id="23" dur="2500" fill="hold"/>
                                        <p:tgtEl>
                                          <p:spTgt spid="140">
                                            <p:txEl>
                                              <p:pRg st="2" end="2"/>
                                            </p:txEl>
                                          </p:spTgt>
                                        </p:tgtEl>
                                        <p:attrNameLst>
                                          <p:attrName>ppt_x</p:attrName>
                                        </p:attrNameLst>
                                      </p:cBhvr>
                                      <p:tavLst>
                                        <p:tav tm="0">
                                          <p:val>
                                            <p:strVal val="#ppt_x"/>
                                          </p:val>
                                        </p:tav>
                                        <p:tav tm="100000">
                                          <p:val>
                                            <p:strVal val="#ppt_x"/>
                                          </p:val>
                                        </p:tav>
                                      </p:tavLst>
                                    </p:anim>
                                    <p:anim calcmode="lin" valueType="num">
                                      <p:cBhvr>
                                        <p:cTn id="24" dur="2500" fill="hold"/>
                                        <p:tgtEl>
                                          <p:spTgt spid="14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4" presetID="2" grpId="1" fill="hold">
                                  <p:stCondLst>
                                    <p:cond delay="0"/>
                                  </p:stCondLst>
                                  <p:iterate type="el" backwards="0">
                                    <p:tmAbs val="0"/>
                                  </p:iterate>
                                  <p:childTnLst>
                                    <p:set>
                                      <p:cBhvr>
                                        <p:cTn id="28" fill="hold"/>
                                        <p:tgtEl>
                                          <p:spTgt spid="140">
                                            <p:txEl>
                                              <p:pRg st="3" end="3"/>
                                            </p:txEl>
                                          </p:spTgt>
                                        </p:tgtEl>
                                        <p:attrNameLst>
                                          <p:attrName>style.visibility</p:attrName>
                                        </p:attrNameLst>
                                      </p:cBhvr>
                                      <p:to>
                                        <p:strVal val="visible"/>
                                      </p:to>
                                    </p:set>
                                    <p:anim calcmode="lin" valueType="num">
                                      <p:cBhvr>
                                        <p:cTn id="29" dur="2500" fill="hold"/>
                                        <p:tgtEl>
                                          <p:spTgt spid="140">
                                            <p:txEl>
                                              <p:pRg st="3" end="3"/>
                                            </p:txEl>
                                          </p:spTgt>
                                        </p:tgtEl>
                                        <p:attrNameLst>
                                          <p:attrName>ppt_x</p:attrName>
                                        </p:attrNameLst>
                                      </p:cBhvr>
                                      <p:tavLst>
                                        <p:tav tm="0">
                                          <p:val>
                                            <p:strVal val="#ppt_x"/>
                                          </p:val>
                                        </p:tav>
                                        <p:tav tm="100000">
                                          <p:val>
                                            <p:strVal val="#ppt_x"/>
                                          </p:val>
                                        </p:tav>
                                      </p:tavLst>
                                    </p:anim>
                                    <p:anim calcmode="lin" valueType="num">
                                      <p:cBhvr>
                                        <p:cTn id="30" dur="2500" fill="hold"/>
                                        <p:tgtEl>
                                          <p:spTgt spid="14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10" presetID="19" grpId="2" fill="hold">
                                  <p:stCondLst>
                                    <p:cond delay="0"/>
                                  </p:stCondLst>
                                  <p:iterate type="el" backwards="0">
                                    <p:tmAbs val="0"/>
                                  </p:iterate>
                                  <p:childTnLst>
                                    <p:set>
                                      <p:cBhvr>
                                        <p:cTn id="34" fill="hold"/>
                                        <p:tgtEl>
                                          <p:spTgt spid="143"/>
                                        </p:tgtEl>
                                        <p:attrNameLst>
                                          <p:attrName>style.visibility</p:attrName>
                                        </p:attrNameLst>
                                      </p:cBhvr>
                                      <p:to>
                                        <p:strVal val="visible"/>
                                      </p:to>
                                    </p:set>
                                    <p:anim calcmode="lin" valueType="num">
                                      <p:cBhvr>
                                        <p:cTn id="35" dur="2750" fill="hold"/>
                                        <p:tgtEl>
                                          <p:spTgt spid="143"/>
                                        </p:tgtEl>
                                        <p:attrNameLst>
                                          <p:attrName>ppt_w</p:attrName>
                                        </p:attrNameLst>
                                      </p:cBhvr>
                                      <p:tavLst>
                                        <p:tav tm="0" fmla="#ppt_w*sin(2.5*pi*$)">
                                          <p:val>
                                            <p:fltVal val="0"/>
                                          </p:val>
                                        </p:tav>
                                        <p:tav tm="100000">
                                          <p:val>
                                            <p:fltVal val="1"/>
                                          </p:val>
                                        </p:tav>
                                      </p:tavLst>
                                    </p:anim>
                                    <p:anim calcmode="lin" valueType="num">
                                      <p:cBhvr>
                                        <p:cTn id="36" dur="2750" fill="hold"/>
                                        <p:tgtEl>
                                          <p:spTgt spid="143"/>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5" presetID="19" grpId="3" fill="hold">
                                  <p:stCondLst>
                                    <p:cond delay="0"/>
                                  </p:stCondLst>
                                  <p:iterate type="el" backwards="0">
                                    <p:tmAbs val="0"/>
                                  </p:iterate>
                                  <p:childTnLst>
                                    <p:set>
                                      <p:cBhvr>
                                        <p:cTn id="40" fill="hold"/>
                                        <p:tgtEl>
                                          <p:spTgt spid="144"/>
                                        </p:tgtEl>
                                        <p:attrNameLst>
                                          <p:attrName>style.visibility</p:attrName>
                                        </p:attrNameLst>
                                      </p:cBhvr>
                                      <p:to>
                                        <p:strVal val="visible"/>
                                      </p:to>
                                    </p:set>
                                    <p:anim calcmode="lin" valueType="num">
                                      <p:cBhvr>
                                        <p:cTn id="41" dur="2250" fill="hold"/>
                                        <p:tgtEl>
                                          <p:spTgt spid="144"/>
                                        </p:tgtEl>
                                        <p:attrNameLst>
                                          <p:attrName>ppt_w</p:attrName>
                                        </p:attrNameLst>
                                      </p:cBhvr>
                                      <p:tavLst>
                                        <p:tav tm="0">
                                          <p:val>
                                            <p:strVal val="#ppt_w"/>
                                          </p:val>
                                        </p:tav>
                                        <p:tav tm="100000">
                                          <p:val>
                                            <p:strVal val="#ppt_w"/>
                                          </p:val>
                                        </p:tav>
                                      </p:tavLst>
                                    </p:anim>
                                    <p:anim calcmode="lin" valueType="num">
                                      <p:cBhvr>
                                        <p:cTn id="42" dur="2250" fill="hold"/>
                                        <p:tgtEl>
                                          <p:spTgt spid="144"/>
                                        </p:tgtEl>
                                        <p:attrNameLst>
                                          <p:attrName>ppt_h</p:attrName>
                                        </p:attrNameLst>
                                      </p:cBhvr>
                                      <p:tavLst>
                                        <p:tav tm="0" fmla="#ppt_h*sin(2.5*pi*$)">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3" grpId="2"/>
      <p:bldP build="whole" bldLvl="1" animBg="1" rev="0" advAuto="0" spid="144" grpId="3"/>
      <p:bldP build="p" bldLvl="5" animBg="1" rev="0" advAuto="0" spid="140"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9" name="Shape 149"/>
          <p:cNvSpPr/>
          <p:nvPr/>
        </p:nvSpPr>
        <p:spPr>
          <a:xfrm>
            <a:off x="7022510" y="1751413"/>
            <a:ext cx="5512720" cy="3987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228599" indent="-228599" algn="just">
              <a:spcBef>
                <a:spcPts val="1500"/>
              </a:spcBef>
              <a:buSzPct val="100000"/>
              <a:buChar char="•"/>
              <a:defRPr sz="2400"/>
            </a:pPr>
            <a:r>
              <a:t>The Spirit comes upon the whole church (Ac 1:8; 2:17).</a:t>
            </a:r>
          </a:p>
          <a:p>
            <a:pPr marL="228599" indent="-228599" algn="just">
              <a:spcBef>
                <a:spcPts val="1500"/>
              </a:spcBef>
              <a:buSzPct val="100000"/>
              <a:buChar char="•"/>
              <a:defRPr sz="2400"/>
            </a:pPr>
            <a:r>
              <a:t>The Spirit in the NT grants all sorts of gifts for edifying the body of Christ. </a:t>
            </a:r>
          </a:p>
          <a:p>
            <a:pPr marL="228599" indent="-228599" algn="just">
              <a:spcBef>
                <a:spcPts val="1500"/>
              </a:spcBef>
              <a:buSzPct val="100000"/>
              <a:buChar char="•"/>
              <a:defRPr sz="2400"/>
            </a:pPr>
            <a:r>
              <a:t>The Spirit comes to accomplish God’s program through the people of God.</a:t>
            </a:r>
          </a:p>
          <a:p>
            <a:pPr marL="228599" indent="-228599" algn="just">
              <a:spcBef>
                <a:spcPts val="1500"/>
              </a:spcBef>
              <a:buSzPct val="100000"/>
              <a:buChar char="•"/>
              <a:defRPr sz="2400"/>
            </a:pPr>
            <a:r>
              <a:t>The Spirit necesarily shapes and influences the believer’s whole life (temple).</a:t>
            </a:r>
          </a:p>
        </p:txBody>
      </p:sp>
      <p:sp>
        <p:nvSpPr>
          <p:cNvPr id="150" name="Shape 150"/>
          <p:cNvSpPr/>
          <p:nvPr/>
        </p:nvSpPr>
        <p:spPr>
          <a:xfrm>
            <a:off x="2927227" y="1035374"/>
            <a:ext cx="2819835" cy="571501"/>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3100">
                <a:solidFill>
                  <a:srgbClr val="FFFFFF"/>
                </a:solidFill>
                <a:latin typeface="Helvetica"/>
                <a:ea typeface="Helvetica"/>
                <a:cs typeface="Helvetica"/>
                <a:sym typeface="Helvetica"/>
              </a:defRPr>
            </a:lvl1pPr>
          </a:lstStyle>
          <a:p>
            <a:pPr>
              <a:defRPr b="0">
                <a:latin typeface="+mn-lt"/>
                <a:ea typeface="+mn-ea"/>
                <a:cs typeface="+mn-cs"/>
                <a:sym typeface="Helvetica Light"/>
              </a:defRPr>
            </a:pPr>
            <a:r>
              <a:rPr b="1">
                <a:latin typeface="Helvetica"/>
                <a:ea typeface="Helvetica"/>
                <a:cs typeface="Helvetica"/>
                <a:sym typeface="Helvetica"/>
              </a:rPr>
              <a:t>Old Testament</a:t>
            </a:r>
          </a:p>
        </p:txBody>
      </p:sp>
      <p:sp>
        <p:nvSpPr>
          <p:cNvPr id="151" name="Shape 151"/>
          <p:cNvSpPr/>
          <p:nvPr/>
        </p:nvSpPr>
        <p:spPr>
          <a:xfrm>
            <a:off x="8292250" y="1035374"/>
            <a:ext cx="2973240" cy="571501"/>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3100">
                <a:solidFill>
                  <a:srgbClr val="FFFFFF"/>
                </a:solidFill>
                <a:latin typeface="Helvetica"/>
                <a:ea typeface="Helvetica"/>
                <a:cs typeface="Helvetica"/>
                <a:sym typeface="Helvetica"/>
              </a:defRPr>
            </a:lvl1pPr>
          </a:lstStyle>
          <a:p>
            <a:pPr>
              <a:defRPr b="0">
                <a:latin typeface="+mn-lt"/>
                <a:ea typeface="+mn-ea"/>
                <a:cs typeface="+mn-cs"/>
                <a:sym typeface="Helvetica Light"/>
              </a:defRPr>
            </a:pPr>
            <a:r>
              <a:rPr b="1">
                <a:latin typeface="Helvetica"/>
                <a:ea typeface="Helvetica"/>
                <a:cs typeface="Helvetica"/>
                <a:sym typeface="Helvetica"/>
              </a:rPr>
              <a:t>New Testament</a:t>
            </a:r>
          </a:p>
        </p:txBody>
      </p:sp>
      <p:sp>
        <p:nvSpPr>
          <p:cNvPr id="152" name="Shape 152"/>
          <p:cNvSpPr/>
          <p:nvPr/>
        </p:nvSpPr>
        <p:spPr>
          <a:xfrm>
            <a:off x="2015986" y="1751413"/>
            <a:ext cx="4564401" cy="3721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228599" indent="-228599" algn="just">
              <a:spcBef>
                <a:spcPts val="2800"/>
              </a:spcBef>
              <a:buSzPct val="100000"/>
              <a:buChar char="•"/>
              <a:defRPr sz="2400"/>
            </a:pPr>
            <a:r>
              <a:t>The Spirit only rarely fills select individuals.</a:t>
            </a:r>
          </a:p>
          <a:p>
            <a:pPr marL="228599" indent="-228599" algn="just">
              <a:spcBef>
                <a:spcPts val="2800"/>
              </a:spcBef>
              <a:buSzPct val="100000"/>
              <a:buChar char="•"/>
              <a:defRPr sz="2400"/>
            </a:pPr>
            <a:r>
              <a:t>The Spirit imparts special gifts like wisdom, knowledge, revelation (prophesy).</a:t>
            </a:r>
          </a:p>
          <a:p>
            <a:pPr marL="228599" indent="-228599" algn="just">
              <a:spcBef>
                <a:spcPts val="2800"/>
              </a:spcBef>
              <a:buSzPct val="100000"/>
              <a:buChar char="•"/>
              <a:defRPr sz="2400"/>
            </a:pPr>
            <a:r>
              <a:t>The Spirit comes to accomplish a certain project </a:t>
            </a:r>
            <a:r>
              <a:rPr sz="2200"/>
              <a:t>(e.g. properly build tabernacle).</a:t>
            </a:r>
          </a:p>
        </p:txBody>
      </p:sp>
      <p:sp>
        <p:nvSpPr>
          <p:cNvPr id="153" name="Shape 153"/>
          <p:cNvSpPr/>
          <p:nvPr>
            <p:ph type="title" idx="4294967295"/>
          </p:nvPr>
        </p:nvSpPr>
        <p:spPr>
          <a:xfrm>
            <a:off x="1714889" y="0"/>
            <a:ext cx="11584189" cy="890836"/>
          </a:xfrm>
          <a:prstGeom prst="rect">
            <a:avLst/>
          </a:prstGeom>
        </p:spPr>
        <p:txBody>
          <a:bodyPr lIns="0" tIns="0" rIns="0" bIns="0"/>
          <a:lstStyle/>
          <a:p>
            <a:pPr/>
            <a:r>
              <a:t>C) Filled with the Spirit (Eph 5:18-21)</a:t>
            </a:r>
          </a:p>
        </p:txBody>
      </p:sp>
      <p:pic>
        <p:nvPicPr>
          <p:cNvPr id="154" name="cross23.png"/>
          <p:cNvPicPr>
            <a:picLocks noChangeAspect="1"/>
          </p:cNvPicPr>
          <p:nvPr/>
        </p:nvPicPr>
        <p:blipFill>
          <a:blip r:embed="rId3">
            <a:extLst/>
          </a:blip>
          <a:stretch>
            <a:fillRect/>
          </a:stretch>
        </p:blipFill>
        <p:spPr>
          <a:xfrm>
            <a:off x="5747061" y="5993213"/>
            <a:ext cx="2113259" cy="3621439"/>
          </a:xfrm>
          <a:prstGeom prst="rect">
            <a:avLst/>
          </a:prstGeom>
          <a:ln w="12700">
            <a:miter lim="400000"/>
          </a:ln>
        </p:spPr>
      </p:pic>
      <p:sp>
        <p:nvSpPr>
          <p:cNvPr id="155" name="Shape 155"/>
          <p:cNvSpPr/>
          <p:nvPr/>
        </p:nvSpPr>
        <p:spPr>
          <a:xfrm>
            <a:off x="2791857" y="6401351"/>
            <a:ext cx="2996411" cy="3048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spcBef>
                <a:spcPts val="1100"/>
              </a:spcBef>
              <a:defRPr sz="2400">
                <a:solidFill>
                  <a:srgbClr val="53585F"/>
                </a:solidFill>
              </a:defRPr>
            </a:lvl1pPr>
          </a:lstStyle>
          <a:p>
            <a:pPr/>
            <a:r>
              <a:t>In the OT the Holy Spirit could not come close to God’s people due to their sinfulness (God’s presence was shielded in the tabernacle/temple).</a:t>
            </a:r>
          </a:p>
        </p:txBody>
      </p:sp>
      <p:sp>
        <p:nvSpPr>
          <p:cNvPr id="156" name="Shape 156"/>
          <p:cNvSpPr/>
          <p:nvPr/>
        </p:nvSpPr>
        <p:spPr>
          <a:xfrm>
            <a:off x="7860318" y="6585501"/>
            <a:ext cx="3217252" cy="2679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spcBef>
                <a:spcPts val="1100"/>
              </a:spcBef>
              <a:defRPr sz="2400">
                <a:solidFill>
                  <a:srgbClr val="53585F"/>
                </a:solidFill>
              </a:defRPr>
            </a:lvl1pPr>
          </a:lstStyle>
          <a:p>
            <a:pPr/>
            <a:r>
              <a:t>In the NT the Holy Spirit can and does come and indwell in His people due to the forgiveness of sin through faith in Jesus’ death on the cross.</a:t>
            </a:r>
          </a:p>
        </p:txBody>
      </p:sp>
    </p:spTree>
  </p:cSld>
  <p:clrMapOvr>
    <a:masterClrMapping/>
  </p:clrMapOvr>
  <mc:AlternateContent xmlns:mc="http://schemas.openxmlformats.org/markup-compatibility/2006">
    <mc:Choice xmlns:p14="http://schemas.microsoft.com/office/powerpoint/2010/main" Requires="p14">
      <p:transition spd="slow" advClick="1" p14:dur="5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150"/>
                                        </p:tgtEl>
                                        <p:attrNameLst>
                                          <p:attrName>style.visibility</p:attrName>
                                        </p:attrNameLst>
                                      </p:cBhvr>
                                      <p:to>
                                        <p:strVal val="visible"/>
                                      </p:to>
                                    </p:set>
                                    <p:anim calcmode="lin" valueType="num">
                                      <p:cBhvr>
                                        <p:cTn id="7" dur="2000" fill="hold"/>
                                        <p:tgtEl>
                                          <p:spTgt spid="150"/>
                                        </p:tgtEl>
                                        <p:attrNameLst>
                                          <p:attrName>ppt_x</p:attrName>
                                        </p:attrNameLst>
                                      </p:cBhvr>
                                      <p:tavLst>
                                        <p:tav tm="0">
                                          <p:val>
                                            <p:strVal val="#ppt_x"/>
                                          </p:val>
                                        </p:tav>
                                        <p:tav tm="100000">
                                          <p:val>
                                            <p:strVal val="#ppt_x"/>
                                          </p:val>
                                        </p:tav>
                                      </p:tavLst>
                                    </p:anim>
                                    <p:anim calcmode="lin" valueType="num">
                                      <p:cBhvr>
                                        <p:cTn id="8" dur="2000" fill="hold"/>
                                        <p:tgtEl>
                                          <p:spTgt spid="150"/>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Class="entr" nodeType="afterEffect" presetSubtype="4" presetID="2" grpId="2" fill="hold">
                                  <p:stCondLst>
                                    <p:cond delay="0"/>
                                  </p:stCondLst>
                                  <p:iterate type="el" backwards="0">
                                    <p:tmAbs val="0"/>
                                  </p:iterate>
                                  <p:childTnLst>
                                    <p:set>
                                      <p:cBhvr>
                                        <p:cTn id="11" fill="hold"/>
                                        <p:tgtEl>
                                          <p:spTgt spid="151"/>
                                        </p:tgtEl>
                                        <p:attrNameLst>
                                          <p:attrName>style.visibility</p:attrName>
                                        </p:attrNameLst>
                                      </p:cBhvr>
                                      <p:to>
                                        <p:strVal val="visible"/>
                                      </p:to>
                                    </p:set>
                                    <p:anim calcmode="lin" valueType="num">
                                      <p:cBhvr>
                                        <p:cTn id="12" dur="2000" fill="hold"/>
                                        <p:tgtEl>
                                          <p:spTgt spid="151"/>
                                        </p:tgtEl>
                                        <p:attrNameLst>
                                          <p:attrName>ppt_x</p:attrName>
                                        </p:attrNameLst>
                                      </p:cBhvr>
                                      <p:tavLst>
                                        <p:tav tm="0">
                                          <p:val>
                                            <p:strVal val="#ppt_x"/>
                                          </p:val>
                                        </p:tav>
                                        <p:tav tm="100000">
                                          <p:val>
                                            <p:strVal val="#ppt_x"/>
                                          </p:val>
                                        </p:tav>
                                      </p:tavLst>
                                    </p:anim>
                                    <p:anim calcmode="lin" valueType="num">
                                      <p:cBhvr>
                                        <p:cTn id="13" dur="2000" fill="hold"/>
                                        <p:tgtEl>
                                          <p:spTgt spid="151"/>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Class="entr" nodeType="afterEffect" presetSubtype="5" presetID="3" grpId="3" fill="hold">
                                  <p:stCondLst>
                                    <p:cond delay="0"/>
                                  </p:stCondLst>
                                  <p:iterate type="el" backwards="0">
                                    <p:tmAbs val="0"/>
                                  </p:iterate>
                                  <p:childTnLst>
                                    <p:set>
                                      <p:cBhvr>
                                        <p:cTn id="16" fill="hold"/>
                                        <p:tgtEl>
                                          <p:spTgt spid="154"/>
                                        </p:tgtEl>
                                        <p:attrNameLst>
                                          <p:attrName>style.visibility</p:attrName>
                                        </p:attrNameLst>
                                      </p:cBhvr>
                                      <p:to>
                                        <p:strVal val="visible"/>
                                      </p:to>
                                    </p:set>
                                    <p:animEffect filter="blinds(vertical)" transition="in">
                                      <p:cBhvr>
                                        <p:cTn id="17" dur="3250"/>
                                        <p:tgtEl>
                                          <p:spTgt spid="154"/>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4" presetID="2" grpId="4" fill="hold">
                                  <p:stCondLst>
                                    <p:cond delay="0"/>
                                  </p:stCondLst>
                                  <p:iterate type="el" backwards="0">
                                    <p:tmAbs val="0"/>
                                  </p:iterate>
                                  <p:childTnLst>
                                    <p:set>
                                      <p:cBhvr>
                                        <p:cTn id="21" fill="hold"/>
                                        <p:tgtEl>
                                          <p:spTgt spid="152">
                                            <p:bg/>
                                          </p:spTgt>
                                        </p:tgtEl>
                                        <p:attrNameLst>
                                          <p:attrName>style.visibility</p:attrName>
                                        </p:attrNameLst>
                                      </p:cBhvr>
                                      <p:to>
                                        <p:strVal val="visible"/>
                                      </p:to>
                                    </p:set>
                                    <p:anim calcmode="lin" valueType="num">
                                      <p:cBhvr>
                                        <p:cTn id="22" dur="3000" fill="hold"/>
                                        <p:tgtEl>
                                          <p:spTgt spid="152">
                                            <p:bg/>
                                          </p:spTgt>
                                        </p:tgtEl>
                                        <p:attrNameLst>
                                          <p:attrName>ppt_x</p:attrName>
                                        </p:attrNameLst>
                                      </p:cBhvr>
                                      <p:tavLst>
                                        <p:tav tm="0">
                                          <p:val>
                                            <p:strVal val="#ppt_x"/>
                                          </p:val>
                                        </p:tav>
                                        <p:tav tm="100000">
                                          <p:val>
                                            <p:strVal val="#ppt_x"/>
                                          </p:val>
                                        </p:tav>
                                      </p:tavLst>
                                    </p:anim>
                                    <p:anim calcmode="lin" valueType="num">
                                      <p:cBhvr>
                                        <p:cTn id="23" dur="3000" fill="hold"/>
                                        <p:tgtEl>
                                          <p:spTgt spid="152">
                                            <p:bg/>
                                          </p:spTgt>
                                        </p:tgtEl>
                                        <p:attrNameLst>
                                          <p:attrName>ppt_y</p:attrName>
                                        </p:attrNameLst>
                                      </p:cBhvr>
                                      <p:tavLst>
                                        <p:tav tm="0">
                                          <p:val>
                                            <p:strVal val="1+#ppt_h/2"/>
                                          </p:val>
                                        </p:tav>
                                        <p:tav tm="100000">
                                          <p:val>
                                            <p:strVal val="#ppt_y"/>
                                          </p:val>
                                        </p:tav>
                                      </p:tavLst>
                                    </p:anim>
                                  </p:childTnLst>
                                </p:cTn>
                              </p:par>
                              <p:par>
                                <p:cTn id="24" presetClass="entr" nodeType="withEffect" presetSubtype="4" presetID="2" grpId="4" fill="hold">
                                  <p:stCondLst>
                                    <p:cond delay="0"/>
                                  </p:stCondLst>
                                  <p:iterate type="el" backwards="0">
                                    <p:tmAbs val="0"/>
                                  </p:iterate>
                                  <p:childTnLst>
                                    <p:set>
                                      <p:cBhvr>
                                        <p:cTn id="25" fill="hold"/>
                                        <p:tgtEl>
                                          <p:spTgt spid="152">
                                            <p:txEl>
                                              <p:pRg st="0" end="0"/>
                                            </p:txEl>
                                          </p:spTgt>
                                        </p:tgtEl>
                                        <p:attrNameLst>
                                          <p:attrName>style.visibility</p:attrName>
                                        </p:attrNameLst>
                                      </p:cBhvr>
                                      <p:to>
                                        <p:strVal val="visible"/>
                                      </p:to>
                                    </p:set>
                                    <p:anim calcmode="lin" valueType="num">
                                      <p:cBhvr>
                                        <p:cTn id="26" dur="3000" fill="hold"/>
                                        <p:tgtEl>
                                          <p:spTgt spid="152">
                                            <p:txEl>
                                              <p:pRg st="0" end="0"/>
                                            </p:txEl>
                                          </p:spTgt>
                                        </p:tgtEl>
                                        <p:attrNameLst>
                                          <p:attrName>ppt_x</p:attrName>
                                        </p:attrNameLst>
                                      </p:cBhvr>
                                      <p:tavLst>
                                        <p:tav tm="0">
                                          <p:val>
                                            <p:strVal val="#ppt_x"/>
                                          </p:val>
                                        </p:tav>
                                        <p:tav tm="100000">
                                          <p:val>
                                            <p:strVal val="#ppt_x"/>
                                          </p:val>
                                        </p:tav>
                                      </p:tavLst>
                                    </p:anim>
                                    <p:anim calcmode="lin" valueType="num">
                                      <p:cBhvr>
                                        <p:cTn id="27" dur="3000" fill="hold"/>
                                        <p:tgtEl>
                                          <p:spTgt spid="152">
                                            <p:txEl>
                                              <p:pRg st="0" end="0"/>
                                            </p:txEl>
                                          </p:spTgt>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Class="entr" nodeType="afterEffect" presetSubtype="4" presetID="2" grpId="5" fill="hold">
                                  <p:stCondLst>
                                    <p:cond delay="0"/>
                                  </p:stCondLst>
                                  <p:iterate type="el" backwards="0">
                                    <p:tmAbs val="0"/>
                                  </p:iterate>
                                  <p:childTnLst>
                                    <p:set>
                                      <p:cBhvr>
                                        <p:cTn id="30" fill="hold"/>
                                        <p:tgtEl>
                                          <p:spTgt spid="149">
                                            <p:bg/>
                                          </p:spTgt>
                                        </p:tgtEl>
                                        <p:attrNameLst>
                                          <p:attrName>style.visibility</p:attrName>
                                        </p:attrNameLst>
                                      </p:cBhvr>
                                      <p:to>
                                        <p:strVal val="visible"/>
                                      </p:to>
                                    </p:set>
                                    <p:anim calcmode="lin" valueType="num">
                                      <p:cBhvr>
                                        <p:cTn id="31" dur="2500" fill="hold"/>
                                        <p:tgtEl>
                                          <p:spTgt spid="149">
                                            <p:bg/>
                                          </p:spTgt>
                                        </p:tgtEl>
                                        <p:attrNameLst>
                                          <p:attrName>ppt_x</p:attrName>
                                        </p:attrNameLst>
                                      </p:cBhvr>
                                      <p:tavLst>
                                        <p:tav tm="0">
                                          <p:val>
                                            <p:strVal val="#ppt_x"/>
                                          </p:val>
                                        </p:tav>
                                        <p:tav tm="100000">
                                          <p:val>
                                            <p:strVal val="#ppt_x"/>
                                          </p:val>
                                        </p:tav>
                                      </p:tavLst>
                                    </p:anim>
                                    <p:anim calcmode="lin" valueType="num">
                                      <p:cBhvr>
                                        <p:cTn id="32" dur="2500" fill="hold"/>
                                        <p:tgtEl>
                                          <p:spTgt spid="149">
                                            <p:bg/>
                                          </p:spTgt>
                                        </p:tgtEl>
                                        <p:attrNameLst>
                                          <p:attrName>ppt_y</p:attrName>
                                        </p:attrNameLst>
                                      </p:cBhvr>
                                      <p:tavLst>
                                        <p:tav tm="0">
                                          <p:val>
                                            <p:strVal val="1+#ppt_h/2"/>
                                          </p:val>
                                        </p:tav>
                                        <p:tav tm="100000">
                                          <p:val>
                                            <p:strVal val="#ppt_y"/>
                                          </p:val>
                                        </p:tav>
                                      </p:tavLst>
                                    </p:anim>
                                  </p:childTnLst>
                                </p:cTn>
                              </p:par>
                              <p:par>
                                <p:cTn id="33" presetClass="entr" nodeType="withEffect" presetSubtype="4" presetID="2" grpId="5" fill="hold">
                                  <p:stCondLst>
                                    <p:cond delay="0"/>
                                  </p:stCondLst>
                                  <p:iterate type="el" backwards="0">
                                    <p:tmAbs val="0"/>
                                  </p:iterate>
                                  <p:childTnLst>
                                    <p:set>
                                      <p:cBhvr>
                                        <p:cTn id="34" fill="hold"/>
                                        <p:tgtEl>
                                          <p:spTgt spid="149">
                                            <p:txEl>
                                              <p:pRg st="0" end="0"/>
                                            </p:txEl>
                                          </p:spTgt>
                                        </p:tgtEl>
                                        <p:attrNameLst>
                                          <p:attrName>style.visibility</p:attrName>
                                        </p:attrNameLst>
                                      </p:cBhvr>
                                      <p:to>
                                        <p:strVal val="visible"/>
                                      </p:to>
                                    </p:set>
                                    <p:anim calcmode="lin" valueType="num">
                                      <p:cBhvr>
                                        <p:cTn id="35" dur="2500" fill="hold"/>
                                        <p:tgtEl>
                                          <p:spTgt spid="149">
                                            <p:txEl>
                                              <p:pRg st="0" end="0"/>
                                            </p:txEl>
                                          </p:spTgt>
                                        </p:tgtEl>
                                        <p:attrNameLst>
                                          <p:attrName>ppt_x</p:attrName>
                                        </p:attrNameLst>
                                      </p:cBhvr>
                                      <p:tavLst>
                                        <p:tav tm="0">
                                          <p:val>
                                            <p:strVal val="#ppt_x"/>
                                          </p:val>
                                        </p:tav>
                                        <p:tav tm="100000">
                                          <p:val>
                                            <p:strVal val="#ppt_x"/>
                                          </p:val>
                                        </p:tav>
                                      </p:tavLst>
                                    </p:anim>
                                    <p:anim calcmode="lin" valueType="num">
                                      <p:cBhvr>
                                        <p:cTn id="36" dur="2500" fill="hold"/>
                                        <p:tgtEl>
                                          <p:spTgt spid="14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4" presetID="2" grpId="4" fill="hold">
                                  <p:stCondLst>
                                    <p:cond delay="0"/>
                                  </p:stCondLst>
                                  <p:iterate type="el" backwards="0">
                                    <p:tmAbs val="0"/>
                                  </p:iterate>
                                  <p:childTnLst>
                                    <p:set>
                                      <p:cBhvr>
                                        <p:cTn id="40" fill="hold"/>
                                        <p:tgtEl>
                                          <p:spTgt spid="152">
                                            <p:txEl>
                                              <p:pRg st="1" end="1"/>
                                            </p:txEl>
                                          </p:spTgt>
                                        </p:tgtEl>
                                        <p:attrNameLst>
                                          <p:attrName>style.visibility</p:attrName>
                                        </p:attrNameLst>
                                      </p:cBhvr>
                                      <p:to>
                                        <p:strVal val="visible"/>
                                      </p:to>
                                    </p:set>
                                    <p:anim calcmode="lin" valueType="num">
                                      <p:cBhvr>
                                        <p:cTn id="41" dur="3000" fill="hold"/>
                                        <p:tgtEl>
                                          <p:spTgt spid="152">
                                            <p:txEl>
                                              <p:pRg st="1" end="1"/>
                                            </p:txEl>
                                          </p:spTgt>
                                        </p:tgtEl>
                                        <p:attrNameLst>
                                          <p:attrName>ppt_x</p:attrName>
                                        </p:attrNameLst>
                                      </p:cBhvr>
                                      <p:tavLst>
                                        <p:tav tm="0">
                                          <p:val>
                                            <p:strVal val="#ppt_x"/>
                                          </p:val>
                                        </p:tav>
                                        <p:tav tm="100000">
                                          <p:val>
                                            <p:strVal val="#ppt_x"/>
                                          </p:val>
                                        </p:tav>
                                      </p:tavLst>
                                    </p:anim>
                                    <p:anim calcmode="lin" valueType="num">
                                      <p:cBhvr>
                                        <p:cTn id="42" dur="3000" fill="hold"/>
                                        <p:tgtEl>
                                          <p:spTgt spid="152">
                                            <p:txEl>
                                              <p:pRg st="1" end="1"/>
                                            </p:txEl>
                                          </p:spTgt>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Class="entr" nodeType="afterEffect" presetSubtype="4" presetID="2" grpId="5" fill="hold">
                                  <p:stCondLst>
                                    <p:cond delay="0"/>
                                  </p:stCondLst>
                                  <p:iterate type="el" backwards="0">
                                    <p:tmAbs val="0"/>
                                  </p:iterate>
                                  <p:childTnLst>
                                    <p:set>
                                      <p:cBhvr>
                                        <p:cTn id="45" fill="hold"/>
                                        <p:tgtEl>
                                          <p:spTgt spid="149">
                                            <p:txEl>
                                              <p:pRg st="1" end="1"/>
                                            </p:txEl>
                                          </p:spTgt>
                                        </p:tgtEl>
                                        <p:attrNameLst>
                                          <p:attrName>style.visibility</p:attrName>
                                        </p:attrNameLst>
                                      </p:cBhvr>
                                      <p:to>
                                        <p:strVal val="visible"/>
                                      </p:to>
                                    </p:set>
                                    <p:anim calcmode="lin" valueType="num">
                                      <p:cBhvr>
                                        <p:cTn id="46" dur="2500" fill="hold"/>
                                        <p:tgtEl>
                                          <p:spTgt spid="149">
                                            <p:txEl>
                                              <p:pRg st="1" end="1"/>
                                            </p:txEl>
                                          </p:spTgt>
                                        </p:tgtEl>
                                        <p:attrNameLst>
                                          <p:attrName>ppt_x</p:attrName>
                                        </p:attrNameLst>
                                      </p:cBhvr>
                                      <p:tavLst>
                                        <p:tav tm="0">
                                          <p:val>
                                            <p:strVal val="#ppt_x"/>
                                          </p:val>
                                        </p:tav>
                                        <p:tav tm="100000">
                                          <p:val>
                                            <p:strVal val="#ppt_x"/>
                                          </p:val>
                                        </p:tav>
                                      </p:tavLst>
                                    </p:anim>
                                    <p:anim calcmode="lin" valueType="num">
                                      <p:cBhvr>
                                        <p:cTn id="47" dur="2500" fill="hold"/>
                                        <p:tgtEl>
                                          <p:spTgt spid="14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Class="entr" nodeType="clickEffect" presetSubtype="4" presetID="2" grpId="4" fill="hold">
                                  <p:stCondLst>
                                    <p:cond delay="0"/>
                                  </p:stCondLst>
                                  <p:iterate type="el" backwards="0">
                                    <p:tmAbs val="0"/>
                                  </p:iterate>
                                  <p:childTnLst>
                                    <p:set>
                                      <p:cBhvr>
                                        <p:cTn id="51" fill="hold"/>
                                        <p:tgtEl>
                                          <p:spTgt spid="152">
                                            <p:txEl>
                                              <p:pRg st="2" end="2"/>
                                            </p:txEl>
                                          </p:spTgt>
                                        </p:tgtEl>
                                        <p:attrNameLst>
                                          <p:attrName>style.visibility</p:attrName>
                                        </p:attrNameLst>
                                      </p:cBhvr>
                                      <p:to>
                                        <p:strVal val="visible"/>
                                      </p:to>
                                    </p:set>
                                    <p:anim calcmode="lin" valueType="num">
                                      <p:cBhvr>
                                        <p:cTn id="52" dur="3000" fill="hold"/>
                                        <p:tgtEl>
                                          <p:spTgt spid="152">
                                            <p:txEl>
                                              <p:pRg st="2" end="2"/>
                                            </p:txEl>
                                          </p:spTgt>
                                        </p:tgtEl>
                                        <p:attrNameLst>
                                          <p:attrName>ppt_x</p:attrName>
                                        </p:attrNameLst>
                                      </p:cBhvr>
                                      <p:tavLst>
                                        <p:tav tm="0">
                                          <p:val>
                                            <p:strVal val="#ppt_x"/>
                                          </p:val>
                                        </p:tav>
                                        <p:tav tm="100000">
                                          <p:val>
                                            <p:strVal val="#ppt_x"/>
                                          </p:val>
                                        </p:tav>
                                      </p:tavLst>
                                    </p:anim>
                                    <p:anim calcmode="lin" valueType="num">
                                      <p:cBhvr>
                                        <p:cTn id="53" dur="3000" fill="hold"/>
                                        <p:tgtEl>
                                          <p:spTgt spid="152">
                                            <p:txEl>
                                              <p:pRg st="2" end="2"/>
                                            </p:txEl>
                                          </p:spTgt>
                                        </p:tgtEl>
                                        <p:attrNameLst>
                                          <p:attrName>ppt_y</p:attrName>
                                        </p:attrNameLst>
                                      </p:cBhvr>
                                      <p:tavLst>
                                        <p:tav tm="0">
                                          <p:val>
                                            <p:strVal val="1+#ppt_h/2"/>
                                          </p:val>
                                        </p:tav>
                                        <p:tav tm="100000">
                                          <p:val>
                                            <p:strVal val="#ppt_y"/>
                                          </p:val>
                                        </p:tav>
                                      </p:tavLst>
                                    </p:anim>
                                  </p:childTnLst>
                                </p:cTn>
                              </p:par>
                            </p:childTnLst>
                          </p:cTn>
                        </p:par>
                        <p:par>
                          <p:cTn id="54" fill="hold">
                            <p:stCondLst>
                              <p:cond delay="3000"/>
                            </p:stCondLst>
                            <p:childTnLst>
                              <p:par>
                                <p:cTn id="55" presetClass="entr" nodeType="afterEffect" presetSubtype="4" presetID="2" grpId="5" fill="hold">
                                  <p:stCondLst>
                                    <p:cond delay="0"/>
                                  </p:stCondLst>
                                  <p:iterate type="el" backwards="0">
                                    <p:tmAbs val="0"/>
                                  </p:iterate>
                                  <p:childTnLst>
                                    <p:set>
                                      <p:cBhvr>
                                        <p:cTn id="56" fill="hold"/>
                                        <p:tgtEl>
                                          <p:spTgt spid="149">
                                            <p:txEl>
                                              <p:pRg st="2" end="2"/>
                                            </p:txEl>
                                          </p:spTgt>
                                        </p:tgtEl>
                                        <p:attrNameLst>
                                          <p:attrName>style.visibility</p:attrName>
                                        </p:attrNameLst>
                                      </p:cBhvr>
                                      <p:to>
                                        <p:strVal val="visible"/>
                                      </p:to>
                                    </p:set>
                                    <p:anim calcmode="lin" valueType="num">
                                      <p:cBhvr>
                                        <p:cTn id="57" dur="2500" fill="hold"/>
                                        <p:tgtEl>
                                          <p:spTgt spid="149">
                                            <p:txEl>
                                              <p:pRg st="2" end="2"/>
                                            </p:txEl>
                                          </p:spTgt>
                                        </p:tgtEl>
                                        <p:attrNameLst>
                                          <p:attrName>ppt_x</p:attrName>
                                        </p:attrNameLst>
                                      </p:cBhvr>
                                      <p:tavLst>
                                        <p:tav tm="0">
                                          <p:val>
                                            <p:strVal val="#ppt_x"/>
                                          </p:val>
                                        </p:tav>
                                        <p:tav tm="100000">
                                          <p:val>
                                            <p:strVal val="#ppt_x"/>
                                          </p:val>
                                        </p:tav>
                                      </p:tavLst>
                                    </p:anim>
                                    <p:anim calcmode="lin" valueType="num">
                                      <p:cBhvr>
                                        <p:cTn id="58" dur="2500" fill="hold"/>
                                        <p:tgtEl>
                                          <p:spTgt spid="14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Class="entr" nodeType="clickEffect" presetSubtype="4" presetID="2" grpId="5" fill="hold">
                                  <p:stCondLst>
                                    <p:cond delay="0"/>
                                  </p:stCondLst>
                                  <p:iterate type="el" backwards="0">
                                    <p:tmAbs val="0"/>
                                  </p:iterate>
                                  <p:childTnLst>
                                    <p:set>
                                      <p:cBhvr>
                                        <p:cTn id="62" fill="hold"/>
                                        <p:tgtEl>
                                          <p:spTgt spid="149">
                                            <p:txEl>
                                              <p:pRg st="3" end="3"/>
                                            </p:txEl>
                                          </p:spTgt>
                                        </p:tgtEl>
                                        <p:attrNameLst>
                                          <p:attrName>style.visibility</p:attrName>
                                        </p:attrNameLst>
                                      </p:cBhvr>
                                      <p:to>
                                        <p:strVal val="visible"/>
                                      </p:to>
                                    </p:set>
                                    <p:anim calcmode="lin" valueType="num">
                                      <p:cBhvr>
                                        <p:cTn id="63" dur="2500" fill="hold"/>
                                        <p:tgtEl>
                                          <p:spTgt spid="149">
                                            <p:txEl>
                                              <p:pRg st="3" end="3"/>
                                            </p:txEl>
                                          </p:spTgt>
                                        </p:tgtEl>
                                        <p:attrNameLst>
                                          <p:attrName>ppt_x</p:attrName>
                                        </p:attrNameLst>
                                      </p:cBhvr>
                                      <p:tavLst>
                                        <p:tav tm="0">
                                          <p:val>
                                            <p:strVal val="#ppt_x"/>
                                          </p:val>
                                        </p:tav>
                                        <p:tav tm="100000">
                                          <p:val>
                                            <p:strVal val="#ppt_x"/>
                                          </p:val>
                                        </p:tav>
                                      </p:tavLst>
                                    </p:anim>
                                    <p:anim calcmode="lin" valueType="num">
                                      <p:cBhvr>
                                        <p:cTn id="64" dur="2500" fill="hold"/>
                                        <p:tgtEl>
                                          <p:spTgt spid="14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Class="entr" nodeType="clickEffect" presetSubtype="8" presetID="15" grpId="6" fill="hold">
                                  <p:stCondLst>
                                    <p:cond delay="0"/>
                                  </p:stCondLst>
                                  <p:iterate type="el" backwards="0">
                                    <p:tmAbs val="0"/>
                                  </p:iterate>
                                  <p:childTnLst>
                                    <p:set>
                                      <p:cBhvr>
                                        <p:cTn id="68" fill="hold"/>
                                        <p:tgtEl>
                                          <p:spTgt spid="155"/>
                                        </p:tgtEl>
                                        <p:attrNameLst>
                                          <p:attrName>style.visibility</p:attrName>
                                        </p:attrNameLst>
                                      </p:cBhvr>
                                      <p:to>
                                        <p:strVal val="visible"/>
                                      </p:to>
                                    </p:set>
                                    <p:anim calcmode="lin" valueType="num">
                                      <p:cBhvr>
                                        <p:cTn id="69" dur="2500" fill="hold"/>
                                        <p:tgtEl>
                                          <p:spTgt spid="155"/>
                                        </p:tgtEl>
                                        <p:attrNameLst>
                                          <p:attrName>ppt_w</p:attrName>
                                        </p:attrNameLst>
                                      </p:cBhvr>
                                      <p:tavLst>
                                        <p:tav tm="0">
                                          <p:val>
                                            <p:fltVal val="0"/>
                                          </p:val>
                                        </p:tav>
                                        <p:tav tm="100000">
                                          <p:val>
                                            <p:strVal val="#ppt_w"/>
                                          </p:val>
                                        </p:tav>
                                      </p:tavLst>
                                    </p:anim>
                                    <p:anim calcmode="lin" valueType="num">
                                      <p:cBhvr>
                                        <p:cTn id="70" dur="2500" fill="hold"/>
                                        <p:tgtEl>
                                          <p:spTgt spid="155"/>
                                        </p:tgtEl>
                                        <p:attrNameLst>
                                          <p:attrName>ppt_h</p:attrName>
                                        </p:attrNameLst>
                                      </p:cBhvr>
                                      <p:tavLst>
                                        <p:tav tm="0">
                                          <p:val>
                                            <p:fltVal val="0"/>
                                          </p:val>
                                        </p:tav>
                                        <p:tav tm="100000">
                                          <p:val>
                                            <p:strVal val="#ppt_h"/>
                                          </p:val>
                                        </p:tav>
                                      </p:tavLst>
                                    </p:anim>
                                    <p:anim calcmode="lin" valueType="num">
                                      <p:cBhvr>
                                        <p:cTn id="71" dur="2500" fill="hold"/>
                                        <p:tgtEl>
                                          <p:spTgt spid="155"/>
                                        </p:tgtEl>
                                        <p:attrNameLst>
                                          <p:attrName>ppt_x</p:attrName>
                                        </p:attrNameLst>
                                      </p:cBhvr>
                                      <p:tavLst>
                                        <p:tav tm="0" fmla="#ppt_x+(cos(-2*pi*(1-$))*-#ppt_x-sin(-2*pi*(1-$))*(1-#ppt_y))*(1-$)">
                                          <p:val>
                                            <p:fltVal val="0"/>
                                          </p:val>
                                        </p:tav>
                                        <p:tav tm="100000">
                                          <p:val>
                                            <p:fltVal val="1"/>
                                          </p:val>
                                        </p:tav>
                                      </p:tavLst>
                                    </p:anim>
                                    <p:anim calcmode="lin" valueType="num">
                                      <p:cBhvr>
                                        <p:cTn id="72" dur="2500" fill="hold"/>
                                        <p:tgtEl>
                                          <p:spTgt spid="15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3" fill="hold">
                      <p:stCondLst>
                        <p:cond delay="indefinite"/>
                      </p:stCondLst>
                      <p:childTnLst>
                        <p:par>
                          <p:cTn id="74" fill="hold">
                            <p:stCondLst>
                              <p:cond delay="0"/>
                            </p:stCondLst>
                            <p:childTnLst>
                              <p:par>
                                <p:cTn id="75" presetClass="entr" nodeType="clickEffect" presetSubtype="8" presetID="15" grpId="7" fill="hold">
                                  <p:stCondLst>
                                    <p:cond delay="0"/>
                                  </p:stCondLst>
                                  <p:iterate type="el" backwards="0">
                                    <p:tmAbs val="0"/>
                                  </p:iterate>
                                  <p:childTnLst>
                                    <p:set>
                                      <p:cBhvr>
                                        <p:cTn id="76" fill="hold"/>
                                        <p:tgtEl>
                                          <p:spTgt spid="156"/>
                                        </p:tgtEl>
                                        <p:attrNameLst>
                                          <p:attrName>style.visibility</p:attrName>
                                        </p:attrNameLst>
                                      </p:cBhvr>
                                      <p:to>
                                        <p:strVal val="visible"/>
                                      </p:to>
                                    </p:set>
                                    <p:anim calcmode="lin" valueType="num">
                                      <p:cBhvr>
                                        <p:cTn id="77" dur="2500" fill="hold"/>
                                        <p:tgtEl>
                                          <p:spTgt spid="156"/>
                                        </p:tgtEl>
                                        <p:attrNameLst>
                                          <p:attrName>ppt_w</p:attrName>
                                        </p:attrNameLst>
                                      </p:cBhvr>
                                      <p:tavLst>
                                        <p:tav tm="0">
                                          <p:val>
                                            <p:fltVal val="0"/>
                                          </p:val>
                                        </p:tav>
                                        <p:tav tm="100000">
                                          <p:val>
                                            <p:strVal val="#ppt_w"/>
                                          </p:val>
                                        </p:tav>
                                      </p:tavLst>
                                    </p:anim>
                                    <p:anim calcmode="lin" valueType="num">
                                      <p:cBhvr>
                                        <p:cTn id="78" dur="2500" fill="hold"/>
                                        <p:tgtEl>
                                          <p:spTgt spid="156"/>
                                        </p:tgtEl>
                                        <p:attrNameLst>
                                          <p:attrName>ppt_h</p:attrName>
                                        </p:attrNameLst>
                                      </p:cBhvr>
                                      <p:tavLst>
                                        <p:tav tm="0">
                                          <p:val>
                                            <p:fltVal val="0"/>
                                          </p:val>
                                        </p:tav>
                                        <p:tav tm="100000">
                                          <p:val>
                                            <p:strVal val="#ppt_h"/>
                                          </p:val>
                                        </p:tav>
                                      </p:tavLst>
                                    </p:anim>
                                    <p:anim calcmode="lin" valueType="num">
                                      <p:cBhvr>
                                        <p:cTn id="79" dur="2500" fill="hold"/>
                                        <p:tgtEl>
                                          <p:spTgt spid="156"/>
                                        </p:tgtEl>
                                        <p:attrNameLst>
                                          <p:attrName>ppt_x</p:attrName>
                                        </p:attrNameLst>
                                      </p:cBhvr>
                                      <p:tavLst>
                                        <p:tav tm="0" fmla="#ppt_x+(cos(-2*pi*(1-$))*-#ppt_x-sin(-2*pi*(1-$))*(1-#ppt_y))*(1-$)">
                                          <p:val>
                                            <p:fltVal val="0"/>
                                          </p:val>
                                        </p:tav>
                                        <p:tav tm="100000">
                                          <p:val>
                                            <p:fltVal val="1"/>
                                          </p:val>
                                        </p:tav>
                                      </p:tavLst>
                                    </p:anim>
                                    <p:anim calcmode="lin" valueType="num">
                                      <p:cBhvr>
                                        <p:cTn id="80" dur="2500" fill="hold"/>
                                        <p:tgtEl>
                                          <p:spTgt spid="15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4" grpId="3"/>
      <p:bldP build="whole" bldLvl="1" animBg="1" rev="0" advAuto="0" spid="156" grpId="7"/>
      <p:bldP build="p" bldLvl="5" animBg="1" rev="0" advAuto="0" spid="152" grpId="4"/>
      <p:bldP build="p" bldLvl="5" animBg="1" rev="0" advAuto="0" spid="149" grpId="5"/>
      <p:bldP build="whole" bldLvl="1" animBg="1" rev="0" advAuto="0" spid="150" grpId="1"/>
      <p:bldP build="whole" bldLvl="1" animBg="1" rev="0" advAuto="0" spid="151" grpId="2"/>
      <p:bldP build="whole" bldLvl="1" animBg="1" rev="0" advAuto="0" spid="155" grpId="6"/>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8" name="Shape 158"/>
          <p:cNvSpPr/>
          <p:nvPr>
            <p:ph type="title" idx="4294967295"/>
          </p:nvPr>
        </p:nvSpPr>
        <p:spPr>
          <a:xfrm>
            <a:off x="1714889" y="0"/>
            <a:ext cx="11584189" cy="890836"/>
          </a:xfrm>
          <a:prstGeom prst="rect">
            <a:avLst/>
          </a:prstGeom>
        </p:spPr>
        <p:txBody>
          <a:bodyPr lIns="0" tIns="0" rIns="0" bIns="0"/>
          <a:lstStyle/>
          <a:p>
            <a:pPr/>
            <a:r>
              <a:t>C) Filled with the Spirit (Eph 5:18-21)</a:t>
            </a:r>
          </a:p>
        </p:txBody>
      </p:sp>
      <p:sp>
        <p:nvSpPr>
          <p:cNvPr id="159" name="Shape 159"/>
          <p:cNvSpPr/>
          <p:nvPr/>
        </p:nvSpPr>
        <p:spPr>
          <a:xfrm>
            <a:off x="1808135" y="3364842"/>
            <a:ext cx="10357701" cy="584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lvl="1" marL="228599" indent="-228599" algn="just">
              <a:spcBef>
                <a:spcPts val="2400"/>
              </a:spcBef>
              <a:buSzPct val="100000"/>
              <a:buChar char="•"/>
              <a:defRPr sz="2700"/>
            </a:pPr>
            <a:r>
              <a:t>Contrasts the world with the church: </a:t>
            </a:r>
          </a:p>
          <a:p>
            <a:pPr lvl="2" marL="731519" indent="-274319" algn="just">
              <a:spcBef>
                <a:spcPts val="2000"/>
              </a:spcBef>
              <a:buSzPct val="85000"/>
              <a:buChar char="✦"/>
              <a:defRPr sz="2700"/>
            </a:pPr>
            <a:r>
              <a:t>World’s parties: “…get drunk with wine” </a:t>
            </a:r>
          </a:p>
          <a:p>
            <a:pPr lvl="2" marL="731519" indent="-274319" algn="just">
              <a:spcBef>
                <a:spcPts val="2000"/>
              </a:spcBef>
              <a:buSzPct val="85000"/>
              <a:buChar char="✦"/>
              <a:defRPr sz="2700"/>
            </a:pPr>
            <a:r>
              <a:t>Church’s </a:t>
            </a:r>
            <a:r>
              <a:rPr i="1"/>
              <a:t>Koinonia</a:t>
            </a:r>
            <a:r>
              <a:t> (fellowship): “filled with the Spirit” </a:t>
            </a:r>
          </a:p>
          <a:p>
            <a:pPr lvl="2" marL="731519" indent="-274319" algn="just">
              <a:spcBef>
                <a:spcPts val="2000"/>
              </a:spcBef>
              <a:buSzPct val="85000"/>
              <a:buChar char="✦"/>
              <a:defRPr sz="2700"/>
            </a:pPr>
            <a:r>
              <a:t>Identifies grand expectations for our lives when the Holy Spirit fills His people! </a:t>
            </a:r>
          </a:p>
          <a:p>
            <a:pPr lvl="1" marL="228599" indent="-228599" algn="just">
              <a:spcBef>
                <a:spcPts val="2400"/>
              </a:spcBef>
              <a:buSzPct val="100000"/>
              <a:buChar char="•"/>
              <a:defRPr sz="2700"/>
            </a:pPr>
            <a:r>
              <a:t>“Filled” speaks of an abounding amount, wholly influenced by the Spirit (walk, guided, empowered).</a:t>
            </a:r>
          </a:p>
          <a:p>
            <a:pPr lvl="1" marL="228599" indent="-228599" algn="just">
              <a:spcBef>
                <a:spcPts val="2400"/>
              </a:spcBef>
              <a:buSzPct val="100000"/>
              <a:buChar char="•"/>
              <a:defRPr sz="2700"/>
            </a:pPr>
            <a:r>
              <a:t>“Be filled with the Spirit” is a command! (All believers all the time)</a:t>
            </a:r>
          </a:p>
          <a:p>
            <a:pPr lvl="1" marL="228599" indent="-228599" algn="just">
              <a:spcBef>
                <a:spcPts val="2400"/>
              </a:spcBef>
              <a:buSzPct val="100000"/>
              <a:buChar char="•"/>
              <a:defRPr sz="2700"/>
            </a:pPr>
            <a:r>
              <a:t>Reminds us of our heritage, warns us of the world’s temptations, and redirects us to God’s purposes for our lives.</a:t>
            </a:r>
          </a:p>
        </p:txBody>
      </p:sp>
      <p:grpSp>
        <p:nvGrpSpPr>
          <p:cNvPr id="162" name="Group 162"/>
          <p:cNvGrpSpPr/>
          <p:nvPr/>
        </p:nvGrpSpPr>
        <p:grpSpPr>
          <a:xfrm>
            <a:off x="1909383" y="1036427"/>
            <a:ext cx="10544000" cy="1888637"/>
            <a:chOff x="0" y="0"/>
            <a:chExt cx="10543999" cy="1888636"/>
          </a:xfrm>
        </p:grpSpPr>
        <p:sp>
          <p:nvSpPr>
            <p:cNvPr id="160" name="Shape 160"/>
            <p:cNvSpPr/>
            <p:nvPr/>
          </p:nvSpPr>
          <p:spPr>
            <a:xfrm>
              <a:off x="0" y="0"/>
              <a:ext cx="10544000" cy="1888637"/>
            </a:xfrm>
            <a:prstGeom prst="rect">
              <a:avLst/>
            </a:prstGeom>
            <a:solidFill>
              <a:srgbClr val="FFF9DA"/>
            </a:solidFill>
            <a:ln w="25400" cap="flat">
              <a:solidFill>
                <a:srgbClr val="85888D"/>
              </a:solidFill>
              <a:prstDash val="solid"/>
              <a:miter lim="400000"/>
            </a:ln>
            <a:effectLst>
              <a:outerShdw sx="100000" sy="100000" kx="0" ky="0" algn="b" rotWithShape="0" blurRad="190500" dist="8455" dir="5400000">
                <a:srgbClr val="000000"/>
              </a:outerShdw>
            </a:effectLst>
          </p:spPr>
          <p:txBody>
            <a:bodyPr wrap="square" lIns="50800" tIns="50800" rIns="50800" bIns="50800" numCol="1" anchor="ctr">
              <a:noAutofit/>
            </a:bodyPr>
            <a:lstStyle/>
            <a:p>
              <a:pPr>
                <a:defRPr sz="2400"/>
              </a:pPr>
            </a:p>
          </p:txBody>
        </p:sp>
        <p:sp>
          <p:nvSpPr>
            <p:cNvPr id="161" name="Shape 161"/>
            <p:cNvSpPr/>
            <p:nvPr/>
          </p:nvSpPr>
          <p:spPr>
            <a:xfrm>
              <a:off x="326015" y="302968"/>
              <a:ext cx="9891969" cy="1282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just">
                <a:spcBef>
                  <a:spcPts val="500"/>
                </a:spcBef>
                <a:defRPr sz="2600"/>
              </a:lvl1pPr>
            </a:lstStyle>
            <a:p>
              <a:pPr/>
              <a:r>
                <a:t>17 So then do not be foolish, but understand what the will of the Lord is. 18 And do not get drunk with wine, for that is dissipation, but be filled with the Spirit (Eph 5:17-18).</a:t>
              </a:r>
            </a:p>
          </p:txBody>
        </p:sp>
      </p:grpSp>
    </p:spTree>
  </p:cSld>
  <p:clrMapOvr>
    <a:masterClrMapping/>
  </p:clrMapOvr>
  <mc:AlternateContent xmlns:mc="http://schemas.openxmlformats.org/markup-compatibility/2006">
    <mc:Choice xmlns:p14="http://schemas.microsoft.com/office/powerpoint/2010/main" Requires="p14">
      <p:transition spd="slow" advClick="1" p14:dur="5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15" grpId="1" fill="hold">
                                  <p:stCondLst>
                                    <p:cond delay="0"/>
                                  </p:stCondLst>
                                  <p:iterate type="el" backwards="0">
                                    <p:tmAbs val="0"/>
                                  </p:iterate>
                                  <p:childTnLst>
                                    <p:set>
                                      <p:cBhvr>
                                        <p:cTn id="6" fill="hold"/>
                                        <p:tgtEl>
                                          <p:spTgt spid="162"/>
                                        </p:tgtEl>
                                        <p:attrNameLst>
                                          <p:attrName>style.visibility</p:attrName>
                                        </p:attrNameLst>
                                      </p:cBhvr>
                                      <p:to>
                                        <p:strVal val="visible"/>
                                      </p:to>
                                    </p:set>
                                    <p:anim calcmode="lin" valueType="num">
                                      <p:cBhvr>
                                        <p:cTn id="7" dur="1750" fill="hold"/>
                                        <p:tgtEl>
                                          <p:spTgt spid="162"/>
                                        </p:tgtEl>
                                        <p:attrNameLst>
                                          <p:attrName>ppt_w</p:attrName>
                                        </p:attrNameLst>
                                      </p:cBhvr>
                                      <p:tavLst>
                                        <p:tav tm="0">
                                          <p:val>
                                            <p:fltVal val="0"/>
                                          </p:val>
                                        </p:tav>
                                        <p:tav tm="100000">
                                          <p:val>
                                            <p:strVal val="#ppt_w"/>
                                          </p:val>
                                        </p:tav>
                                      </p:tavLst>
                                    </p:anim>
                                    <p:anim calcmode="lin" valueType="num">
                                      <p:cBhvr>
                                        <p:cTn id="8" dur="1750" fill="hold"/>
                                        <p:tgtEl>
                                          <p:spTgt spid="162"/>
                                        </p:tgtEl>
                                        <p:attrNameLst>
                                          <p:attrName>ppt_h</p:attrName>
                                        </p:attrNameLst>
                                      </p:cBhvr>
                                      <p:tavLst>
                                        <p:tav tm="0">
                                          <p:val>
                                            <p:fltVal val="0"/>
                                          </p:val>
                                        </p:tav>
                                        <p:tav tm="100000">
                                          <p:val>
                                            <p:strVal val="#ppt_h"/>
                                          </p:val>
                                        </p:tav>
                                      </p:tavLst>
                                    </p:anim>
                                    <p:anim calcmode="lin" valueType="num">
                                      <p:cBhvr>
                                        <p:cTn id="9" dur="1750" fill="hold"/>
                                        <p:tgtEl>
                                          <p:spTgt spid="162"/>
                                        </p:tgtEl>
                                        <p:attrNameLst>
                                          <p:attrName>ppt_x</p:attrName>
                                        </p:attrNameLst>
                                      </p:cBhvr>
                                      <p:tavLst>
                                        <p:tav tm="0" fmla="#ppt_x+(cos(-2*pi*(1-$))*-#ppt_x-sin(-2*pi*(1-$))*(1-#ppt_y))*(1-$)">
                                          <p:val>
                                            <p:fltVal val="0"/>
                                          </p:val>
                                        </p:tav>
                                        <p:tav tm="100000">
                                          <p:val>
                                            <p:fltVal val="1"/>
                                          </p:val>
                                        </p:tav>
                                      </p:tavLst>
                                    </p:anim>
                                    <p:anim calcmode="lin" valueType="num">
                                      <p:cBhvr>
                                        <p:cTn id="10" dur="1750" fill="hold"/>
                                        <p:tgtEl>
                                          <p:spTgt spid="16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750"/>
                            </p:stCondLst>
                            <p:childTnLst>
                              <p:par>
                                <p:cTn id="12" presetClass="entr" nodeType="afterEffect" presetSubtype="4" presetID="2" grpId="2" fill="hold">
                                  <p:stCondLst>
                                    <p:cond delay="0"/>
                                  </p:stCondLst>
                                  <p:iterate type="el" backwards="0">
                                    <p:tmAbs val="0"/>
                                  </p:iterate>
                                  <p:childTnLst>
                                    <p:set>
                                      <p:cBhvr>
                                        <p:cTn id="13" fill="hold"/>
                                        <p:tgtEl>
                                          <p:spTgt spid="159">
                                            <p:bg/>
                                          </p:spTgt>
                                        </p:tgtEl>
                                        <p:attrNameLst>
                                          <p:attrName>style.visibility</p:attrName>
                                        </p:attrNameLst>
                                      </p:cBhvr>
                                      <p:to>
                                        <p:strVal val="visible"/>
                                      </p:to>
                                    </p:set>
                                    <p:anim calcmode="lin" valueType="num">
                                      <p:cBhvr>
                                        <p:cTn id="14" dur="2500" fill="hold"/>
                                        <p:tgtEl>
                                          <p:spTgt spid="159">
                                            <p:bg/>
                                          </p:spTgt>
                                        </p:tgtEl>
                                        <p:attrNameLst>
                                          <p:attrName>ppt_x</p:attrName>
                                        </p:attrNameLst>
                                      </p:cBhvr>
                                      <p:tavLst>
                                        <p:tav tm="0">
                                          <p:val>
                                            <p:strVal val="#ppt_x"/>
                                          </p:val>
                                        </p:tav>
                                        <p:tav tm="100000">
                                          <p:val>
                                            <p:strVal val="#ppt_x"/>
                                          </p:val>
                                        </p:tav>
                                      </p:tavLst>
                                    </p:anim>
                                    <p:anim calcmode="lin" valueType="num">
                                      <p:cBhvr>
                                        <p:cTn id="15" dur="2500" fill="hold"/>
                                        <p:tgtEl>
                                          <p:spTgt spid="159">
                                            <p:bg/>
                                          </p:spTgt>
                                        </p:tgtEl>
                                        <p:attrNameLst>
                                          <p:attrName>ppt_y</p:attrName>
                                        </p:attrNameLst>
                                      </p:cBhvr>
                                      <p:tavLst>
                                        <p:tav tm="0">
                                          <p:val>
                                            <p:strVal val="1+#ppt_h/2"/>
                                          </p:val>
                                        </p:tav>
                                        <p:tav tm="100000">
                                          <p:val>
                                            <p:strVal val="#ppt_y"/>
                                          </p:val>
                                        </p:tav>
                                      </p:tavLst>
                                    </p:anim>
                                  </p:childTnLst>
                                </p:cTn>
                              </p:par>
                              <p:par>
                                <p:cTn id="16" presetClass="entr" nodeType="withEffect" presetSubtype="4" presetID="2" grpId="2" fill="hold">
                                  <p:stCondLst>
                                    <p:cond delay="0"/>
                                  </p:stCondLst>
                                  <p:iterate type="el" backwards="0">
                                    <p:tmAbs val="0"/>
                                  </p:iterate>
                                  <p:childTnLst>
                                    <p:set>
                                      <p:cBhvr>
                                        <p:cTn id="17" fill="hold"/>
                                        <p:tgtEl>
                                          <p:spTgt spid="159">
                                            <p:txEl>
                                              <p:pRg st="0" end="0"/>
                                            </p:txEl>
                                          </p:spTgt>
                                        </p:tgtEl>
                                        <p:attrNameLst>
                                          <p:attrName>style.visibility</p:attrName>
                                        </p:attrNameLst>
                                      </p:cBhvr>
                                      <p:to>
                                        <p:strVal val="visible"/>
                                      </p:to>
                                    </p:set>
                                    <p:anim calcmode="lin" valueType="num">
                                      <p:cBhvr>
                                        <p:cTn id="18" dur="2500" fill="hold"/>
                                        <p:tgtEl>
                                          <p:spTgt spid="159">
                                            <p:txEl>
                                              <p:pRg st="0" end="0"/>
                                            </p:txEl>
                                          </p:spTgt>
                                        </p:tgtEl>
                                        <p:attrNameLst>
                                          <p:attrName>ppt_x</p:attrName>
                                        </p:attrNameLst>
                                      </p:cBhvr>
                                      <p:tavLst>
                                        <p:tav tm="0">
                                          <p:val>
                                            <p:strVal val="#ppt_x"/>
                                          </p:val>
                                        </p:tav>
                                        <p:tav tm="100000">
                                          <p:val>
                                            <p:strVal val="#ppt_x"/>
                                          </p:val>
                                        </p:tav>
                                      </p:tavLst>
                                    </p:anim>
                                    <p:anim calcmode="lin" valueType="num">
                                      <p:cBhvr>
                                        <p:cTn id="19" dur="2500" fill="hold"/>
                                        <p:tgtEl>
                                          <p:spTgt spid="159">
                                            <p:txEl>
                                              <p:pRg st="0" end="0"/>
                                            </p:txEl>
                                          </p:spTgt>
                                        </p:tgtEl>
                                        <p:attrNameLst>
                                          <p:attrName>ppt_y</p:attrName>
                                        </p:attrNameLst>
                                      </p:cBhvr>
                                      <p:tavLst>
                                        <p:tav tm="0">
                                          <p:val>
                                            <p:strVal val="1+#ppt_h/2"/>
                                          </p:val>
                                        </p:tav>
                                        <p:tav tm="100000">
                                          <p:val>
                                            <p:strVal val="#ppt_y"/>
                                          </p:val>
                                        </p:tav>
                                      </p:tavLst>
                                    </p:anim>
                                  </p:childTnLst>
                                </p:cTn>
                              </p:par>
                            </p:childTnLst>
                          </p:cTn>
                        </p:par>
                        <p:par>
                          <p:cTn id="20" fill="hold">
                            <p:stCondLst>
                              <p:cond delay="4250"/>
                            </p:stCondLst>
                            <p:childTnLst>
                              <p:par>
                                <p:cTn id="21" presetClass="entr" nodeType="afterEffect" presetSubtype="4" presetID="2" grpId="2" fill="hold">
                                  <p:stCondLst>
                                    <p:cond delay="0"/>
                                  </p:stCondLst>
                                  <p:iterate type="el" backwards="0">
                                    <p:tmAbs val="0"/>
                                  </p:iterate>
                                  <p:childTnLst>
                                    <p:set>
                                      <p:cBhvr>
                                        <p:cTn id="22" fill="hold"/>
                                        <p:tgtEl>
                                          <p:spTgt spid="159">
                                            <p:txEl>
                                              <p:pRg st="1" end="1"/>
                                            </p:txEl>
                                          </p:spTgt>
                                        </p:tgtEl>
                                        <p:attrNameLst>
                                          <p:attrName>style.visibility</p:attrName>
                                        </p:attrNameLst>
                                      </p:cBhvr>
                                      <p:to>
                                        <p:strVal val="visible"/>
                                      </p:to>
                                    </p:set>
                                    <p:anim calcmode="lin" valueType="num">
                                      <p:cBhvr>
                                        <p:cTn id="23" dur="2500" fill="hold"/>
                                        <p:tgtEl>
                                          <p:spTgt spid="159">
                                            <p:txEl>
                                              <p:pRg st="1" end="1"/>
                                            </p:txEl>
                                          </p:spTgt>
                                        </p:tgtEl>
                                        <p:attrNameLst>
                                          <p:attrName>ppt_x</p:attrName>
                                        </p:attrNameLst>
                                      </p:cBhvr>
                                      <p:tavLst>
                                        <p:tav tm="0">
                                          <p:val>
                                            <p:strVal val="#ppt_x"/>
                                          </p:val>
                                        </p:tav>
                                        <p:tav tm="100000">
                                          <p:val>
                                            <p:strVal val="#ppt_x"/>
                                          </p:val>
                                        </p:tav>
                                      </p:tavLst>
                                    </p:anim>
                                    <p:anim calcmode="lin" valueType="num">
                                      <p:cBhvr>
                                        <p:cTn id="24" dur="2500" fill="hold"/>
                                        <p:tgtEl>
                                          <p:spTgt spid="1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4" presetID="2" grpId="2" fill="hold">
                                  <p:stCondLst>
                                    <p:cond delay="0"/>
                                  </p:stCondLst>
                                  <p:iterate type="el" backwards="0">
                                    <p:tmAbs val="0"/>
                                  </p:iterate>
                                  <p:childTnLst>
                                    <p:set>
                                      <p:cBhvr>
                                        <p:cTn id="28" fill="hold"/>
                                        <p:tgtEl>
                                          <p:spTgt spid="159">
                                            <p:txEl>
                                              <p:pRg st="2" end="2"/>
                                            </p:txEl>
                                          </p:spTgt>
                                        </p:tgtEl>
                                        <p:attrNameLst>
                                          <p:attrName>style.visibility</p:attrName>
                                        </p:attrNameLst>
                                      </p:cBhvr>
                                      <p:to>
                                        <p:strVal val="visible"/>
                                      </p:to>
                                    </p:set>
                                    <p:anim calcmode="lin" valueType="num">
                                      <p:cBhvr>
                                        <p:cTn id="29" dur="2500" fill="hold"/>
                                        <p:tgtEl>
                                          <p:spTgt spid="159">
                                            <p:txEl>
                                              <p:pRg st="2" end="2"/>
                                            </p:txEl>
                                          </p:spTgt>
                                        </p:tgtEl>
                                        <p:attrNameLst>
                                          <p:attrName>ppt_x</p:attrName>
                                        </p:attrNameLst>
                                      </p:cBhvr>
                                      <p:tavLst>
                                        <p:tav tm="0">
                                          <p:val>
                                            <p:strVal val="#ppt_x"/>
                                          </p:val>
                                        </p:tav>
                                        <p:tav tm="100000">
                                          <p:val>
                                            <p:strVal val="#ppt_x"/>
                                          </p:val>
                                        </p:tav>
                                      </p:tavLst>
                                    </p:anim>
                                    <p:anim calcmode="lin" valueType="num">
                                      <p:cBhvr>
                                        <p:cTn id="30" dur="2500" fill="hold"/>
                                        <p:tgtEl>
                                          <p:spTgt spid="1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4" presetID="2" grpId="2" fill="hold">
                                  <p:stCondLst>
                                    <p:cond delay="0"/>
                                  </p:stCondLst>
                                  <p:iterate type="el" backwards="0">
                                    <p:tmAbs val="0"/>
                                  </p:iterate>
                                  <p:childTnLst>
                                    <p:set>
                                      <p:cBhvr>
                                        <p:cTn id="34" fill="hold"/>
                                        <p:tgtEl>
                                          <p:spTgt spid="159">
                                            <p:txEl>
                                              <p:pRg st="3" end="3"/>
                                            </p:txEl>
                                          </p:spTgt>
                                        </p:tgtEl>
                                        <p:attrNameLst>
                                          <p:attrName>style.visibility</p:attrName>
                                        </p:attrNameLst>
                                      </p:cBhvr>
                                      <p:to>
                                        <p:strVal val="visible"/>
                                      </p:to>
                                    </p:set>
                                    <p:anim calcmode="lin" valueType="num">
                                      <p:cBhvr>
                                        <p:cTn id="35" dur="2500" fill="hold"/>
                                        <p:tgtEl>
                                          <p:spTgt spid="159">
                                            <p:txEl>
                                              <p:pRg st="3" end="3"/>
                                            </p:txEl>
                                          </p:spTgt>
                                        </p:tgtEl>
                                        <p:attrNameLst>
                                          <p:attrName>ppt_x</p:attrName>
                                        </p:attrNameLst>
                                      </p:cBhvr>
                                      <p:tavLst>
                                        <p:tav tm="0">
                                          <p:val>
                                            <p:strVal val="#ppt_x"/>
                                          </p:val>
                                        </p:tav>
                                        <p:tav tm="100000">
                                          <p:val>
                                            <p:strVal val="#ppt_x"/>
                                          </p:val>
                                        </p:tav>
                                      </p:tavLst>
                                    </p:anim>
                                    <p:anim calcmode="lin" valueType="num">
                                      <p:cBhvr>
                                        <p:cTn id="36" dur="2500" fill="hold"/>
                                        <p:tgtEl>
                                          <p:spTgt spid="1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4" presetID="2" grpId="2" fill="hold">
                                  <p:stCondLst>
                                    <p:cond delay="0"/>
                                  </p:stCondLst>
                                  <p:iterate type="el" backwards="0">
                                    <p:tmAbs val="0"/>
                                  </p:iterate>
                                  <p:childTnLst>
                                    <p:set>
                                      <p:cBhvr>
                                        <p:cTn id="40" fill="hold"/>
                                        <p:tgtEl>
                                          <p:spTgt spid="159">
                                            <p:txEl>
                                              <p:pRg st="4" end="4"/>
                                            </p:txEl>
                                          </p:spTgt>
                                        </p:tgtEl>
                                        <p:attrNameLst>
                                          <p:attrName>style.visibility</p:attrName>
                                        </p:attrNameLst>
                                      </p:cBhvr>
                                      <p:to>
                                        <p:strVal val="visible"/>
                                      </p:to>
                                    </p:set>
                                    <p:anim calcmode="lin" valueType="num">
                                      <p:cBhvr>
                                        <p:cTn id="41" dur="2500" fill="hold"/>
                                        <p:tgtEl>
                                          <p:spTgt spid="159">
                                            <p:txEl>
                                              <p:pRg st="4" end="4"/>
                                            </p:txEl>
                                          </p:spTgt>
                                        </p:tgtEl>
                                        <p:attrNameLst>
                                          <p:attrName>ppt_x</p:attrName>
                                        </p:attrNameLst>
                                      </p:cBhvr>
                                      <p:tavLst>
                                        <p:tav tm="0">
                                          <p:val>
                                            <p:strVal val="#ppt_x"/>
                                          </p:val>
                                        </p:tav>
                                        <p:tav tm="100000">
                                          <p:val>
                                            <p:strVal val="#ppt_x"/>
                                          </p:val>
                                        </p:tav>
                                      </p:tavLst>
                                    </p:anim>
                                    <p:anim calcmode="lin" valueType="num">
                                      <p:cBhvr>
                                        <p:cTn id="42" dur="2500" fill="hold"/>
                                        <p:tgtEl>
                                          <p:spTgt spid="1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4" presetID="2" grpId="2" fill="hold">
                                  <p:stCondLst>
                                    <p:cond delay="0"/>
                                  </p:stCondLst>
                                  <p:iterate type="el" backwards="0">
                                    <p:tmAbs val="0"/>
                                  </p:iterate>
                                  <p:childTnLst>
                                    <p:set>
                                      <p:cBhvr>
                                        <p:cTn id="46" fill="hold"/>
                                        <p:tgtEl>
                                          <p:spTgt spid="159">
                                            <p:txEl>
                                              <p:pRg st="5" end="5"/>
                                            </p:txEl>
                                          </p:spTgt>
                                        </p:tgtEl>
                                        <p:attrNameLst>
                                          <p:attrName>style.visibility</p:attrName>
                                        </p:attrNameLst>
                                      </p:cBhvr>
                                      <p:to>
                                        <p:strVal val="visible"/>
                                      </p:to>
                                    </p:set>
                                    <p:anim calcmode="lin" valueType="num">
                                      <p:cBhvr>
                                        <p:cTn id="47" dur="2500" fill="hold"/>
                                        <p:tgtEl>
                                          <p:spTgt spid="159">
                                            <p:txEl>
                                              <p:pRg st="5" end="5"/>
                                            </p:txEl>
                                          </p:spTgt>
                                        </p:tgtEl>
                                        <p:attrNameLst>
                                          <p:attrName>ppt_x</p:attrName>
                                        </p:attrNameLst>
                                      </p:cBhvr>
                                      <p:tavLst>
                                        <p:tav tm="0">
                                          <p:val>
                                            <p:strVal val="#ppt_x"/>
                                          </p:val>
                                        </p:tav>
                                        <p:tav tm="100000">
                                          <p:val>
                                            <p:strVal val="#ppt_x"/>
                                          </p:val>
                                        </p:tav>
                                      </p:tavLst>
                                    </p:anim>
                                    <p:anim calcmode="lin" valueType="num">
                                      <p:cBhvr>
                                        <p:cTn id="48" dur="2500" fill="hold"/>
                                        <p:tgtEl>
                                          <p:spTgt spid="15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Class="entr" nodeType="clickEffect" presetSubtype="4" presetID="2" grpId="2" fill="hold">
                                  <p:stCondLst>
                                    <p:cond delay="0"/>
                                  </p:stCondLst>
                                  <p:iterate type="el" backwards="0">
                                    <p:tmAbs val="0"/>
                                  </p:iterate>
                                  <p:childTnLst>
                                    <p:set>
                                      <p:cBhvr>
                                        <p:cTn id="52" fill="hold"/>
                                        <p:tgtEl>
                                          <p:spTgt spid="159">
                                            <p:txEl>
                                              <p:pRg st="6" end="6"/>
                                            </p:txEl>
                                          </p:spTgt>
                                        </p:tgtEl>
                                        <p:attrNameLst>
                                          <p:attrName>style.visibility</p:attrName>
                                        </p:attrNameLst>
                                      </p:cBhvr>
                                      <p:to>
                                        <p:strVal val="visible"/>
                                      </p:to>
                                    </p:set>
                                    <p:anim calcmode="lin" valueType="num">
                                      <p:cBhvr>
                                        <p:cTn id="53" dur="2500" fill="hold"/>
                                        <p:tgtEl>
                                          <p:spTgt spid="159">
                                            <p:txEl>
                                              <p:pRg st="6" end="6"/>
                                            </p:txEl>
                                          </p:spTgt>
                                        </p:tgtEl>
                                        <p:attrNameLst>
                                          <p:attrName>ppt_x</p:attrName>
                                        </p:attrNameLst>
                                      </p:cBhvr>
                                      <p:tavLst>
                                        <p:tav tm="0">
                                          <p:val>
                                            <p:strVal val="#ppt_x"/>
                                          </p:val>
                                        </p:tav>
                                        <p:tav tm="100000">
                                          <p:val>
                                            <p:strVal val="#ppt_x"/>
                                          </p:val>
                                        </p:tav>
                                      </p:tavLst>
                                    </p:anim>
                                    <p:anim calcmode="lin" valueType="num">
                                      <p:cBhvr>
                                        <p:cTn id="54" dur="2500" fill="hold"/>
                                        <p:tgtEl>
                                          <p:spTgt spid="15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9" grpId="2"/>
      <p:bldP build="whole" bldLvl="1" animBg="1" rev="0" advAuto="0" spid="162" grpId="1"/>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4" name="Shape 164"/>
          <p:cNvSpPr/>
          <p:nvPr/>
        </p:nvSpPr>
        <p:spPr>
          <a:xfrm>
            <a:off x="1935062" y="1036427"/>
            <a:ext cx="10751471" cy="2416485"/>
          </a:xfrm>
          <a:prstGeom prst="rect">
            <a:avLst/>
          </a:prstGeom>
          <a:solidFill>
            <a:srgbClr val="FFF9DA"/>
          </a:solidFill>
          <a:ln w="25400">
            <a:solidFill>
              <a:srgbClr val="85888D"/>
            </a:solidFill>
            <a:miter lim="400000"/>
          </a:ln>
          <a:effectLst>
            <a:outerShdw sx="100000" sy="100000" kx="0" ky="0" algn="b" rotWithShape="0" blurRad="190500" dist="8455" dir="5400000">
              <a:srgbClr val="000000"/>
            </a:outerShdw>
          </a:effectLst>
        </p:spPr>
        <p:txBody>
          <a:bodyPr lIns="50800" tIns="50800" rIns="50800" bIns="50800" anchor="ctr"/>
          <a:lstStyle/>
          <a:p>
            <a:pPr>
              <a:defRPr sz="2400"/>
            </a:pPr>
          </a:p>
        </p:txBody>
      </p:sp>
      <p:sp>
        <p:nvSpPr>
          <p:cNvPr id="165" name="Shape 165"/>
          <p:cNvSpPr/>
          <p:nvPr/>
        </p:nvSpPr>
        <p:spPr>
          <a:xfrm>
            <a:off x="1922362" y="3707742"/>
            <a:ext cx="9261584" cy="3784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lvl="1" marL="228599" indent="-228599" algn="just">
              <a:spcBef>
                <a:spcPts val="1400"/>
              </a:spcBef>
              <a:buSzPct val="100000"/>
              <a:buChar char="•"/>
              <a:defRPr sz="2600"/>
            </a:pPr>
            <a:r>
              <a:t>(1) “Speaking to </a:t>
            </a:r>
            <a:r>
              <a:rPr u="sng"/>
              <a:t>one another</a:t>
            </a:r>
            <a:r>
              <a:t> in psalms and hymns and spiritual songs” (19) – announcing the truth to others in song</a:t>
            </a:r>
          </a:p>
          <a:p>
            <a:pPr lvl="1" marL="228599" indent="-228599" algn="just">
              <a:spcBef>
                <a:spcPts val="1400"/>
              </a:spcBef>
              <a:buSzPct val="100000"/>
              <a:buChar char="•"/>
              <a:defRPr sz="2600"/>
            </a:pPr>
            <a:r>
              <a:t>(2) “Singing and making melody with your heart to the Lord” (5:19) – personally ‘in tune’ with God</a:t>
            </a:r>
          </a:p>
          <a:p>
            <a:pPr lvl="1" marL="228599" indent="-228599" algn="just">
              <a:spcBef>
                <a:spcPts val="1400"/>
              </a:spcBef>
              <a:buSzPct val="100000"/>
              <a:buChar char="•"/>
              <a:defRPr sz="2600"/>
            </a:pPr>
            <a:r>
              <a:t>(3) “Always giving thanks” - Focus on God’s goodness and intimate work in our lives.</a:t>
            </a:r>
          </a:p>
          <a:p>
            <a:pPr lvl="1" marL="228599" indent="-228599" algn="just">
              <a:spcBef>
                <a:spcPts val="1400"/>
              </a:spcBef>
              <a:buSzPct val="100000"/>
              <a:buChar char="•"/>
              <a:defRPr sz="2600"/>
            </a:pPr>
            <a:r>
              <a:t>(4) “Be</a:t>
            </a:r>
            <a:r>
              <a:rPr i="1"/>
              <a:t>ing</a:t>
            </a:r>
            <a:r>
              <a:t> subject to one another in the fear of Christ” (5:21) – Necessity of good relationships rather than arrogance.</a:t>
            </a:r>
          </a:p>
        </p:txBody>
      </p:sp>
      <p:sp>
        <p:nvSpPr>
          <p:cNvPr id="166" name="Shape 166"/>
          <p:cNvSpPr/>
          <p:nvPr/>
        </p:nvSpPr>
        <p:spPr>
          <a:xfrm>
            <a:off x="2141835" y="1209606"/>
            <a:ext cx="10337925" cy="207012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a:spcBef>
                <a:spcPts val="500"/>
              </a:spcBef>
              <a:defRPr sz="2600"/>
            </a:pPr>
            <a:r>
              <a:t>18 But be filled with the Spirit, 19 </a:t>
            </a:r>
            <a:r>
              <a:rPr b="1">
                <a:latin typeface="Helvetica"/>
                <a:ea typeface="Helvetica"/>
                <a:cs typeface="Helvetica"/>
                <a:sym typeface="Helvetica"/>
              </a:rPr>
              <a:t>speaking</a:t>
            </a:r>
            <a:r>
              <a:t> to one another in psalms and hymns and spiritual songs, </a:t>
            </a:r>
            <a:r>
              <a:rPr b="1">
                <a:latin typeface="Helvetica"/>
                <a:ea typeface="Helvetica"/>
                <a:cs typeface="Helvetica"/>
                <a:sym typeface="Helvetica"/>
              </a:rPr>
              <a:t>singing and making</a:t>
            </a:r>
            <a:r>
              <a:t> melody with your heart to the Lord; 20 always </a:t>
            </a:r>
            <a:r>
              <a:rPr b="1">
                <a:latin typeface="Helvetica"/>
                <a:ea typeface="Helvetica"/>
                <a:cs typeface="Helvetica"/>
                <a:sym typeface="Helvetica"/>
              </a:rPr>
              <a:t>giving thanks</a:t>
            </a:r>
            <a:r>
              <a:t> for all things in the name of our Lord Jesus Christ to God, even the Father; 21 and </a:t>
            </a:r>
            <a:r>
              <a:rPr b="1">
                <a:latin typeface="Helvetica"/>
                <a:ea typeface="Helvetica"/>
                <a:cs typeface="Helvetica"/>
                <a:sym typeface="Helvetica"/>
              </a:rPr>
              <a:t>be subject</a:t>
            </a:r>
            <a:r>
              <a:t> to one another in the fear of Christ (Eph 5:18-21).</a:t>
            </a:r>
          </a:p>
        </p:txBody>
      </p:sp>
      <p:sp>
        <p:nvSpPr>
          <p:cNvPr id="167" name="Shape 167"/>
          <p:cNvSpPr/>
          <p:nvPr/>
        </p:nvSpPr>
        <p:spPr>
          <a:xfrm>
            <a:off x="1714889" y="8211492"/>
            <a:ext cx="11068472" cy="1397001"/>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gn="just">
              <a:defRPr sz="2800">
                <a:solidFill>
                  <a:srgbClr val="FFFFFF"/>
                </a:solidFill>
              </a:defRPr>
            </a:lvl1pPr>
          </a:lstStyle>
          <a:p>
            <a:pPr/>
            <a:r>
              <a:t>God has opened for us “an abundant life” (John 4:10-11;10:10) through the way the Spirit of God stirs and guides our spiritual lives. The focus here is on  being rather than the gifting.</a:t>
            </a:r>
          </a:p>
        </p:txBody>
      </p:sp>
      <p:sp>
        <p:nvSpPr>
          <p:cNvPr id="168" name="Shape 168"/>
          <p:cNvSpPr/>
          <p:nvPr>
            <p:ph type="title" idx="4294967295"/>
          </p:nvPr>
        </p:nvSpPr>
        <p:spPr>
          <a:xfrm>
            <a:off x="1714889" y="0"/>
            <a:ext cx="11584189" cy="890836"/>
          </a:xfrm>
          <a:prstGeom prst="rect">
            <a:avLst/>
          </a:prstGeom>
        </p:spPr>
        <p:txBody>
          <a:bodyPr lIns="0" tIns="0" rIns="0" bIns="0"/>
          <a:lstStyle/>
          <a:p>
            <a:pPr/>
            <a:r>
              <a:t>C) Filled with the Spirit (Eph 5:18-21)</a:t>
            </a:r>
          </a:p>
        </p:txBody>
      </p:sp>
    </p:spTree>
  </p:cSld>
  <p:clrMapOvr>
    <a:masterClrMapping/>
  </p:clrMapOvr>
  <mc:AlternateContent xmlns:mc="http://schemas.openxmlformats.org/markup-compatibility/2006">
    <mc:Choice xmlns:p14="http://schemas.microsoft.com/office/powerpoint/2010/main" Requires="p14">
      <p:transition spd="slow" advClick="1" p14:dur="5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166"/>
                                        </p:tgtEl>
                                        <p:attrNameLst>
                                          <p:attrName>style.visibility</p:attrName>
                                        </p:attrNameLst>
                                      </p:cBhvr>
                                      <p:to>
                                        <p:strVal val="visible"/>
                                      </p:to>
                                    </p:set>
                                    <p:animEffect filter="wipe(left)" transition="in">
                                      <p:cBhvr>
                                        <p:cTn id="7" dur="2250"/>
                                        <p:tgtEl>
                                          <p:spTgt spid="166"/>
                                        </p:tgtEl>
                                      </p:cBhvr>
                                    </p:animEffect>
                                  </p:childTnLst>
                                </p:cTn>
                              </p:par>
                            </p:childTnLst>
                          </p:cTn>
                        </p:par>
                        <p:par>
                          <p:cTn id="8" fill="hold">
                            <p:stCondLst>
                              <p:cond delay="2250"/>
                            </p:stCondLst>
                            <p:childTnLst>
                              <p:par>
                                <p:cTn id="9" presetClass="entr" nodeType="afterEffect" presetSubtype="16" presetID="23" grpId="2" fill="hold">
                                  <p:stCondLst>
                                    <p:cond delay="0"/>
                                  </p:stCondLst>
                                  <p:iterate type="el" backwards="0">
                                    <p:tmAbs val="0"/>
                                  </p:iterate>
                                  <p:childTnLst>
                                    <p:set>
                                      <p:cBhvr>
                                        <p:cTn id="10" fill="hold"/>
                                        <p:tgtEl>
                                          <p:spTgt spid="164"/>
                                        </p:tgtEl>
                                        <p:attrNameLst>
                                          <p:attrName>style.visibility</p:attrName>
                                        </p:attrNameLst>
                                      </p:cBhvr>
                                      <p:to>
                                        <p:strVal val="visible"/>
                                      </p:to>
                                    </p:set>
                                    <p:anim calcmode="lin" valueType="num">
                                      <p:cBhvr>
                                        <p:cTn id="11" dur="2500" fill="hold"/>
                                        <p:tgtEl>
                                          <p:spTgt spid="164"/>
                                        </p:tgtEl>
                                        <p:attrNameLst>
                                          <p:attrName>ppt_w</p:attrName>
                                        </p:attrNameLst>
                                      </p:cBhvr>
                                      <p:tavLst>
                                        <p:tav tm="0">
                                          <p:val>
                                            <p:fltVal val="0"/>
                                          </p:val>
                                        </p:tav>
                                        <p:tav tm="100000">
                                          <p:val>
                                            <p:strVal val="#ppt_w"/>
                                          </p:val>
                                        </p:tav>
                                      </p:tavLst>
                                    </p:anim>
                                    <p:anim calcmode="lin" valueType="num">
                                      <p:cBhvr>
                                        <p:cTn id="12" dur="2500" fill="hold"/>
                                        <p:tgtEl>
                                          <p:spTgt spid="164"/>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4" presetID="2" grpId="3" fill="hold">
                                  <p:stCondLst>
                                    <p:cond delay="0"/>
                                  </p:stCondLst>
                                  <p:iterate type="el" backwards="0">
                                    <p:tmAbs val="0"/>
                                  </p:iterate>
                                  <p:childTnLst>
                                    <p:set>
                                      <p:cBhvr>
                                        <p:cTn id="16" fill="hold"/>
                                        <p:tgtEl>
                                          <p:spTgt spid="165">
                                            <p:bg/>
                                          </p:spTgt>
                                        </p:tgtEl>
                                        <p:attrNameLst>
                                          <p:attrName>style.visibility</p:attrName>
                                        </p:attrNameLst>
                                      </p:cBhvr>
                                      <p:to>
                                        <p:strVal val="visible"/>
                                      </p:to>
                                    </p:set>
                                    <p:anim calcmode="lin" valueType="num">
                                      <p:cBhvr>
                                        <p:cTn id="17" dur="2500" fill="hold"/>
                                        <p:tgtEl>
                                          <p:spTgt spid="165">
                                            <p:bg/>
                                          </p:spTgt>
                                        </p:tgtEl>
                                        <p:attrNameLst>
                                          <p:attrName>ppt_x</p:attrName>
                                        </p:attrNameLst>
                                      </p:cBhvr>
                                      <p:tavLst>
                                        <p:tav tm="0">
                                          <p:val>
                                            <p:strVal val="#ppt_x"/>
                                          </p:val>
                                        </p:tav>
                                        <p:tav tm="100000">
                                          <p:val>
                                            <p:strVal val="#ppt_x"/>
                                          </p:val>
                                        </p:tav>
                                      </p:tavLst>
                                    </p:anim>
                                    <p:anim calcmode="lin" valueType="num">
                                      <p:cBhvr>
                                        <p:cTn id="18" dur="2500" fill="hold"/>
                                        <p:tgtEl>
                                          <p:spTgt spid="165">
                                            <p:bg/>
                                          </p:spTgt>
                                        </p:tgtEl>
                                        <p:attrNameLst>
                                          <p:attrName>ppt_y</p:attrName>
                                        </p:attrNameLst>
                                      </p:cBhvr>
                                      <p:tavLst>
                                        <p:tav tm="0">
                                          <p:val>
                                            <p:strVal val="1+#ppt_h/2"/>
                                          </p:val>
                                        </p:tav>
                                        <p:tav tm="100000">
                                          <p:val>
                                            <p:strVal val="#ppt_y"/>
                                          </p:val>
                                        </p:tav>
                                      </p:tavLst>
                                    </p:anim>
                                  </p:childTnLst>
                                </p:cTn>
                              </p:par>
                              <p:par>
                                <p:cTn id="19" presetClass="entr" nodeType="withEffect" presetSubtype="4" presetID="2" grpId="3" fill="hold">
                                  <p:stCondLst>
                                    <p:cond delay="0"/>
                                  </p:stCondLst>
                                  <p:iterate type="el" backwards="0">
                                    <p:tmAbs val="0"/>
                                  </p:iterate>
                                  <p:childTnLst>
                                    <p:set>
                                      <p:cBhvr>
                                        <p:cTn id="20" fill="hold"/>
                                        <p:tgtEl>
                                          <p:spTgt spid="165">
                                            <p:txEl>
                                              <p:pRg st="0" end="0"/>
                                            </p:txEl>
                                          </p:spTgt>
                                        </p:tgtEl>
                                        <p:attrNameLst>
                                          <p:attrName>style.visibility</p:attrName>
                                        </p:attrNameLst>
                                      </p:cBhvr>
                                      <p:to>
                                        <p:strVal val="visible"/>
                                      </p:to>
                                    </p:set>
                                    <p:anim calcmode="lin" valueType="num">
                                      <p:cBhvr>
                                        <p:cTn id="21" dur="2500" fill="hold"/>
                                        <p:tgtEl>
                                          <p:spTgt spid="165">
                                            <p:txEl>
                                              <p:pRg st="0" end="0"/>
                                            </p:txEl>
                                          </p:spTgt>
                                        </p:tgtEl>
                                        <p:attrNameLst>
                                          <p:attrName>ppt_x</p:attrName>
                                        </p:attrNameLst>
                                      </p:cBhvr>
                                      <p:tavLst>
                                        <p:tav tm="0">
                                          <p:val>
                                            <p:strVal val="#ppt_x"/>
                                          </p:val>
                                        </p:tav>
                                        <p:tav tm="100000">
                                          <p:val>
                                            <p:strVal val="#ppt_x"/>
                                          </p:val>
                                        </p:tav>
                                      </p:tavLst>
                                    </p:anim>
                                    <p:anim calcmode="lin" valueType="num">
                                      <p:cBhvr>
                                        <p:cTn id="22" dur="2500" fill="hold"/>
                                        <p:tgtEl>
                                          <p:spTgt spid="16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4" presetID="2" grpId="3" fill="hold">
                                  <p:stCondLst>
                                    <p:cond delay="0"/>
                                  </p:stCondLst>
                                  <p:iterate type="el" backwards="0">
                                    <p:tmAbs val="0"/>
                                  </p:iterate>
                                  <p:childTnLst>
                                    <p:set>
                                      <p:cBhvr>
                                        <p:cTn id="26" fill="hold"/>
                                        <p:tgtEl>
                                          <p:spTgt spid="165">
                                            <p:txEl>
                                              <p:pRg st="1" end="1"/>
                                            </p:txEl>
                                          </p:spTgt>
                                        </p:tgtEl>
                                        <p:attrNameLst>
                                          <p:attrName>style.visibility</p:attrName>
                                        </p:attrNameLst>
                                      </p:cBhvr>
                                      <p:to>
                                        <p:strVal val="visible"/>
                                      </p:to>
                                    </p:set>
                                    <p:anim calcmode="lin" valueType="num">
                                      <p:cBhvr>
                                        <p:cTn id="27" dur="2500" fill="hold"/>
                                        <p:tgtEl>
                                          <p:spTgt spid="165">
                                            <p:txEl>
                                              <p:pRg st="1" end="1"/>
                                            </p:txEl>
                                          </p:spTgt>
                                        </p:tgtEl>
                                        <p:attrNameLst>
                                          <p:attrName>ppt_x</p:attrName>
                                        </p:attrNameLst>
                                      </p:cBhvr>
                                      <p:tavLst>
                                        <p:tav tm="0">
                                          <p:val>
                                            <p:strVal val="#ppt_x"/>
                                          </p:val>
                                        </p:tav>
                                        <p:tav tm="100000">
                                          <p:val>
                                            <p:strVal val="#ppt_x"/>
                                          </p:val>
                                        </p:tav>
                                      </p:tavLst>
                                    </p:anim>
                                    <p:anim calcmode="lin" valueType="num">
                                      <p:cBhvr>
                                        <p:cTn id="28" dur="2500" fill="hold"/>
                                        <p:tgtEl>
                                          <p:spTgt spid="16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4" presetID="2" grpId="3" fill="hold">
                                  <p:stCondLst>
                                    <p:cond delay="0"/>
                                  </p:stCondLst>
                                  <p:iterate type="el" backwards="0">
                                    <p:tmAbs val="0"/>
                                  </p:iterate>
                                  <p:childTnLst>
                                    <p:set>
                                      <p:cBhvr>
                                        <p:cTn id="32" fill="hold"/>
                                        <p:tgtEl>
                                          <p:spTgt spid="165">
                                            <p:txEl>
                                              <p:pRg st="2" end="2"/>
                                            </p:txEl>
                                          </p:spTgt>
                                        </p:tgtEl>
                                        <p:attrNameLst>
                                          <p:attrName>style.visibility</p:attrName>
                                        </p:attrNameLst>
                                      </p:cBhvr>
                                      <p:to>
                                        <p:strVal val="visible"/>
                                      </p:to>
                                    </p:set>
                                    <p:anim calcmode="lin" valueType="num">
                                      <p:cBhvr>
                                        <p:cTn id="33" dur="2500" fill="hold"/>
                                        <p:tgtEl>
                                          <p:spTgt spid="165">
                                            <p:txEl>
                                              <p:pRg st="2" end="2"/>
                                            </p:txEl>
                                          </p:spTgt>
                                        </p:tgtEl>
                                        <p:attrNameLst>
                                          <p:attrName>ppt_x</p:attrName>
                                        </p:attrNameLst>
                                      </p:cBhvr>
                                      <p:tavLst>
                                        <p:tav tm="0">
                                          <p:val>
                                            <p:strVal val="#ppt_x"/>
                                          </p:val>
                                        </p:tav>
                                        <p:tav tm="100000">
                                          <p:val>
                                            <p:strVal val="#ppt_x"/>
                                          </p:val>
                                        </p:tav>
                                      </p:tavLst>
                                    </p:anim>
                                    <p:anim calcmode="lin" valueType="num">
                                      <p:cBhvr>
                                        <p:cTn id="34" dur="2500" fill="hold"/>
                                        <p:tgtEl>
                                          <p:spTgt spid="16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4" presetID="2" grpId="3" fill="hold">
                                  <p:stCondLst>
                                    <p:cond delay="0"/>
                                  </p:stCondLst>
                                  <p:iterate type="el" backwards="0">
                                    <p:tmAbs val="0"/>
                                  </p:iterate>
                                  <p:childTnLst>
                                    <p:set>
                                      <p:cBhvr>
                                        <p:cTn id="38" fill="hold"/>
                                        <p:tgtEl>
                                          <p:spTgt spid="165">
                                            <p:txEl>
                                              <p:pRg st="3" end="3"/>
                                            </p:txEl>
                                          </p:spTgt>
                                        </p:tgtEl>
                                        <p:attrNameLst>
                                          <p:attrName>style.visibility</p:attrName>
                                        </p:attrNameLst>
                                      </p:cBhvr>
                                      <p:to>
                                        <p:strVal val="visible"/>
                                      </p:to>
                                    </p:set>
                                    <p:anim calcmode="lin" valueType="num">
                                      <p:cBhvr>
                                        <p:cTn id="39" dur="2500" fill="hold"/>
                                        <p:tgtEl>
                                          <p:spTgt spid="165">
                                            <p:txEl>
                                              <p:pRg st="3" end="3"/>
                                            </p:txEl>
                                          </p:spTgt>
                                        </p:tgtEl>
                                        <p:attrNameLst>
                                          <p:attrName>ppt_x</p:attrName>
                                        </p:attrNameLst>
                                      </p:cBhvr>
                                      <p:tavLst>
                                        <p:tav tm="0">
                                          <p:val>
                                            <p:strVal val="#ppt_x"/>
                                          </p:val>
                                        </p:tav>
                                        <p:tav tm="100000">
                                          <p:val>
                                            <p:strVal val="#ppt_x"/>
                                          </p:val>
                                        </p:tav>
                                      </p:tavLst>
                                    </p:anim>
                                    <p:anim calcmode="lin" valueType="num">
                                      <p:cBhvr>
                                        <p:cTn id="40" dur="2500" fill="hold"/>
                                        <p:tgtEl>
                                          <p:spTgt spid="16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10" presetID="19" grpId="4" fill="hold">
                                  <p:stCondLst>
                                    <p:cond delay="0"/>
                                  </p:stCondLst>
                                  <p:iterate type="el" backwards="0">
                                    <p:tmAbs val="0"/>
                                  </p:iterate>
                                  <p:childTnLst>
                                    <p:set>
                                      <p:cBhvr>
                                        <p:cTn id="44" fill="hold"/>
                                        <p:tgtEl>
                                          <p:spTgt spid="167"/>
                                        </p:tgtEl>
                                        <p:attrNameLst>
                                          <p:attrName>style.visibility</p:attrName>
                                        </p:attrNameLst>
                                      </p:cBhvr>
                                      <p:to>
                                        <p:strVal val="visible"/>
                                      </p:to>
                                    </p:set>
                                    <p:anim calcmode="lin" valueType="num">
                                      <p:cBhvr>
                                        <p:cTn id="45" dur="2500" fill="hold"/>
                                        <p:tgtEl>
                                          <p:spTgt spid="167"/>
                                        </p:tgtEl>
                                        <p:attrNameLst>
                                          <p:attrName>ppt_w</p:attrName>
                                        </p:attrNameLst>
                                      </p:cBhvr>
                                      <p:tavLst>
                                        <p:tav tm="0" fmla="#ppt_w*sin(2.5*pi*$)">
                                          <p:val>
                                            <p:fltVal val="0"/>
                                          </p:val>
                                        </p:tav>
                                        <p:tav tm="100000">
                                          <p:val>
                                            <p:fltVal val="1"/>
                                          </p:val>
                                        </p:tav>
                                      </p:tavLst>
                                    </p:anim>
                                    <p:anim calcmode="lin" valueType="num">
                                      <p:cBhvr>
                                        <p:cTn id="46" dur="2500" fill="hold"/>
                                        <p:tgtEl>
                                          <p:spTgt spid="16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4" grpId="2"/>
      <p:bldP build="p" bldLvl="5" animBg="1" rev="0" advAuto="0" spid="165" grpId="3"/>
      <p:bldP build="whole" bldLvl="1" animBg="1" rev="0" advAuto="0" spid="167" grpId="4"/>
      <p:bldP build="whole" bldLvl="1" animBg="1" rev="0" advAuto="0" spid="166" grpId="1"/>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72" name="Group 172"/>
          <p:cNvGrpSpPr/>
          <p:nvPr/>
        </p:nvGrpSpPr>
        <p:grpSpPr>
          <a:xfrm>
            <a:off x="1722567" y="-28308"/>
            <a:ext cx="11282233" cy="8764414"/>
            <a:chOff x="0" y="-28307"/>
            <a:chExt cx="11282232" cy="8764413"/>
          </a:xfrm>
        </p:grpSpPr>
        <p:pic>
          <p:nvPicPr>
            <p:cNvPr id="170" name="2162.jpg"/>
            <p:cNvPicPr>
              <a:picLocks noChangeAspect="1"/>
            </p:cNvPicPr>
            <p:nvPr/>
          </p:nvPicPr>
          <p:blipFill>
            <a:blip r:embed="rId2">
              <a:extLst/>
            </a:blip>
            <a:srcRect l="0" t="0" r="13806" b="0"/>
            <a:stretch>
              <a:fillRect/>
            </a:stretch>
          </p:blipFill>
          <p:spPr>
            <a:xfrm>
              <a:off x="0" y="-28308"/>
              <a:ext cx="11282233" cy="8764414"/>
            </a:xfrm>
            <a:prstGeom prst="rect">
              <a:avLst/>
            </a:prstGeom>
            <a:ln w="12700" cap="flat">
              <a:noFill/>
              <a:miter lim="400000"/>
            </a:ln>
            <a:effectLst/>
          </p:spPr>
        </p:pic>
        <p:sp>
          <p:nvSpPr>
            <p:cNvPr id="171" name="Shape 171"/>
            <p:cNvSpPr/>
            <p:nvPr/>
          </p:nvSpPr>
          <p:spPr>
            <a:xfrm>
              <a:off x="4253367" y="1694235"/>
              <a:ext cx="5574306" cy="8908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rmAutofit fontScale="100000" lnSpcReduction="0"/>
            </a:bodyPr>
            <a:lstStyle>
              <a:lvl1pPr defTabSz="457200">
                <a:defRPr b="1" sz="4400">
                  <a:latin typeface="Helvetica"/>
                  <a:ea typeface="Helvetica"/>
                  <a:cs typeface="Helvetica"/>
                  <a:sym typeface="Helvetica"/>
                </a:defRPr>
              </a:lvl1pPr>
            </a:lstStyle>
            <a:p>
              <a:pPr/>
              <a:r>
                <a:t>Filled with the Spirit</a:t>
              </a:r>
            </a:p>
          </p:txBody>
        </p:sp>
      </p:grpSp>
      <p:sp>
        <p:nvSpPr>
          <p:cNvPr id="173" name="Shape 173"/>
          <p:cNvSpPr/>
          <p:nvPr>
            <p:ph type="title" idx="4294967295"/>
          </p:nvPr>
        </p:nvSpPr>
        <p:spPr>
          <a:xfrm>
            <a:off x="1739900" y="0"/>
            <a:ext cx="11584188" cy="890836"/>
          </a:xfrm>
          <a:prstGeom prst="rect">
            <a:avLst/>
          </a:prstGeom>
        </p:spPr>
        <p:txBody>
          <a:bodyPr lIns="0" tIns="0" rIns="0" bIns="0"/>
          <a:lstStyle>
            <a:lvl1pPr>
              <a:defRPr sz="4300"/>
            </a:lvl1pPr>
          </a:lstStyle>
          <a:p>
            <a:pPr/>
            <a:r>
              <a:t>Application</a:t>
            </a:r>
          </a:p>
        </p:txBody>
      </p:sp>
      <p:sp>
        <p:nvSpPr>
          <p:cNvPr id="174" name="Shape 174"/>
          <p:cNvSpPr/>
          <p:nvPr/>
        </p:nvSpPr>
        <p:spPr>
          <a:xfrm>
            <a:off x="6594023" y="2565118"/>
            <a:ext cx="5339470" cy="178878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marL="246888" indent="-246888" algn="l" defTabSz="411479">
              <a:spcBef>
                <a:spcPts val="500"/>
              </a:spcBef>
              <a:buSzPct val="100000"/>
              <a:buChar char="•"/>
              <a:defRPr b="1" sz="3780">
                <a:solidFill>
                  <a:schemeClr val="accent5">
                    <a:hueOff val="-522602"/>
                    <a:satOff val="-6700"/>
                    <a:lumOff val="-22320"/>
                  </a:schemeClr>
                </a:solidFill>
                <a:latin typeface="Helvetica"/>
                <a:ea typeface="Helvetica"/>
                <a:cs typeface="Helvetica"/>
                <a:sym typeface="Helvetica"/>
              </a:defRPr>
            </a:pPr>
            <a:r>
              <a:t>Being (He transforms)</a:t>
            </a:r>
          </a:p>
          <a:p>
            <a:pPr marL="246888" indent="-246888" algn="l" defTabSz="411479">
              <a:spcBef>
                <a:spcPts val="500"/>
              </a:spcBef>
              <a:buSzPct val="100000"/>
              <a:buChar char="•"/>
              <a:defRPr b="1" sz="3780">
                <a:solidFill>
                  <a:schemeClr val="accent5">
                    <a:hueOff val="-522602"/>
                    <a:satOff val="-6700"/>
                    <a:lumOff val="-22320"/>
                  </a:schemeClr>
                </a:solidFill>
                <a:latin typeface="Helvetica"/>
                <a:ea typeface="Helvetica"/>
                <a:cs typeface="Helvetica"/>
                <a:sym typeface="Helvetica"/>
              </a:defRPr>
            </a:pPr>
            <a:r>
              <a:t>Gifts (For His service)</a:t>
            </a:r>
          </a:p>
        </p:txBody>
      </p:sp>
      <p:grpSp>
        <p:nvGrpSpPr>
          <p:cNvPr id="178" name="Group 178"/>
          <p:cNvGrpSpPr/>
          <p:nvPr/>
        </p:nvGrpSpPr>
        <p:grpSpPr>
          <a:xfrm>
            <a:off x="8459190" y="4509294"/>
            <a:ext cx="4202710" cy="3739863"/>
            <a:chOff x="0" y="0"/>
            <a:chExt cx="4202709" cy="3739861"/>
          </a:xfrm>
        </p:grpSpPr>
        <p:sp>
          <p:nvSpPr>
            <p:cNvPr id="175" name="Shape 175"/>
            <p:cNvSpPr/>
            <p:nvPr/>
          </p:nvSpPr>
          <p:spPr>
            <a:xfrm>
              <a:off x="0" y="0"/>
              <a:ext cx="4202710" cy="3739862"/>
            </a:xfrm>
            <a:prstGeom prst="rect">
              <a:avLst/>
            </a:prstGeom>
            <a:gradFill flip="none" rotWithShape="1">
              <a:gsLst>
                <a:gs pos="0">
                  <a:srgbClr val="FBFBFB"/>
                </a:gs>
                <a:gs pos="100000">
                  <a:srgbClr val="BEBEBE"/>
                </a:gs>
              </a:gsLst>
              <a:lin ang="5400000" scaled="0"/>
            </a:grad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pPr>
            </a:p>
          </p:txBody>
        </p:sp>
        <p:sp>
          <p:nvSpPr>
            <p:cNvPr id="176" name="Shape 176"/>
            <p:cNvSpPr/>
            <p:nvPr/>
          </p:nvSpPr>
          <p:spPr>
            <a:xfrm>
              <a:off x="0" y="189581"/>
              <a:ext cx="4202710" cy="8908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rmAutofit fontScale="100000" lnSpcReduction="0"/>
            </a:bodyPr>
            <a:lstStyle>
              <a:lvl1pPr defTabSz="457200">
                <a:defRPr b="1" sz="4200" u="sng">
                  <a:latin typeface="Helvetica"/>
                  <a:ea typeface="Helvetica"/>
                  <a:cs typeface="Helvetica"/>
                  <a:sym typeface="Helvetica"/>
                </a:defRPr>
              </a:lvl1pPr>
            </a:lstStyle>
            <a:p>
              <a:pPr/>
              <a:r>
                <a:t>Significance</a:t>
              </a:r>
            </a:p>
          </p:txBody>
        </p:sp>
        <p:sp>
          <p:nvSpPr>
            <p:cNvPr id="177" name="Shape 177"/>
            <p:cNvSpPr/>
            <p:nvPr/>
          </p:nvSpPr>
          <p:spPr>
            <a:xfrm>
              <a:off x="0" y="1194005"/>
              <a:ext cx="4202710" cy="8908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rmAutofit fontScale="100000" lnSpcReduction="0"/>
            </a:bodyPr>
            <a:lstStyle>
              <a:lvl1pPr defTabSz="457200">
                <a:defRPr b="1" sz="4200">
                  <a:latin typeface="Helvetica"/>
                  <a:ea typeface="Helvetica"/>
                  <a:cs typeface="Helvetica"/>
                  <a:sym typeface="Helvetica"/>
                </a:defRPr>
              </a:lvl1pPr>
            </a:lstStyle>
            <a:p>
              <a:pPr/>
              <a:r>
                <a:t>I’m important</a:t>
              </a:r>
            </a:p>
          </p:txBody>
        </p:sp>
      </p:grpSp>
      <p:sp>
        <p:nvSpPr>
          <p:cNvPr id="179" name="Shape 179"/>
          <p:cNvSpPr/>
          <p:nvPr/>
        </p:nvSpPr>
        <p:spPr>
          <a:xfrm>
            <a:off x="2133200" y="8707797"/>
            <a:ext cx="10198549" cy="1045803"/>
          </a:xfrm>
          <a:prstGeom prst="rect">
            <a:avLst/>
          </a:prstGeom>
          <a:solidFill>
            <a:srgbClr val="B94542"/>
          </a:solid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4600">
                <a:solidFill>
                  <a:srgbClr val="FFFFFF"/>
                </a:solidFill>
              </a:defRPr>
            </a:lvl1pPr>
          </a:lstStyle>
          <a:p>
            <a:pPr/>
            <a:r>
              <a:t>Focus on the Giver not the gifts!</a:t>
            </a:r>
          </a:p>
        </p:txBody>
      </p:sp>
      <p:grpSp>
        <p:nvGrpSpPr>
          <p:cNvPr id="182" name="Group 182"/>
          <p:cNvGrpSpPr/>
          <p:nvPr/>
        </p:nvGrpSpPr>
        <p:grpSpPr>
          <a:xfrm>
            <a:off x="7669964" y="6148717"/>
            <a:ext cx="4991936" cy="1979451"/>
            <a:chOff x="0" y="0"/>
            <a:chExt cx="4991935" cy="1979449"/>
          </a:xfrm>
        </p:grpSpPr>
        <p:sp>
          <p:nvSpPr>
            <p:cNvPr id="180" name="Shape 180"/>
            <p:cNvSpPr/>
            <p:nvPr/>
          </p:nvSpPr>
          <p:spPr>
            <a:xfrm>
              <a:off x="789226" y="774814"/>
              <a:ext cx="4202710" cy="8908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rmAutofit fontScale="100000" lnSpcReduction="0"/>
            </a:bodyPr>
            <a:lstStyle>
              <a:lvl1pPr defTabSz="457200">
                <a:defRPr b="1" sz="4200">
                  <a:latin typeface="Helvetica"/>
                  <a:ea typeface="Helvetica"/>
                  <a:cs typeface="Helvetica"/>
                  <a:sym typeface="Helvetica"/>
                </a:defRPr>
              </a:lvl1pPr>
            </a:lstStyle>
            <a:p>
              <a:pPr/>
              <a:r>
                <a:t>I’m better</a:t>
              </a:r>
            </a:p>
          </p:txBody>
        </p:sp>
        <p:sp>
          <p:nvSpPr>
            <p:cNvPr id="181" name="Shape 181"/>
            <p:cNvSpPr/>
            <p:nvPr/>
          </p:nvSpPr>
          <p:spPr>
            <a:xfrm rot="19647740">
              <a:off x="60321" y="544306"/>
              <a:ext cx="2283970" cy="8908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rmAutofit fontScale="100000" lnSpcReduction="0"/>
            </a:bodyPr>
            <a:lstStyle>
              <a:lvl1pPr defTabSz="457200">
                <a:defRPr sz="4200">
                  <a:solidFill>
                    <a:schemeClr val="accent5">
                      <a:hueOff val="-176146"/>
                      <a:satOff val="3665"/>
                      <a:lumOff val="-13986"/>
                    </a:schemeClr>
                  </a:solidFill>
                  <a:latin typeface="Hardy Har Har NF"/>
                  <a:ea typeface="Hardy Har Har NF"/>
                  <a:cs typeface="Hardy Har Har NF"/>
                  <a:sym typeface="Hardy Har Har NF"/>
                </a:defRPr>
              </a:lvl1pPr>
            </a:lstStyle>
            <a:p>
              <a:pPr/>
              <a:r>
                <a:t>Careful!</a:t>
              </a:r>
            </a:p>
          </p:txBody>
        </p:sp>
      </p:grpSp>
    </p:spTree>
  </p:cSld>
  <p:clrMapOvr>
    <a:masterClrMapping/>
  </p:clrMapOvr>
  <mc:AlternateContent xmlns:mc="http://schemas.openxmlformats.org/markup-compatibility/2006">
    <mc:Choice xmlns:p14="http://schemas.microsoft.com/office/powerpoint/2010/main" Requires="p14">
      <p:transition spd="slow" advClick="1" p14:dur="5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172"/>
                                        </p:tgtEl>
                                        <p:attrNameLst>
                                          <p:attrName>style.visibility</p:attrName>
                                        </p:attrNameLst>
                                      </p:cBhvr>
                                      <p:to>
                                        <p:strVal val="visible"/>
                                      </p:to>
                                    </p:set>
                                    <p:animEffect filter="dissolve" transition="in">
                                      <p:cBhvr>
                                        <p:cTn id="7" dur="3000"/>
                                        <p:tgtEl>
                                          <p:spTgt spid="172"/>
                                        </p:tgtEl>
                                      </p:cBhvr>
                                    </p:animEffect>
                                  </p:childTnLst>
                                </p:cTn>
                              </p:par>
                            </p:childTnLst>
                          </p:cTn>
                        </p:par>
                        <p:par>
                          <p:cTn id="8" fill="hold">
                            <p:stCondLst>
                              <p:cond delay="3000"/>
                            </p:stCondLst>
                            <p:childTnLst>
                              <p:par>
                                <p:cTn id="9" presetClass="entr" nodeType="afterEffect" presetSubtype="8" presetID="2" grpId="2" fill="hold">
                                  <p:stCondLst>
                                    <p:cond delay="200"/>
                                  </p:stCondLst>
                                  <p:iterate type="el" backwards="0">
                                    <p:tmAbs val="0"/>
                                  </p:iterate>
                                  <p:childTnLst>
                                    <p:set>
                                      <p:cBhvr>
                                        <p:cTn id="10" fill="hold"/>
                                        <p:tgtEl>
                                          <p:spTgt spid="174">
                                            <p:bg/>
                                          </p:spTgt>
                                        </p:tgtEl>
                                        <p:attrNameLst>
                                          <p:attrName>style.visibility</p:attrName>
                                        </p:attrNameLst>
                                      </p:cBhvr>
                                      <p:to>
                                        <p:strVal val="visible"/>
                                      </p:to>
                                    </p:set>
                                    <p:anim calcmode="lin" valueType="num">
                                      <p:cBhvr>
                                        <p:cTn id="11" dur="1500" fill="hold"/>
                                        <p:tgtEl>
                                          <p:spTgt spid="174">
                                            <p:bg/>
                                          </p:spTgt>
                                        </p:tgtEl>
                                        <p:attrNameLst>
                                          <p:attrName>ppt_x</p:attrName>
                                        </p:attrNameLst>
                                      </p:cBhvr>
                                      <p:tavLst>
                                        <p:tav tm="0">
                                          <p:val>
                                            <p:strVal val="0-#ppt_w/2"/>
                                          </p:val>
                                        </p:tav>
                                        <p:tav tm="100000">
                                          <p:val>
                                            <p:strVal val="#ppt_x"/>
                                          </p:val>
                                        </p:tav>
                                      </p:tavLst>
                                    </p:anim>
                                    <p:anim calcmode="lin" valueType="num">
                                      <p:cBhvr>
                                        <p:cTn id="12" dur="1500" fill="hold"/>
                                        <p:tgtEl>
                                          <p:spTgt spid="174">
                                            <p:bg/>
                                          </p:spTgt>
                                        </p:tgtEl>
                                        <p:attrNameLst>
                                          <p:attrName>ppt_y</p:attrName>
                                        </p:attrNameLst>
                                      </p:cBhvr>
                                      <p:tavLst>
                                        <p:tav tm="0">
                                          <p:val>
                                            <p:strVal val="#ppt_y"/>
                                          </p:val>
                                        </p:tav>
                                        <p:tav tm="100000">
                                          <p:val>
                                            <p:strVal val="#ppt_y"/>
                                          </p:val>
                                        </p:tav>
                                      </p:tavLst>
                                    </p:anim>
                                  </p:childTnLst>
                                </p:cTn>
                              </p:par>
                              <p:par>
                                <p:cTn id="13" presetClass="entr" nodeType="withEffect" presetSubtype="8" presetID="2" grpId="2" fill="hold">
                                  <p:stCondLst>
                                    <p:cond delay="200"/>
                                  </p:stCondLst>
                                  <p:iterate type="el" backwards="0">
                                    <p:tmAbs val="0"/>
                                  </p:iterate>
                                  <p:childTnLst>
                                    <p:set>
                                      <p:cBhvr>
                                        <p:cTn id="14" fill="hold"/>
                                        <p:tgtEl>
                                          <p:spTgt spid="174">
                                            <p:txEl>
                                              <p:pRg st="0" end="0"/>
                                            </p:txEl>
                                          </p:spTgt>
                                        </p:tgtEl>
                                        <p:attrNameLst>
                                          <p:attrName>style.visibility</p:attrName>
                                        </p:attrNameLst>
                                      </p:cBhvr>
                                      <p:to>
                                        <p:strVal val="visible"/>
                                      </p:to>
                                    </p:set>
                                    <p:anim calcmode="lin" valueType="num">
                                      <p:cBhvr>
                                        <p:cTn id="15" dur="1500" fill="hold"/>
                                        <p:tgtEl>
                                          <p:spTgt spid="174">
                                            <p:txEl>
                                              <p:pRg st="0" end="0"/>
                                            </p:txEl>
                                          </p:spTgt>
                                        </p:tgtEl>
                                        <p:attrNameLst>
                                          <p:attrName>ppt_x</p:attrName>
                                        </p:attrNameLst>
                                      </p:cBhvr>
                                      <p:tavLst>
                                        <p:tav tm="0">
                                          <p:val>
                                            <p:strVal val="0-#ppt_w/2"/>
                                          </p:val>
                                        </p:tav>
                                        <p:tav tm="100000">
                                          <p:val>
                                            <p:strVal val="#ppt_x"/>
                                          </p:val>
                                        </p:tav>
                                      </p:tavLst>
                                    </p:anim>
                                    <p:anim calcmode="lin" valueType="num">
                                      <p:cBhvr>
                                        <p:cTn id="16" dur="1500" fill="hold"/>
                                        <p:tgtEl>
                                          <p:spTgt spid="174">
                                            <p:txEl>
                                              <p:pRg st="0" end="0"/>
                                            </p:txEl>
                                          </p:spTgt>
                                        </p:tgtEl>
                                        <p:attrNameLst>
                                          <p:attrName>ppt_y</p:attrName>
                                        </p:attrNameLst>
                                      </p:cBhvr>
                                      <p:tavLst>
                                        <p:tav tm="0">
                                          <p:val>
                                            <p:strVal val="#ppt_y"/>
                                          </p:val>
                                        </p:tav>
                                        <p:tav tm="100000">
                                          <p:val>
                                            <p:strVal val="#ppt_y"/>
                                          </p:val>
                                        </p:tav>
                                      </p:tavLst>
                                    </p:anim>
                                  </p:childTnLst>
                                </p:cTn>
                              </p:par>
                            </p:childTnLst>
                          </p:cTn>
                        </p:par>
                        <p:par>
                          <p:cTn id="17" fill="hold">
                            <p:stCondLst>
                              <p:cond delay="4700"/>
                            </p:stCondLst>
                            <p:childTnLst>
                              <p:par>
                                <p:cTn id="18" presetClass="entr" nodeType="afterEffect" presetSubtype="8" presetID="2" grpId="2" fill="hold">
                                  <p:stCondLst>
                                    <p:cond delay="200"/>
                                  </p:stCondLst>
                                  <p:iterate type="el" backwards="0">
                                    <p:tmAbs val="0"/>
                                  </p:iterate>
                                  <p:childTnLst>
                                    <p:set>
                                      <p:cBhvr>
                                        <p:cTn id="19" fill="hold"/>
                                        <p:tgtEl>
                                          <p:spTgt spid="174">
                                            <p:txEl>
                                              <p:pRg st="1" end="1"/>
                                            </p:txEl>
                                          </p:spTgt>
                                        </p:tgtEl>
                                        <p:attrNameLst>
                                          <p:attrName>style.visibility</p:attrName>
                                        </p:attrNameLst>
                                      </p:cBhvr>
                                      <p:to>
                                        <p:strVal val="visible"/>
                                      </p:to>
                                    </p:set>
                                    <p:anim calcmode="lin" valueType="num">
                                      <p:cBhvr>
                                        <p:cTn id="20" dur="1500" fill="hold"/>
                                        <p:tgtEl>
                                          <p:spTgt spid="174">
                                            <p:txEl>
                                              <p:pRg st="1" end="1"/>
                                            </p:txEl>
                                          </p:spTgt>
                                        </p:tgtEl>
                                        <p:attrNameLst>
                                          <p:attrName>ppt_x</p:attrName>
                                        </p:attrNameLst>
                                      </p:cBhvr>
                                      <p:tavLst>
                                        <p:tav tm="0">
                                          <p:val>
                                            <p:strVal val="0-#ppt_w/2"/>
                                          </p:val>
                                        </p:tav>
                                        <p:tav tm="100000">
                                          <p:val>
                                            <p:strVal val="#ppt_x"/>
                                          </p:val>
                                        </p:tav>
                                      </p:tavLst>
                                    </p:anim>
                                    <p:anim calcmode="lin" valueType="num">
                                      <p:cBhvr>
                                        <p:cTn id="21" dur="1500" fill="hold"/>
                                        <p:tgtEl>
                                          <p:spTgt spid="17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Class="entr" nodeType="clickEffect" presetSubtype="2" presetID="2" grpId="3" fill="hold">
                                  <p:stCondLst>
                                    <p:cond delay="0"/>
                                  </p:stCondLst>
                                  <p:iterate type="el" backwards="0">
                                    <p:tmAbs val="0"/>
                                  </p:iterate>
                                  <p:childTnLst>
                                    <p:set>
                                      <p:cBhvr>
                                        <p:cTn id="25" fill="hold"/>
                                        <p:tgtEl>
                                          <p:spTgt spid="178"/>
                                        </p:tgtEl>
                                        <p:attrNameLst>
                                          <p:attrName>style.visibility</p:attrName>
                                        </p:attrNameLst>
                                      </p:cBhvr>
                                      <p:to>
                                        <p:strVal val="visible"/>
                                      </p:to>
                                    </p:set>
                                    <p:anim calcmode="lin" valueType="num">
                                      <p:cBhvr>
                                        <p:cTn id="26" dur="2000" fill="hold"/>
                                        <p:tgtEl>
                                          <p:spTgt spid="178"/>
                                        </p:tgtEl>
                                        <p:attrNameLst>
                                          <p:attrName>ppt_x</p:attrName>
                                        </p:attrNameLst>
                                      </p:cBhvr>
                                      <p:tavLst>
                                        <p:tav tm="0">
                                          <p:val>
                                            <p:strVal val="1+#ppt_w/2"/>
                                          </p:val>
                                        </p:tav>
                                        <p:tav tm="100000">
                                          <p:val>
                                            <p:strVal val="#ppt_x"/>
                                          </p:val>
                                        </p:tav>
                                      </p:tavLst>
                                    </p:anim>
                                    <p:anim calcmode="lin" valueType="num">
                                      <p:cBhvr>
                                        <p:cTn id="27" dur="2000" fill="hold"/>
                                        <p:tgtEl>
                                          <p:spTgt spid="178"/>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4" presetID="2" grpId="4" fill="hold">
                                  <p:stCondLst>
                                    <p:cond delay="0"/>
                                  </p:stCondLst>
                                  <p:iterate type="el" backwards="0">
                                    <p:tmAbs val="0"/>
                                  </p:iterate>
                                  <p:childTnLst>
                                    <p:set>
                                      <p:cBhvr>
                                        <p:cTn id="31" fill="hold"/>
                                        <p:tgtEl>
                                          <p:spTgt spid="182"/>
                                        </p:tgtEl>
                                        <p:attrNameLst>
                                          <p:attrName>style.visibility</p:attrName>
                                        </p:attrNameLst>
                                      </p:cBhvr>
                                      <p:to>
                                        <p:strVal val="visible"/>
                                      </p:to>
                                    </p:set>
                                    <p:anim calcmode="lin" valueType="num">
                                      <p:cBhvr>
                                        <p:cTn id="32" dur="2000" fill="hold"/>
                                        <p:tgtEl>
                                          <p:spTgt spid="182"/>
                                        </p:tgtEl>
                                        <p:attrNameLst>
                                          <p:attrName>ppt_x</p:attrName>
                                        </p:attrNameLst>
                                      </p:cBhvr>
                                      <p:tavLst>
                                        <p:tav tm="0">
                                          <p:val>
                                            <p:strVal val="#ppt_x"/>
                                          </p:val>
                                        </p:tav>
                                        <p:tav tm="100000">
                                          <p:val>
                                            <p:strVal val="#ppt_x"/>
                                          </p:val>
                                        </p:tav>
                                      </p:tavLst>
                                    </p:anim>
                                    <p:anim calcmode="lin" valueType="num">
                                      <p:cBhvr>
                                        <p:cTn id="33" dur="2000" fill="hold"/>
                                        <p:tgtEl>
                                          <p:spTgt spid="18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Class="entr" nodeType="clickEffect" presetID="9" grpId="5" fill="hold">
                                  <p:stCondLst>
                                    <p:cond delay="0"/>
                                  </p:stCondLst>
                                  <p:iterate type="el" backwards="0">
                                    <p:tmAbs val="0"/>
                                  </p:iterate>
                                  <p:childTnLst>
                                    <p:set>
                                      <p:cBhvr>
                                        <p:cTn id="37" fill="hold"/>
                                        <p:tgtEl>
                                          <p:spTgt spid="179"/>
                                        </p:tgtEl>
                                        <p:attrNameLst>
                                          <p:attrName>style.visibility</p:attrName>
                                        </p:attrNameLst>
                                      </p:cBhvr>
                                      <p:to>
                                        <p:strVal val="visible"/>
                                      </p:to>
                                    </p:set>
                                    <p:animEffect filter="dissolve" transition="in">
                                      <p:cBhvr>
                                        <p:cTn id="38" dur="1500"/>
                                        <p:tgtEl>
                                          <p:spTgt spid="1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2" grpId="1"/>
      <p:bldP build="p" bldLvl="5" animBg="1" rev="0" advAuto="0" spid="174" grpId="2"/>
      <p:bldP build="whole" bldLvl="1" animBg="1" rev="0" advAuto="0" spid="182" grpId="4"/>
      <p:bldP build="whole" bldLvl="1" animBg="1" rev="0" advAuto="0" spid="179" grpId="5"/>
      <p:bldP build="whole" bldLvl="1" animBg="1" rev="0" advAuto="0" spid="178" grpId="3"/>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4" name="120214_img_4143.jpg"/>
          <p:cNvPicPr>
            <a:picLocks noChangeAspect="0"/>
          </p:cNvPicPr>
          <p:nvPr/>
        </p:nvPicPr>
        <p:blipFill>
          <a:blip r:embed="rId2">
            <a:extLst/>
          </a:blip>
          <a:srcRect l="0" t="0" r="0" b="39692"/>
          <a:stretch>
            <a:fillRect/>
          </a:stretch>
        </p:blipFill>
        <p:spPr>
          <a:xfrm>
            <a:off x="1495821" y="3877135"/>
            <a:ext cx="11584633" cy="5975152"/>
          </a:xfrm>
          <a:prstGeom prst="rect">
            <a:avLst/>
          </a:prstGeom>
          <a:ln w="12700">
            <a:miter lim="400000"/>
          </a:ln>
        </p:spPr>
      </p:pic>
      <p:sp>
        <p:nvSpPr>
          <p:cNvPr id="185" name="Shape 185"/>
          <p:cNvSpPr/>
          <p:nvPr/>
        </p:nvSpPr>
        <p:spPr>
          <a:xfrm>
            <a:off x="2510733" y="1383641"/>
            <a:ext cx="7430544" cy="2120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lvl="1" marL="228600" indent="-228600" algn="just">
              <a:spcBef>
                <a:spcPts val="1300"/>
              </a:spcBef>
              <a:buSzPct val="100000"/>
              <a:buChar char="•"/>
              <a:defRPr sz="2500"/>
            </a:pPr>
            <a:r>
              <a:t>Exclusive to physical and emotional</a:t>
            </a:r>
          </a:p>
          <a:p>
            <a:pPr lvl="1" marL="228600" indent="-228600" algn="just">
              <a:spcBef>
                <a:spcPts val="1300"/>
              </a:spcBef>
              <a:buSzPct val="100000"/>
              <a:buChar char="•"/>
              <a:defRPr sz="2500"/>
            </a:pPr>
            <a:r>
              <a:t>Drug Induced (at parties)</a:t>
            </a:r>
          </a:p>
          <a:p>
            <a:pPr lvl="1" marL="228600" indent="-228600" algn="just">
              <a:spcBef>
                <a:spcPts val="1300"/>
              </a:spcBef>
              <a:buSzPct val="100000"/>
              <a:buChar char="•"/>
              <a:defRPr sz="2500"/>
            </a:pPr>
            <a:r>
              <a:t>Negative side affects (hangover, stds, problems)</a:t>
            </a:r>
          </a:p>
          <a:p>
            <a:pPr lvl="1" marL="228600" indent="-228600" algn="just">
              <a:spcBef>
                <a:spcPts val="1300"/>
              </a:spcBef>
              <a:buSzPct val="100000"/>
              <a:buChar char="•"/>
              <a:defRPr sz="2500"/>
            </a:pPr>
            <a:r>
              <a:t>Lonely and sad</a:t>
            </a:r>
          </a:p>
        </p:txBody>
      </p:sp>
      <p:sp>
        <p:nvSpPr>
          <p:cNvPr id="186" name="Shape 186"/>
          <p:cNvSpPr/>
          <p:nvPr/>
        </p:nvSpPr>
        <p:spPr>
          <a:xfrm>
            <a:off x="5042287" y="602735"/>
            <a:ext cx="4552653" cy="66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just">
              <a:spcBef>
                <a:spcPts val="500"/>
              </a:spcBef>
              <a:defRPr b="1" sz="3700" u="sng">
                <a:latin typeface="Helvetica"/>
                <a:ea typeface="Helvetica"/>
                <a:cs typeface="Helvetica"/>
                <a:sym typeface="Helvetica"/>
              </a:defRPr>
            </a:lvl1pPr>
          </a:lstStyle>
          <a:p>
            <a:pPr>
              <a:defRPr b="0">
                <a:latin typeface="+mn-lt"/>
                <a:ea typeface="+mn-ea"/>
                <a:cs typeface="+mn-cs"/>
                <a:sym typeface="Helvetica Light"/>
              </a:defRPr>
            </a:pPr>
            <a:r>
              <a:rPr b="1">
                <a:latin typeface="Helvetica"/>
                <a:ea typeface="Helvetica"/>
                <a:cs typeface="Helvetica"/>
                <a:sym typeface="Helvetica"/>
              </a:rPr>
              <a:t>The World’s ‘Filling’</a:t>
            </a:r>
          </a:p>
        </p:txBody>
      </p:sp>
      <p:sp>
        <p:nvSpPr>
          <p:cNvPr id="187" name="Shape 187"/>
          <p:cNvSpPr/>
          <p:nvPr/>
        </p:nvSpPr>
        <p:spPr>
          <a:xfrm>
            <a:off x="2395714" y="4648555"/>
            <a:ext cx="8379474" cy="4940301"/>
          </a:xfrm>
          <a:prstGeom prst="rect">
            <a:avLst/>
          </a:prstGeom>
          <a:ln w="12700">
            <a:miter lim="400000"/>
          </a:ln>
          <a:effectLst>
            <a:outerShdw sx="100000" sy="100000" kx="0" ky="0" algn="b" rotWithShape="0" blurRad="38100" dist="25400" dir="5210262">
              <a:srgbClr val="000000"/>
            </a:outerShdw>
          </a:effectLst>
          <a:extLst>
            <a:ext uri="{C572A759-6A51-4108-AA02-DFA0A04FC94B}">
              <ma14:wrappingTextBoxFlag xmlns:ma14="http://schemas.microsoft.com/office/mac/drawingml/2011/main" val="1"/>
            </a:ext>
          </a:extLst>
        </p:spPr>
        <p:txBody>
          <a:bodyPr lIns="50800" tIns="50800" rIns="50800" bIns="50800">
            <a:spAutoFit/>
          </a:bodyPr>
          <a:lstStyle/>
          <a:p>
            <a:pPr lvl="1" marL="228599" indent="-228599" algn="just">
              <a:spcBef>
                <a:spcPts val="1100"/>
              </a:spcBef>
              <a:buSzPct val="100000"/>
              <a:buChar char="•"/>
              <a:defRPr b="1" sz="3200">
                <a:solidFill>
                  <a:srgbClr val="FFFFFF"/>
                </a:solidFill>
                <a:latin typeface="Helvetica"/>
                <a:ea typeface="Helvetica"/>
                <a:cs typeface="Helvetica"/>
                <a:sym typeface="Helvetica"/>
              </a:defRPr>
            </a:pPr>
            <a:r>
              <a:t>Spirit’s indwelling </a:t>
            </a:r>
          </a:p>
          <a:p>
            <a:pPr lvl="1" marL="228599" indent="-228599" algn="just">
              <a:spcBef>
                <a:spcPts val="1100"/>
              </a:spcBef>
              <a:buSzPct val="100000"/>
              <a:buChar char="•"/>
              <a:defRPr b="1" sz="3200">
                <a:solidFill>
                  <a:srgbClr val="FFFFFF"/>
                </a:solidFill>
                <a:latin typeface="Helvetica"/>
                <a:ea typeface="Helvetica"/>
                <a:cs typeface="Helvetica"/>
                <a:sym typeface="Helvetica"/>
              </a:defRPr>
            </a:pPr>
            <a:r>
              <a:t>God’s spiritual temple</a:t>
            </a:r>
          </a:p>
          <a:p>
            <a:pPr lvl="1" marL="228599" indent="-228599" algn="just">
              <a:spcBef>
                <a:spcPts val="1100"/>
              </a:spcBef>
              <a:buSzPct val="100000"/>
              <a:buChar char="•"/>
              <a:defRPr b="1" sz="3200">
                <a:solidFill>
                  <a:srgbClr val="FFFFFF"/>
                </a:solidFill>
                <a:latin typeface="Helvetica"/>
                <a:ea typeface="Helvetica"/>
                <a:cs typeface="Helvetica"/>
                <a:sym typeface="Helvetica"/>
              </a:defRPr>
            </a:pPr>
            <a:r>
              <a:t>Filled (not a little) with Spirit </a:t>
            </a:r>
          </a:p>
          <a:p>
            <a:pPr lvl="1" marL="228599" indent="-228599" algn="just">
              <a:spcBef>
                <a:spcPts val="1100"/>
              </a:spcBef>
              <a:buSzPct val="100000"/>
              <a:buChar char="•"/>
              <a:defRPr b="1" sz="3200">
                <a:solidFill>
                  <a:srgbClr val="FFFFFF"/>
                </a:solidFill>
                <a:latin typeface="Helvetica"/>
                <a:ea typeface="Helvetica"/>
                <a:cs typeface="Helvetica"/>
                <a:sym typeface="Helvetica"/>
              </a:defRPr>
            </a:pPr>
            <a:r>
              <a:t>Transformed by Holy Spirit (being)</a:t>
            </a:r>
          </a:p>
          <a:p>
            <a:pPr lvl="1" marL="228599" indent="-228599" algn="just">
              <a:spcBef>
                <a:spcPts val="1100"/>
              </a:spcBef>
              <a:buSzPct val="100000"/>
              <a:buChar char="•"/>
              <a:defRPr b="1" sz="3200">
                <a:solidFill>
                  <a:srgbClr val="FFFFFF"/>
                </a:solidFill>
                <a:latin typeface="Helvetica"/>
                <a:ea typeface="Helvetica"/>
                <a:cs typeface="Helvetica"/>
                <a:sym typeface="Helvetica"/>
              </a:defRPr>
            </a:pPr>
            <a:r>
              <a:t>Differently gifted by Spirit</a:t>
            </a:r>
          </a:p>
          <a:p>
            <a:pPr lvl="1" marL="228599" indent="-228599" algn="just">
              <a:spcBef>
                <a:spcPts val="1100"/>
              </a:spcBef>
              <a:buSzPct val="100000"/>
              <a:buChar char="•"/>
              <a:defRPr b="1" sz="3200">
                <a:solidFill>
                  <a:srgbClr val="FFFFFF"/>
                </a:solidFill>
                <a:latin typeface="Helvetica"/>
                <a:ea typeface="Helvetica"/>
                <a:cs typeface="Helvetica"/>
                <a:sym typeface="Helvetica"/>
              </a:defRPr>
            </a:pPr>
            <a:r>
              <a:t>Community with others of Spirit</a:t>
            </a:r>
          </a:p>
          <a:p>
            <a:pPr lvl="1" marL="228599" indent="-228599" algn="just">
              <a:spcBef>
                <a:spcPts val="1100"/>
              </a:spcBef>
              <a:buSzPct val="100000"/>
              <a:buChar char="•"/>
              <a:defRPr b="1" sz="3200">
                <a:solidFill>
                  <a:srgbClr val="FFFFFF"/>
                </a:solidFill>
                <a:latin typeface="Helvetica"/>
                <a:ea typeface="Helvetica"/>
                <a:cs typeface="Helvetica"/>
                <a:sym typeface="Helvetica"/>
              </a:defRPr>
            </a:pPr>
            <a:r>
              <a:t>Bear fruit of Spirit (joy, love, etc)</a:t>
            </a:r>
          </a:p>
          <a:p>
            <a:pPr lvl="1" marL="228599" indent="-228599" algn="just">
              <a:spcBef>
                <a:spcPts val="1100"/>
              </a:spcBef>
              <a:buSzPct val="100000"/>
              <a:buChar char="•"/>
              <a:defRPr b="1" sz="3200">
                <a:solidFill>
                  <a:srgbClr val="FFFFFF"/>
                </a:solidFill>
                <a:latin typeface="Helvetica"/>
                <a:ea typeface="Helvetica"/>
                <a:cs typeface="Helvetica"/>
                <a:sym typeface="Helvetica"/>
              </a:defRPr>
            </a:pPr>
            <a:r>
              <a:t>Serve God’s purposes</a:t>
            </a:r>
          </a:p>
        </p:txBody>
      </p:sp>
      <p:sp>
        <p:nvSpPr>
          <p:cNvPr id="188" name="Shape 188"/>
          <p:cNvSpPr/>
          <p:nvPr>
            <p:ph type="title" idx="4294967295"/>
          </p:nvPr>
        </p:nvSpPr>
        <p:spPr>
          <a:xfrm>
            <a:off x="1714889" y="0"/>
            <a:ext cx="11584189" cy="890836"/>
          </a:xfrm>
          <a:prstGeom prst="rect">
            <a:avLst/>
          </a:prstGeom>
        </p:spPr>
        <p:txBody>
          <a:bodyPr lIns="0" tIns="0" rIns="0" bIns="0"/>
          <a:lstStyle/>
          <a:p>
            <a:pPr/>
            <a:r>
              <a:t>Summary</a:t>
            </a:r>
          </a:p>
        </p:txBody>
      </p:sp>
      <p:sp>
        <p:nvSpPr>
          <p:cNvPr id="189" name="Shape 189"/>
          <p:cNvSpPr/>
          <p:nvPr/>
        </p:nvSpPr>
        <p:spPr>
          <a:xfrm>
            <a:off x="4981484" y="3988155"/>
            <a:ext cx="4613456" cy="66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just">
              <a:spcBef>
                <a:spcPts val="500"/>
              </a:spcBef>
              <a:defRPr b="1" sz="3700" u="sng">
                <a:solidFill>
                  <a:srgbClr val="FFFFFF"/>
                </a:solidFill>
                <a:latin typeface="Helvetica"/>
                <a:ea typeface="Helvetica"/>
                <a:cs typeface="Helvetica"/>
                <a:sym typeface="Helvetica"/>
              </a:defRPr>
            </a:lvl1pPr>
          </a:lstStyle>
          <a:p>
            <a:pPr>
              <a:defRPr b="0">
                <a:latin typeface="+mn-lt"/>
                <a:ea typeface="+mn-ea"/>
                <a:cs typeface="+mn-cs"/>
                <a:sym typeface="Helvetica Light"/>
              </a:defRPr>
            </a:pPr>
            <a:r>
              <a:rPr b="1">
                <a:latin typeface="Helvetica"/>
                <a:ea typeface="Helvetica"/>
                <a:cs typeface="Helvetica"/>
                <a:sym typeface="Helvetica"/>
              </a:rPr>
              <a:t>The Church’s Filling</a:t>
            </a:r>
          </a:p>
        </p:txBody>
      </p:sp>
    </p:spTree>
  </p:cSld>
  <p:clrMapOvr>
    <a:masterClrMapping/>
  </p:clrMapOvr>
  <mc:AlternateContent xmlns:mc="http://schemas.openxmlformats.org/markup-compatibility/2006">
    <mc:Choice xmlns:p14="http://schemas.microsoft.com/office/powerpoint/2010/main" Requires="p14">
      <p:transition spd="slow" advClick="1" p14:dur="5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186"/>
                                        </p:tgtEl>
                                        <p:attrNameLst>
                                          <p:attrName>style.visibility</p:attrName>
                                        </p:attrNameLst>
                                      </p:cBhvr>
                                      <p:to>
                                        <p:strVal val="visible"/>
                                      </p:to>
                                    </p:set>
                                    <p:anim calcmode="lin" valueType="num">
                                      <p:cBhvr>
                                        <p:cTn id="7" dur="2000" fill="hold"/>
                                        <p:tgtEl>
                                          <p:spTgt spid="186"/>
                                        </p:tgtEl>
                                        <p:attrNameLst>
                                          <p:attrName>ppt_x</p:attrName>
                                        </p:attrNameLst>
                                      </p:cBhvr>
                                      <p:tavLst>
                                        <p:tav tm="0">
                                          <p:val>
                                            <p:strVal val="#ppt_x"/>
                                          </p:val>
                                        </p:tav>
                                        <p:tav tm="100000">
                                          <p:val>
                                            <p:strVal val="#ppt_x"/>
                                          </p:val>
                                        </p:tav>
                                      </p:tavLst>
                                    </p:anim>
                                    <p:anim calcmode="lin" valueType="num">
                                      <p:cBhvr>
                                        <p:cTn id="8" dur="2000" fill="hold"/>
                                        <p:tgtEl>
                                          <p:spTgt spid="186"/>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Class="entr" nodeType="afterEffect" presetSubtype="4" presetID="2" grpId="2" fill="hold">
                                  <p:stCondLst>
                                    <p:cond delay="0"/>
                                  </p:stCondLst>
                                  <p:iterate type="el" backwards="0">
                                    <p:tmAbs val="0"/>
                                  </p:iterate>
                                  <p:childTnLst>
                                    <p:set>
                                      <p:cBhvr>
                                        <p:cTn id="11" fill="hold"/>
                                        <p:tgtEl>
                                          <p:spTgt spid="185">
                                            <p:bg/>
                                          </p:spTgt>
                                        </p:tgtEl>
                                        <p:attrNameLst>
                                          <p:attrName>style.visibility</p:attrName>
                                        </p:attrNameLst>
                                      </p:cBhvr>
                                      <p:to>
                                        <p:strVal val="visible"/>
                                      </p:to>
                                    </p:set>
                                    <p:anim calcmode="lin" valueType="num">
                                      <p:cBhvr>
                                        <p:cTn id="12" dur="2500" fill="hold"/>
                                        <p:tgtEl>
                                          <p:spTgt spid="185">
                                            <p:bg/>
                                          </p:spTgt>
                                        </p:tgtEl>
                                        <p:attrNameLst>
                                          <p:attrName>ppt_x</p:attrName>
                                        </p:attrNameLst>
                                      </p:cBhvr>
                                      <p:tavLst>
                                        <p:tav tm="0">
                                          <p:val>
                                            <p:strVal val="#ppt_x"/>
                                          </p:val>
                                        </p:tav>
                                        <p:tav tm="100000">
                                          <p:val>
                                            <p:strVal val="#ppt_x"/>
                                          </p:val>
                                        </p:tav>
                                      </p:tavLst>
                                    </p:anim>
                                    <p:anim calcmode="lin" valueType="num">
                                      <p:cBhvr>
                                        <p:cTn id="13" dur="2500" fill="hold"/>
                                        <p:tgtEl>
                                          <p:spTgt spid="185">
                                            <p:bg/>
                                          </p:spTgt>
                                        </p:tgtEl>
                                        <p:attrNameLst>
                                          <p:attrName>ppt_y</p:attrName>
                                        </p:attrNameLst>
                                      </p:cBhvr>
                                      <p:tavLst>
                                        <p:tav tm="0">
                                          <p:val>
                                            <p:strVal val="1+#ppt_h/2"/>
                                          </p:val>
                                        </p:tav>
                                        <p:tav tm="100000">
                                          <p:val>
                                            <p:strVal val="#ppt_y"/>
                                          </p:val>
                                        </p:tav>
                                      </p:tavLst>
                                    </p:anim>
                                  </p:childTnLst>
                                </p:cTn>
                              </p:par>
                              <p:par>
                                <p:cTn id="14" presetClass="entr" nodeType="withEffect" presetSubtype="4" presetID="2" grpId="2" fill="hold">
                                  <p:stCondLst>
                                    <p:cond delay="0"/>
                                  </p:stCondLst>
                                  <p:iterate type="el" backwards="0">
                                    <p:tmAbs val="0"/>
                                  </p:iterate>
                                  <p:childTnLst>
                                    <p:set>
                                      <p:cBhvr>
                                        <p:cTn id="15" fill="hold"/>
                                        <p:tgtEl>
                                          <p:spTgt spid="185">
                                            <p:txEl>
                                              <p:pRg st="0" end="0"/>
                                            </p:txEl>
                                          </p:spTgt>
                                        </p:tgtEl>
                                        <p:attrNameLst>
                                          <p:attrName>style.visibility</p:attrName>
                                        </p:attrNameLst>
                                      </p:cBhvr>
                                      <p:to>
                                        <p:strVal val="visible"/>
                                      </p:to>
                                    </p:set>
                                    <p:anim calcmode="lin" valueType="num">
                                      <p:cBhvr>
                                        <p:cTn id="16" dur="2500" fill="hold"/>
                                        <p:tgtEl>
                                          <p:spTgt spid="185">
                                            <p:txEl>
                                              <p:pRg st="0" end="0"/>
                                            </p:txEl>
                                          </p:spTgt>
                                        </p:tgtEl>
                                        <p:attrNameLst>
                                          <p:attrName>ppt_x</p:attrName>
                                        </p:attrNameLst>
                                      </p:cBhvr>
                                      <p:tavLst>
                                        <p:tav tm="0">
                                          <p:val>
                                            <p:strVal val="#ppt_x"/>
                                          </p:val>
                                        </p:tav>
                                        <p:tav tm="100000">
                                          <p:val>
                                            <p:strVal val="#ppt_x"/>
                                          </p:val>
                                        </p:tav>
                                      </p:tavLst>
                                    </p:anim>
                                    <p:anim calcmode="lin" valueType="num">
                                      <p:cBhvr>
                                        <p:cTn id="17" dur="2500" fill="hold"/>
                                        <p:tgtEl>
                                          <p:spTgt spid="18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4" presetID="2" grpId="2" fill="hold">
                                  <p:stCondLst>
                                    <p:cond delay="0"/>
                                  </p:stCondLst>
                                  <p:iterate type="el" backwards="0">
                                    <p:tmAbs val="0"/>
                                  </p:iterate>
                                  <p:childTnLst>
                                    <p:set>
                                      <p:cBhvr>
                                        <p:cTn id="21" fill="hold"/>
                                        <p:tgtEl>
                                          <p:spTgt spid="185">
                                            <p:txEl>
                                              <p:pRg st="1" end="1"/>
                                            </p:txEl>
                                          </p:spTgt>
                                        </p:tgtEl>
                                        <p:attrNameLst>
                                          <p:attrName>style.visibility</p:attrName>
                                        </p:attrNameLst>
                                      </p:cBhvr>
                                      <p:to>
                                        <p:strVal val="visible"/>
                                      </p:to>
                                    </p:set>
                                    <p:anim calcmode="lin" valueType="num">
                                      <p:cBhvr>
                                        <p:cTn id="22" dur="2500" fill="hold"/>
                                        <p:tgtEl>
                                          <p:spTgt spid="185">
                                            <p:txEl>
                                              <p:pRg st="1" end="1"/>
                                            </p:txEl>
                                          </p:spTgt>
                                        </p:tgtEl>
                                        <p:attrNameLst>
                                          <p:attrName>ppt_x</p:attrName>
                                        </p:attrNameLst>
                                      </p:cBhvr>
                                      <p:tavLst>
                                        <p:tav tm="0">
                                          <p:val>
                                            <p:strVal val="#ppt_x"/>
                                          </p:val>
                                        </p:tav>
                                        <p:tav tm="100000">
                                          <p:val>
                                            <p:strVal val="#ppt_x"/>
                                          </p:val>
                                        </p:tav>
                                      </p:tavLst>
                                    </p:anim>
                                    <p:anim calcmode="lin" valueType="num">
                                      <p:cBhvr>
                                        <p:cTn id="23" dur="2500" fill="hold"/>
                                        <p:tgtEl>
                                          <p:spTgt spid="185">
                                            <p:txEl>
                                              <p:pRg st="1" end="1"/>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Class="entr" nodeType="afterEffect" presetSubtype="4" presetID="2" grpId="2" fill="hold">
                                  <p:stCondLst>
                                    <p:cond delay="0"/>
                                  </p:stCondLst>
                                  <p:iterate type="el" backwards="0">
                                    <p:tmAbs val="0"/>
                                  </p:iterate>
                                  <p:childTnLst>
                                    <p:set>
                                      <p:cBhvr>
                                        <p:cTn id="26" fill="hold"/>
                                        <p:tgtEl>
                                          <p:spTgt spid="185">
                                            <p:txEl>
                                              <p:pRg st="2" end="2"/>
                                            </p:txEl>
                                          </p:spTgt>
                                        </p:tgtEl>
                                        <p:attrNameLst>
                                          <p:attrName>style.visibility</p:attrName>
                                        </p:attrNameLst>
                                      </p:cBhvr>
                                      <p:to>
                                        <p:strVal val="visible"/>
                                      </p:to>
                                    </p:set>
                                    <p:anim calcmode="lin" valueType="num">
                                      <p:cBhvr>
                                        <p:cTn id="27" dur="2500" fill="hold"/>
                                        <p:tgtEl>
                                          <p:spTgt spid="185">
                                            <p:txEl>
                                              <p:pRg st="2" end="2"/>
                                            </p:txEl>
                                          </p:spTgt>
                                        </p:tgtEl>
                                        <p:attrNameLst>
                                          <p:attrName>ppt_x</p:attrName>
                                        </p:attrNameLst>
                                      </p:cBhvr>
                                      <p:tavLst>
                                        <p:tav tm="0">
                                          <p:val>
                                            <p:strVal val="#ppt_x"/>
                                          </p:val>
                                        </p:tav>
                                        <p:tav tm="100000">
                                          <p:val>
                                            <p:strVal val="#ppt_x"/>
                                          </p:val>
                                        </p:tav>
                                      </p:tavLst>
                                    </p:anim>
                                    <p:anim calcmode="lin" valueType="num">
                                      <p:cBhvr>
                                        <p:cTn id="28" dur="2500" fill="hold"/>
                                        <p:tgtEl>
                                          <p:spTgt spid="18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4" presetID="2" grpId="2" fill="hold">
                                  <p:stCondLst>
                                    <p:cond delay="0"/>
                                  </p:stCondLst>
                                  <p:iterate type="el" backwards="0">
                                    <p:tmAbs val="0"/>
                                  </p:iterate>
                                  <p:childTnLst>
                                    <p:set>
                                      <p:cBhvr>
                                        <p:cTn id="32" fill="hold"/>
                                        <p:tgtEl>
                                          <p:spTgt spid="185">
                                            <p:txEl>
                                              <p:pRg st="3" end="3"/>
                                            </p:txEl>
                                          </p:spTgt>
                                        </p:tgtEl>
                                        <p:attrNameLst>
                                          <p:attrName>style.visibility</p:attrName>
                                        </p:attrNameLst>
                                      </p:cBhvr>
                                      <p:to>
                                        <p:strVal val="visible"/>
                                      </p:to>
                                    </p:set>
                                    <p:anim calcmode="lin" valueType="num">
                                      <p:cBhvr>
                                        <p:cTn id="33" dur="2500" fill="hold"/>
                                        <p:tgtEl>
                                          <p:spTgt spid="185">
                                            <p:txEl>
                                              <p:pRg st="3" end="3"/>
                                            </p:txEl>
                                          </p:spTgt>
                                        </p:tgtEl>
                                        <p:attrNameLst>
                                          <p:attrName>ppt_x</p:attrName>
                                        </p:attrNameLst>
                                      </p:cBhvr>
                                      <p:tavLst>
                                        <p:tav tm="0">
                                          <p:val>
                                            <p:strVal val="#ppt_x"/>
                                          </p:val>
                                        </p:tav>
                                        <p:tav tm="100000">
                                          <p:val>
                                            <p:strVal val="#ppt_x"/>
                                          </p:val>
                                        </p:tav>
                                      </p:tavLst>
                                    </p:anim>
                                    <p:anim calcmode="lin" valueType="num">
                                      <p:cBhvr>
                                        <p:cTn id="34" dur="2500" fill="hold"/>
                                        <p:tgtEl>
                                          <p:spTgt spid="18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4" presetID="2" grpId="3" fill="hold">
                                  <p:stCondLst>
                                    <p:cond delay="0"/>
                                  </p:stCondLst>
                                  <p:iterate type="el" backwards="0">
                                    <p:tmAbs val="0"/>
                                  </p:iterate>
                                  <p:childTnLst>
                                    <p:set>
                                      <p:cBhvr>
                                        <p:cTn id="38" fill="hold"/>
                                        <p:tgtEl>
                                          <p:spTgt spid="189"/>
                                        </p:tgtEl>
                                        <p:attrNameLst>
                                          <p:attrName>style.visibility</p:attrName>
                                        </p:attrNameLst>
                                      </p:cBhvr>
                                      <p:to>
                                        <p:strVal val="visible"/>
                                      </p:to>
                                    </p:set>
                                    <p:anim calcmode="lin" valueType="num">
                                      <p:cBhvr>
                                        <p:cTn id="39" dur="2000" fill="hold"/>
                                        <p:tgtEl>
                                          <p:spTgt spid="189"/>
                                        </p:tgtEl>
                                        <p:attrNameLst>
                                          <p:attrName>ppt_x</p:attrName>
                                        </p:attrNameLst>
                                      </p:cBhvr>
                                      <p:tavLst>
                                        <p:tav tm="0">
                                          <p:val>
                                            <p:strVal val="#ppt_x"/>
                                          </p:val>
                                        </p:tav>
                                        <p:tav tm="100000">
                                          <p:val>
                                            <p:strVal val="#ppt_x"/>
                                          </p:val>
                                        </p:tav>
                                      </p:tavLst>
                                    </p:anim>
                                    <p:anim calcmode="lin" valueType="num">
                                      <p:cBhvr>
                                        <p:cTn id="40" dur="2000" fill="hold"/>
                                        <p:tgtEl>
                                          <p:spTgt spid="189"/>
                                        </p:tgtEl>
                                        <p:attrNameLst>
                                          <p:attrName>ppt_y</p:attrName>
                                        </p:attrNameLst>
                                      </p:cBhvr>
                                      <p:tavLst>
                                        <p:tav tm="0">
                                          <p:val>
                                            <p:strVal val="1+#ppt_h/2"/>
                                          </p:val>
                                        </p:tav>
                                        <p:tav tm="100000">
                                          <p:val>
                                            <p:strVal val="#ppt_y"/>
                                          </p:val>
                                        </p:tav>
                                      </p:tavLst>
                                    </p:anim>
                                  </p:childTnLst>
                                </p:cTn>
                              </p:par>
                            </p:childTnLst>
                          </p:cTn>
                        </p:par>
                        <p:par>
                          <p:cTn id="41" fill="hold">
                            <p:stCondLst>
                              <p:cond delay="2000"/>
                            </p:stCondLst>
                            <p:childTnLst>
                              <p:par>
                                <p:cTn id="42" presetClass="entr" nodeType="afterEffect" presetSubtype="8" presetID="22" grpId="4" fill="hold">
                                  <p:stCondLst>
                                    <p:cond delay="0"/>
                                  </p:stCondLst>
                                  <p:iterate type="el" backwards="0">
                                    <p:tmAbs val="0"/>
                                  </p:iterate>
                                  <p:childTnLst>
                                    <p:set>
                                      <p:cBhvr>
                                        <p:cTn id="43" fill="hold"/>
                                        <p:tgtEl>
                                          <p:spTgt spid="184"/>
                                        </p:tgtEl>
                                        <p:attrNameLst>
                                          <p:attrName>style.visibility</p:attrName>
                                        </p:attrNameLst>
                                      </p:cBhvr>
                                      <p:to>
                                        <p:strVal val="visible"/>
                                      </p:to>
                                    </p:set>
                                    <p:animEffect filter="wipe(left)" transition="in">
                                      <p:cBhvr>
                                        <p:cTn id="44" dur="4250"/>
                                        <p:tgtEl>
                                          <p:spTgt spid="184"/>
                                        </p:tgtEl>
                                      </p:cBhvr>
                                    </p:animEffect>
                                  </p:childTnLst>
                                </p:cTn>
                              </p:par>
                            </p:childTnLst>
                          </p:cTn>
                        </p:par>
                        <p:par>
                          <p:cTn id="45" fill="hold">
                            <p:stCondLst>
                              <p:cond delay="6250"/>
                            </p:stCondLst>
                            <p:childTnLst>
                              <p:par>
                                <p:cTn id="46" presetClass="entr" nodeType="afterEffect" presetSubtype="4" presetID="2" grpId="5" fill="hold">
                                  <p:stCondLst>
                                    <p:cond delay="0"/>
                                  </p:stCondLst>
                                  <p:iterate type="el" backwards="0">
                                    <p:tmAbs val="0"/>
                                  </p:iterate>
                                  <p:childTnLst>
                                    <p:set>
                                      <p:cBhvr>
                                        <p:cTn id="47" fill="hold"/>
                                        <p:tgtEl>
                                          <p:spTgt spid="187">
                                            <p:bg/>
                                          </p:spTgt>
                                        </p:tgtEl>
                                        <p:attrNameLst>
                                          <p:attrName>style.visibility</p:attrName>
                                        </p:attrNameLst>
                                      </p:cBhvr>
                                      <p:to>
                                        <p:strVal val="visible"/>
                                      </p:to>
                                    </p:set>
                                    <p:anim calcmode="lin" valueType="num">
                                      <p:cBhvr>
                                        <p:cTn id="48" dur="2500" fill="hold"/>
                                        <p:tgtEl>
                                          <p:spTgt spid="187">
                                            <p:bg/>
                                          </p:spTgt>
                                        </p:tgtEl>
                                        <p:attrNameLst>
                                          <p:attrName>ppt_x</p:attrName>
                                        </p:attrNameLst>
                                      </p:cBhvr>
                                      <p:tavLst>
                                        <p:tav tm="0">
                                          <p:val>
                                            <p:strVal val="#ppt_x"/>
                                          </p:val>
                                        </p:tav>
                                        <p:tav tm="100000">
                                          <p:val>
                                            <p:strVal val="#ppt_x"/>
                                          </p:val>
                                        </p:tav>
                                      </p:tavLst>
                                    </p:anim>
                                    <p:anim calcmode="lin" valueType="num">
                                      <p:cBhvr>
                                        <p:cTn id="49" dur="2500" fill="hold"/>
                                        <p:tgtEl>
                                          <p:spTgt spid="187">
                                            <p:bg/>
                                          </p:spTgt>
                                        </p:tgtEl>
                                        <p:attrNameLst>
                                          <p:attrName>ppt_y</p:attrName>
                                        </p:attrNameLst>
                                      </p:cBhvr>
                                      <p:tavLst>
                                        <p:tav tm="0">
                                          <p:val>
                                            <p:strVal val="1+#ppt_h/2"/>
                                          </p:val>
                                        </p:tav>
                                        <p:tav tm="100000">
                                          <p:val>
                                            <p:strVal val="#ppt_y"/>
                                          </p:val>
                                        </p:tav>
                                      </p:tavLst>
                                    </p:anim>
                                  </p:childTnLst>
                                </p:cTn>
                              </p:par>
                              <p:par>
                                <p:cTn id="50" presetClass="entr" nodeType="withEffect" presetSubtype="4" presetID="2" grpId="5" fill="hold">
                                  <p:stCondLst>
                                    <p:cond delay="0"/>
                                  </p:stCondLst>
                                  <p:iterate type="el" backwards="0">
                                    <p:tmAbs val="0"/>
                                  </p:iterate>
                                  <p:childTnLst>
                                    <p:set>
                                      <p:cBhvr>
                                        <p:cTn id="51" fill="hold"/>
                                        <p:tgtEl>
                                          <p:spTgt spid="187">
                                            <p:txEl>
                                              <p:pRg st="0" end="0"/>
                                            </p:txEl>
                                          </p:spTgt>
                                        </p:tgtEl>
                                        <p:attrNameLst>
                                          <p:attrName>style.visibility</p:attrName>
                                        </p:attrNameLst>
                                      </p:cBhvr>
                                      <p:to>
                                        <p:strVal val="visible"/>
                                      </p:to>
                                    </p:set>
                                    <p:anim calcmode="lin" valueType="num">
                                      <p:cBhvr>
                                        <p:cTn id="52" dur="2500" fill="hold"/>
                                        <p:tgtEl>
                                          <p:spTgt spid="187">
                                            <p:txEl>
                                              <p:pRg st="0" end="0"/>
                                            </p:txEl>
                                          </p:spTgt>
                                        </p:tgtEl>
                                        <p:attrNameLst>
                                          <p:attrName>ppt_x</p:attrName>
                                        </p:attrNameLst>
                                      </p:cBhvr>
                                      <p:tavLst>
                                        <p:tav tm="0">
                                          <p:val>
                                            <p:strVal val="#ppt_x"/>
                                          </p:val>
                                        </p:tav>
                                        <p:tav tm="100000">
                                          <p:val>
                                            <p:strVal val="#ppt_x"/>
                                          </p:val>
                                        </p:tav>
                                      </p:tavLst>
                                    </p:anim>
                                    <p:anim calcmode="lin" valueType="num">
                                      <p:cBhvr>
                                        <p:cTn id="53" dur="2500" fill="hold"/>
                                        <p:tgtEl>
                                          <p:spTgt spid="187">
                                            <p:txEl>
                                              <p:pRg st="0" end="0"/>
                                            </p:txEl>
                                          </p:spTgt>
                                        </p:tgtEl>
                                        <p:attrNameLst>
                                          <p:attrName>ppt_y</p:attrName>
                                        </p:attrNameLst>
                                      </p:cBhvr>
                                      <p:tavLst>
                                        <p:tav tm="0">
                                          <p:val>
                                            <p:strVal val="1+#ppt_h/2"/>
                                          </p:val>
                                        </p:tav>
                                        <p:tav tm="100000">
                                          <p:val>
                                            <p:strVal val="#ppt_y"/>
                                          </p:val>
                                        </p:tav>
                                      </p:tavLst>
                                    </p:anim>
                                  </p:childTnLst>
                                </p:cTn>
                              </p:par>
                            </p:childTnLst>
                          </p:cTn>
                        </p:par>
                        <p:par>
                          <p:cTn id="54" fill="hold">
                            <p:stCondLst>
                              <p:cond delay="8750"/>
                            </p:stCondLst>
                            <p:childTnLst>
                              <p:par>
                                <p:cTn id="55" presetClass="entr" nodeType="afterEffect" presetSubtype="4" presetID="2" grpId="5" fill="hold">
                                  <p:stCondLst>
                                    <p:cond delay="0"/>
                                  </p:stCondLst>
                                  <p:iterate type="el" backwards="0">
                                    <p:tmAbs val="0"/>
                                  </p:iterate>
                                  <p:childTnLst>
                                    <p:set>
                                      <p:cBhvr>
                                        <p:cTn id="56" fill="hold"/>
                                        <p:tgtEl>
                                          <p:spTgt spid="187">
                                            <p:txEl>
                                              <p:pRg st="1" end="1"/>
                                            </p:txEl>
                                          </p:spTgt>
                                        </p:tgtEl>
                                        <p:attrNameLst>
                                          <p:attrName>style.visibility</p:attrName>
                                        </p:attrNameLst>
                                      </p:cBhvr>
                                      <p:to>
                                        <p:strVal val="visible"/>
                                      </p:to>
                                    </p:set>
                                    <p:anim calcmode="lin" valueType="num">
                                      <p:cBhvr>
                                        <p:cTn id="57" dur="2500" fill="hold"/>
                                        <p:tgtEl>
                                          <p:spTgt spid="187">
                                            <p:txEl>
                                              <p:pRg st="1" end="1"/>
                                            </p:txEl>
                                          </p:spTgt>
                                        </p:tgtEl>
                                        <p:attrNameLst>
                                          <p:attrName>ppt_x</p:attrName>
                                        </p:attrNameLst>
                                      </p:cBhvr>
                                      <p:tavLst>
                                        <p:tav tm="0">
                                          <p:val>
                                            <p:strVal val="#ppt_x"/>
                                          </p:val>
                                        </p:tav>
                                        <p:tav tm="100000">
                                          <p:val>
                                            <p:strVal val="#ppt_x"/>
                                          </p:val>
                                        </p:tav>
                                      </p:tavLst>
                                    </p:anim>
                                    <p:anim calcmode="lin" valueType="num">
                                      <p:cBhvr>
                                        <p:cTn id="58" dur="2500" fill="hold"/>
                                        <p:tgtEl>
                                          <p:spTgt spid="187">
                                            <p:txEl>
                                              <p:pRg st="1" end="1"/>
                                            </p:txEl>
                                          </p:spTgt>
                                        </p:tgtEl>
                                        <p:attrNameLst>
                                          <p:attrName>ppt_y</p:attrName>
                                        </p:attrNameLst>
                                      </p:cBhvr>
                                      <p:tavLst>
                                        <p:tav tm="0">
                                          <p:val>
                                            <p:strVal val="1+#ppt_h/2"/>
                                          </p:val>
                                        </p:tav>
                                        <p:tav tm="100000">
                                          <p:val>
                                            <p:strVal val="#ppt_y"/>
                                          </p:val>
                                        </p:tav>
                                      </p:tavLst>
                                    </p:anim>
                                  </p:childTnLst>
                                </p:cTn>
                              </p:par>
                            </p:childTnLst>
                          </p:cTn>
                        </p:par>
                        <p:par>
                          <p:cTn id="59" fill="hold">
                            <p:stCondLst>
                              <p:cond delay="11250"/>
                            </p:stCondLst>
                            <p:childTnLst>
                              <p:par>
                                <p:cTn id="60" presetClass="entr" nodeType="afterEffect" presetSubtype="4" presetID="2" grpId="5" fill="hold">
                                  <p:stCondLst>
                                    <p:cond delay="0"/>
                                  </p:stCondLst>
                                  <p:iterate type="el" backwards="0">
                                    <p:tmAbs val="0"/>
                                  </p:iterate>
                                  <p:childTnLst>
                                    <p:set>
                                      <p:cBhvr>
                                        <p:cTn id="61" fill="hold"/>
                                        <p:tgtEl>
                                          <p:spTgt spid="187">
                                            <p:txEl>
                                              <p:pRg st="2" end="2"/>
                                            </p:txEl>
                                          </p:spTgt>
                                        </p:tgtEl>
                                        <p:attrNameLst>
                                          <p:attrName>style.visibility</p:attrName>
                                        </p:attrNameLst>
                                      </p:cBhvr>
                                      <p:to>
                                        <p:strVal val="visible"/>
                                      </p:to>
                                    </p:set>
                                    <p:anim calcmode="lin" valueType="num">
                                      <p:cBhvr>
                                        <p:cTn id="62" dur="2500" fill="hold"/>
                                        <p:tgtEl>
                                          <p:spTgt spid="187">
                                            <p:txEl>
                                              <p:pRg st="2" end="2"/>
                                            </p:txEl>
                                          </p:spTgt>
                                        </p:tgtEl>
                                        <p:attrNameLst>
                                          <p:attrName>ppt_x</p:attrName>
                                        </p:attrNameLst>
                                      </p:cBhvr>
                                      <p:tavLst>
                                        <p:tav tm="0">
                                          <p:val>
                                            <p:strVal val="#ppt_x"/>
                                          </p:val>
                                        </p:tav>
                                        <p:tav tm="100000">
                                          <p:val>
                                            <p:strVal val="#ppt_x"/>
                                          </p:val>
                                        </p:tav>
                                      </p:tavLst>
                                    </p:anim>
                                    <p:anim calcmode="lin" valueType="num">
                                      <p:cBhvr>
                                        <p:cTn id="63" dur="2500" fill="hold"/>
                                        <p:tgtEl>
                                          <p:spTgt spid="1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Class="entr" nodeType="clickEffect" presetSubtype="4" presetID="2" grpId="5" fill="hold">
                                  <p:stCondLst>
                                    <p:cond delay="0"/>
                                  </p:stCondLst>
                                  <p:iterate type="el" backwards="0">
                                    <p:tmAbs val="0"/>
                                  </p:iterate>
                                  <p:childTnLst>
                                    <p:set>
                                      <p:cBhvr>
                                        <p:cTn id="67" fill="hold"/>
                                        <p:tgtEl>
                                          <p:spTgt spid="187">
                                            <p:txEl>
                                              <p:pRg st="3" end="3"/>
                                            </p:txEl>
                                          </p:spTgt>
                                        </p:tgtEl>
                                        <p:attrNameLst>
                                          <p:attrName>style.visibility</p:attrName>
                                        </p:attrNameLst>
                                      </p:cBhvr>
                                      <p:to>
                                        <p:strVal val="visible"/>
                                      </p:to>
                                    </p:set>
                                    <p:anim calcmode="lin" valueType="num">
                                      <p:cBhvr>
                                        <p:cTn id="68" dur="2500" fill="hold"/>
                                        <p:tgtEl>
                                          <p:spTgt spid="187">
                                            <p:txEl>
                                              <p:pRg st="3" end="3"/>
                                            </p:txEl>
                                          </p:spTgt>
                                        </p:tgtEl>
                                        <p:attrNameLst>
                                          <p:attrName>ppt_x</p:attrName>
                                        </p:attrNameLst>
                                      </p:cBhvr>
                                      <p:tavLst>
                                        <p:tav tm="0">
                                          <p:val>
                                            <p:strVal val="#ppt_x"/>
                                          </p:val>
                                        </p:tav>
                                        <p:tav tm="100000">
                                          <p:val>
                                            <p:strVal val="#ppt_x"/>
                                          </p:val>
                                        </p:tav>
                                      </p:tavLst>
                                    </p:anim>
                                    <p:anim calcmode="lin" valueType="num">
                                      <p:cBhvr>
                                        <p:cTn id="69" dur="2500" fill="hold"/>
                                        <p:tgtEl>
                                          <p:spTgt spid="187">
                                            <p:txEl>
                                              <p:pRg st="3" end="3"/>
                                            </p:txEl>
                                          </p:spTgt>
                                        </p:tgtEl>
                                        <p:attrNameLst>
                                          <p:attrName>ppt_y</p:attrName>
                                        </p:attrNameLst>
                                      </p:cBhvr>
                                      <p:tavLst>
                                        <p:tav tm="0">
                                          <p:val>
                                            <p:strVal val="1+#ppt_h/2"/>
                                          </p:val>
                                        </p:tav>
                                        <p:tav tm="100000">
                                          <p:val>
                                            <p:strVal val="#ppt_y"/>
                                          </p:val>
                                        </p:tav>
                                      </p:tavLst>
                                    </p:anim>
                                  </p:childTnLst>
                                </p:cTn>
                              </p:par>
                            </p:childTnLst>
                          </p:cTn>
                        </p:par>
                        <p:par>
                          <p:cTn id="70" fill="hold">
                            <p:stCondLst>
                              <p:cond delay="2500"/>
                            </p:stCondLst>
                            <p:childTnLst>
                              <p:par>
                                <p:cTn id="71" presetClass="entr" nodeType="afterEffect" presetSubtype="4" presetID="2" grpId="5" fill="hold">
                                  <p:stCondLst>
                                    <p:cond delay="0"/>
                                  </p:stCondLst>
                                  <p:iterate type="el" backwards="0">
                                    <p:tmAbs val="0"/>
                                  </p:iterate>
                                  <p:childTnLst>
                                    <p:set>
                                      <p:cBhvr>
                                        <p:cTn id="72" fill="hold"/>
                                        <p:tgtEl>
                                          <p:spTgt spid="187">
                                            <p:txEl>
                                              <p:pRg st="4" end="4"/>
                                            </p:txEl>
                                          </p:spTgt>
                                        </p:tgtEl>
                                        <p:attrNameLst>
                                          <p:attrName>style.visibility</p:attrName>
                                        </p:attrNameLst>
                                      </p:cBhvr>
                                      <p:to>
                                        <p:strVal val="visible"/>
                                      </p:to>
                                    </p:set>
                                    <p:anim calcmode="lin" valueType="num">
                                      <p:cBhvr>
                                        <p:cTn id="73" dur="2500" fill="hold"/>
                                        <p:tgtEl>
                                          <p:spTgt spid="187">
                                            <p:txEl>
                                              <p:pRg st="4" end="4"/>
                                            </p:txEl>
                                          </p:spTgt>
                                        </p:tgtEl>
                                        <p:attrNameLst>
                                          <p:attrName>ppt_x</p:attrName>
                                        </p:attrNameLst>
                                      </p:cBhvr>
                                      <p:tavLst>
                                        <p:tav tm="0">
                                          <p:val>
                                            <p:strVal val="#ppt_x"/>
                                          </p:val>
                                        </p:tav>
                                        <p:tav tm="100000">
                                          <p:val>
                                            <p:strVal val="#ppt_x"/>
                                          </p:val>
                                        </p:tav>
                                      </p:tavLst>
                                    </p:anim>
                                    <p:anim calcmode="lin" valueType="num">
                                      <p:cBhvr>
                                        <p:cTn id="74" dur="2500" fill="hold"/>
                                        <p:tgtEl>
                                          <p:spTgt spid="187">
                                            <p:txEl>
                                              <p:pRg st="4" end="4"/>
                                            </p:txEl>
                                          </p:spTgt>
                                        </p:tgtEl>
                                        <p:attrNameLst>
                                          <p:attrName>ppt_y</p:attrName>
                                        </p:attrNameLst>
                                      </p:cBhvr>
                                      <p:tavLst>
                                        <p:tav tm="0">
                                          <p:val>
                                            <p:strVal val="1+#ppt_h/2"/>
                                          </p:val>
                                        </p:tav>
                                        <p:tav tm="100000">
                                          <p:val>
                                            <p:strVal val="#ppt_y"/>
                                          </p:val>
                                        </p:tav>
                                      </p:tavLst>
                                    </p:anim>
                                  </p:childTnLst>
                                </p:cTn>
                              </p:par>
                            </p:childTnLst>
                          </p:cTn>
                        </p:par>
                        <p:par>
                          <p:cTn id="75" fill="hold">
                            <p:stCondLst>
                              <p:cond delay="5000"/>
                            </p:stCondLst>
                            <p:childTnLst>
                              <p:par>
                                <p:cTn id="76" presetClass="entr" nodeType="afterEffect" presetSubtype="4" presetID="2" grpId="5" fill="hold">
                                  <p:stCondLst>
                                    <p:cond delay="0"/>
                                  </p:stCondLst>
                                  <p:iterate type="el" backwards="0">
                                    <p:tmAbs val="0"/>
                                  </p:iterate>
                                  <p:childTnLst>
                                    <p:set>
                                      <p:cBhvr>
                                        <p:cTn id="77" fill="hold"/>
                                        <p:tgtEl>
                                          <p:spTgt spid="187">
                                            <p:txEl>
                                              <p:pRg st="5" end="5"/>
                                            </p:txEl>
                                          </p:spTgt>
                                        </p:tgtEl>
                                        <p:attrNameLst>
                                          <p:attrName>style.visibility</p:attrName>
                                        </p:attrNameLst>
                                      </p:cBhvr>
                                      <p:to>
                                        <p:strVal val="visible"/>
                                      </p:to>
                                    </p:set>
                                    <p:anim calcmode="lin" valueType="num">
                                      <p:cBhvr>
                                        <p:cTn id="78" dur="2500" fill="hold"/>
                                        <p:tgtEl>
                                          <p:spTgt spid="187">
                                            <p:txEl>
                                              <p:pRg st="5" end="5"/>
                                            </p:txEl>
                                          </p:spTgt>
                                        </p:tgtEl>
                                        <p:attrNameLst>
                                          <p:attrName>ppt_x</p:attrName>
                                        </p:attrNameLst>
                                      </p:cBhvr>
                                      <p:tavLst>
                                        <p:tav tm="0">
                                          <p:val>
                                            <p:strVal val="#ppt_x"/>
                                          </p:val>
                                        </p:tav>
                                        <p:tav tm="100000">
                                          <p:val>
                                            <p:strVal val="#ppt_x"/>
                                          </p:val>
                                        </p:tav>
                                      </p:tavLst>
                                    </p:anim>
                                    <p:anim calcmode="lin" valueType="num">
                                      <p:cBhvr>
                                        <p:cTn id="79" dur="2500" fill="hold"/>
                                        <p:tgtEl>
                                          <p:spTgt spid="187">
                                            <p:txEl>
                                              <p:pRg st="5" end="5"/>
                                            </p:txEl>
                                          </p:spTgt>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Class="entr" nodeType="afterEffect" presetSubtype="4" presetID="2" grpId="5" fill="hold">
                                  <p:stCondLst>
                                    <p:cond delay="0"/>
                                  </p:stCondLst>
                                  <p:iterate type="el" backwards="0">
                                    <p:tmAbs val="0"/>
                                  </p:iterate>
                                  <p:childTnLst>
                                    <p:set>
                                      <p:cBhvr>
                                        <p:cTn id="82" fill="hold"/>
                                        <p:tgtEl>
                                          <p:spTgt spid="187">
                                            <p:txEl>
                                              <p:pRg st="6" end="6"/>
                                            </p:txEl>
                                          </p:spTgt>
                                        </p:tgtEl>
                                        <p:attrNameLst>
                                          <p:attrName>style.visibility</p:attrName>
                                        </p:attrNameLst>
                                      </p:cBhvr>
                                      <p:to>
                                        <p:strVal val="visible"/>
                                      </p:to>
                                    </p:set>
                                    <p:anim calcmode="lin" valueType="num">
                                      <p:cBhvr>
                                        <p:cTn id="83" dur="2500" fill="hold"/>
                                        <p:tgtEl>
                                          <p:spTgt spid="187">
                                            <p:txEl>
                                              <p:pRg st="6" end="6"/>
                                            </p:txEl>
                                          </p:spTgt>
                                        </p:tgtEl>
                                        <p:attrNameLst>
                                          <p:attrName>ppt_x</p:attrName>
                                        </p:attrNameLst>
                                      </p:cBhvr>
                                      <p:tavLst>
                                        <p:tav tm="0">
                                          <p:val>
                                            <p:strVal val="#ppt_x"/>
                                          </p:val>
                                        </p:tav>
                                        <p:tav tm="100000">
                                          <p:val>
                                            <p:strVal val="#ppt_x"/>
                                          </p:val>
                                        </p:tav>
                                      </p:tavLst>
                                    </p:anim>
                                    <p:anim calcmode="lin" valueType="num">
                                      <p:cBhvr>
                                        <p:cTn id="84" dur="2500" fill="hold"/>
                                        <p:tgtEl>
                                          <p:spTgt spid="187">
                                            <p:txEl>
                                              <p:pRg st="6" end="6"/>
                                            </p:txEl>
                                          </p:spTgt>
                                        </p:tgtEl>
                                        <p:attrNameLst>
                                          <p:attrName>ppt_y</p:attrName>
                                        </p:attrNameLst>
                                      </p:cBhvr>
                                      <p:tavLst>
                                        <p:tav tm="0">
                                          <p:val>
                                            <p:strVal val="1+#ppt_h/2"/>
                                          </p:val>
                                        </p:tav>
                                        <p:tav tm="100000">
                                          <p:val>
                                            <p:strVal val="#ppt_y"/>
                                          </p:val>
                                        </p:tav>
                                      </p:tavLst>
                                    </p:anim>
                                  </p:childTnLst>
                                </p:cTn>
                              </p:par>
                            </p:childTnLst>
                          </p:cTn>
                        </p:par>
                        <p:par>
                          <p:cTn id="85" fill="hold">
                            <p:stCondLst>
                              <p:cond delay="10000"/>
                            </p:stCondLst>
                            <p:childTnLst>
                              <p:par>
                                <p:cTn id="86" presetClass="entr" nodeType="afterEffect" presetSubtype="4" presetID="2" grpId="5" fill="hold">
                                  <p:stCondLst>
                                    <p:cond delay="0"/>
                                  </p:stCondLst>
                                  <p:iterate type="el" backwards="0">
                                    <p:tmAbs val="0"/>
                                  </p:iterate>
                                  <p:childTnLst>
                                    <p:set>
                                      <p:cBhvr>
                                        <p:cTn id="87" fill="hold"/>
                                        <p:tgtEl>
                                          <p:spTgt spid="187">
                                            <p:txEl>
                                              <p:pRg st="7" end="7"/>
                                            </p:txEl>
                                          </p:spTgt>
                                        </p:tgtEl>
                                        <p:attrNameLst>
                                          <p:attrName>style.visibility</p:attrName>
                                        </p:attrNameLst>
                                      </p:cBhvr>
                                      <p:to>
                                        <p:strVal val="visible"/>
                                      </p:to>
                                    </p:set>
                                    <p:anim calcmode="lin" valueType="num">
                                      <p:cBhvr>
                                        <p:cTn id="88" dur="2500" fill="hold"/>
                                        <p:tgtEl>
                                          <p:spTgt spid="187">
                                            <p:txEl>
                                              <p:pRg st="7" end="7"/>
                                            </p:txEl>
                                          </p:spTgt>
                                        </p:tgtEl>
                                        <p:attrNameLst>
                                          <p:attrName>ppt_x</p:attrName>
                                        </p:attrNameLst>
                                      </p:cBhvr>
                                      <p:tavLst>
                                        <p:tav tm="0">
                                          <p:val>
                                            <p:strVal val="#ppt_x"/>
                                          </p:val>
                                        </p:tav>
                                        <p:tav tm="100000">
                                          <p:val>
                                            <p:strVal val="#ppt_x"/>
                                          </p:val>
                                        </p:tav>
                                      </p:tavLst>
                                    </p:anim>
                                    <p:anim calcmode="lin" valueType="num">
                                      <p:cBhvr>
                                        <p:cTn id="89" dur="2500" fill="hold"/>
                                        <p:tgtEl>
                                          <p:spTgt spid="18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9" grpId="3"/>
      <p:bldP build="whole" bldLvl="1" animBg="1" rev="0" advAuto="0" spid="186" grpId="1"/>
      <p:bldP build="p" bldLvl="5" animBg="1" rev="0" advAuto="0" spid="185" grpId="2"/>
      <p:bldP build="whole" bldLvl="1" animBg="1" rev="0" advAuto="0" spid="184" grpId="4"/>
      <p:bldP build="p" bldLvl="5" animBg="1" rev="0" advAuto="0" spid="187" grpId="5"/>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1" name="water3.jpg"/>
          <p:cNvPicPr>
            <a:picLocks noChangeAspect="1"/>
          </p:cNvPicPr>
          <p:nvPr/>
        </p:nvPicPr>
        <p:blipFill>
          <a:blip r:embed="rId2">
            <a:extLst/>
          </a:blip>
          <a:stretch>
            <a:fillRect/>
          </a:stretch>
        </p:blipFill>
        <p:spPr>
          <a:xfrm>
            <a:off x="1304072" y="0"/>
            <a:ext cx="11700728" cy="4568160"/>
          </a:xfrm>
          <a:prstGeom prst="rect">
            <a:avLst/>
          </a:prstGeom>
          <a:ln w="12700">
            <a:miter lim="400000"/>
          </a:ln>
          <a:effectLst>
            <a:outerShdw sx="100000" sy="100000" kx="0" ky="0" algn="b" rotWithShape="0" blurRad="190500" dist="8455" dir="5400000">
              <a:srgbClr val="000000"/>
            </a:outerShdw>
          </a:effectLst>
        </p:spPr>
      </p:pic>
      <p:sp>
        <p:nvSpPr>
          <p:cNvPr id="192" name="Shape 192"/>
          <p:cNvSpPr/>
          <p:nvPr>
            <p:ph type="title" idx="4294967295"/>
          </p:nvPr>
        </p:nvSpPr>
        <p:spPr>
          <a:xfrm>
            <a:off x="1616655" y="3518032"/>
            <a:ext cx="11584188" cy="890837"/>
          </a:xfrm>
          <a:prstGeom prst="rect">
            <a:avLst/>
          </a:prstGeom>
        </p:spPr>
        <p:txBody>
          <a:bodyPr lIns="0" tIns="0" rIns="0" bIns="0"/>
          <a:lstStyle/>
          <a:p>
            <a:pPr/>
            <a:r>
              <a:t>Discussion Questions</a:t>
            </a:r>
          </a:p>
        </p:txBody>
      </p:sp>
      <p:sp>
        <p:nvSpPr>
          <p:cNvPr id="193" name="Shape 193"/>
          <p:cNvSpPr/>
          <p:nvPr/>
        </p:nvSpPr>
        <p:spPr>
          <a:xfrm>
            <a:off x="1616655" y="4902036"/>
            <a:ext cx="10687571" cy="4445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228599" indent="-228599" algn="just">
              <a:spcBef>
                <a:spcPts val="5100"/>
              </a:spcBef>
              <a:buSzPct val="100000"/>
              <a:buChar char="•"/>
              <a:defRPr sz="3300"/>
            </a:pPr>
            <a:r>
              <a:t>How are the world’s way of gaining excitement through drugs and alcohol different from the Christian?</a:t>
            </a:r>
          </a:p>
          <a:p>
            <a:pPr marL="228599" indent="-228599" algn="just">
              <a:spcBef>
                <a:spcPts val="5100"/>
              </a:spcBef>
              <a:buSzPct val="100000"/>
              <a:buChar char="•"/>
              <a:defRPr sz="3300"/>
            </a:pPr>
            <a:r>
              <a:t>What are three characteristics of a person being filled by the Holy Spirit?</a:t>
            </a:r>
          </a:p>
          <a:p>
            <a:pPr marL="228599" indent="-228599" algn="just">
              <a:spcBef>
                <a:spcPts val="5100"/>
              </a:spcBef>
              <a:buSzPct val="100000"/>
              <a:buChar char="•"/>
              <a:defRPr sz="3300"/>
            </a:pPr>
            <a:r>
              <a:t>What does it mean for you to be filled with the Holy Spirit? Please explain.</a:t>
            </a:r>
          </a:p>
        </p:txBody>
      </p:sp>
    </p:spTree>
  </p:cSld>
  <p:clrMapOvr>
    <a:masterClrMapping/>
  </p:clrMapOvr>
  <mc:AlternateContent xmlns:mc="http://schemas.openxmlformats.org/markup-compatibility/2006">
    <mc:Choice xmlns:p14="http://schemas.microsoft.com/office/powerpoint/2010/main" Requires="p14">
      <p:transition spd="slow" advClick="1" p14:dur="5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 presetID="22" grpId="1" fill="hold">
                                  <p:stCondLst>
                                    <p:cond delay="0"/>
                                  </p:stCondLst>
                                  <p:iterate type="el" backwards="0">
                                    <p:tmAbs val="0"/>
                                  </p:iterate>
                                  <p:childTnLst>
                                    <p:set>
                                      <p:cBhvr>
                                        <p:cTn id="6" fill="hold"/>
                                        <p:tgtEl>
                                          <p:spTgt spid="193"/>
                                        </p:tgtEl>
                                        <p:attrNameLst>
                                          <p:attrName>style.visibility</p:attrName>
                                        </p:attrNameLst>
                                      </p:cBhvr>
                                      <p:to>
                                        <p:strVal val="visible"/>
                                      </p:to>
                                    </p:set>
                                    <p:animEffect filter="wipe(up)" transition="in">
                                      <p:cBhvr>
                                        <p:cTn id="7" dur="2250"/>
                                        <p:tgtEl>
                                          <p:spTgt spid="1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3" grpId="1"/>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5" name="000187-0007-000023.jpg"/>
          <p:cNvPicPr>
            <a:picLocks noChangeAspect="1"/>
          </p:cNvPicPr>
          <p:nvPr/>
        </p:nvPicPr>
        <p:blipFill>
          <a:blip r:embed="rId2">
            <a:extLst/>
          </a:blip>
          <a:stretch>
            <a:fillRect/>
          </a:stretch>
        </p:blipFill>
        <p:spPr>
          <a:xfrm>
            <a:off x="-152400" y="0"/>
            <a:ext cx="14648711" cy="9753601"/>
          </a:xfrm>
          <a:prstGeom prst="rect">
            <a:avLst/>
          </a:prstGeom>
          <a:ln w="12700">
            <a:miter lim="400000"/>
          </a:ln>
        </p:spPr>
      </p:pic>
      <p:sp>
        <p:nvSpPr>
          <p:cNvPr id="196" name="Shape 196"/>
          <p:cNvSpPr/>
          <p:nvPr/>
        </p:nvSpPr>
        <p:spPr>
          <a:xfrm>
            <a:off x="1012991" y="705878"/>
            <a:ext cx="10330422" cy="4887444"/>
          </a:xfrm>
          <a:prstGeom prst="rect">
            <a:avLst/>
          </a:prstGeom>
          <a:ln w="12700">
            <a:miter lim="400000"/>
          </a:ln>
          <a:effectLst>
            <a:outerShdw sx="100000" sy="100000" kx="0" ky="0" algn="b" rotWithShape="0" blurRad="63500" dist="63500" dir="5400000">
              <a:srgbClr val="000000">
                <a:alpha val="70134"/>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18600">
                <a:solidFill>
                  <a:srgbClr val="FFFFFF"/>
                </a:solidFill>
                <a:latin typeface="Emfatick NF"/>
                <a:ea typeface="Emfatick NF"/>
                <a:cs typeface="Emfatick NF"/>
                <a:sym typeface="Emfatick NF"/>
              </a:defRPr>
            </a:lvl1pPr>
          </a:lstStyle>
          <a:p>
            <a:pPr/>
            <a:r>
              <a:t>Life in the Spirit!</a:t>
            </a:r>
          </a:p>
        </p:txBody>
      </p:sp>
      <p:grpSp>
        <p:nvGrpSpPr>
          <p:cNvPr id="200" name="Group 200"/>
          <p:cNvGrpSpPr/>
          <p:nvPr/>
        </p:nvGrpSpPr>
        <p:grpSpPr>
          <a:xfrm>
            <a:off x="-1" y="7531100"/>
            <a:ext cx="13004801" cy="2222500"/>
            <a:chOff x="0" y="0"/>
            <a:chExt cx="13004800" cy="2222500"/>
          </a:xfrm>
        </p:grpSpPr>
        <p:sp>
          <p:nvSpPr>
            <p:cNvPr id="197" name="Shape 197"/>
            <p:cNvSpPr/>
            <p:nvPr/>
          </p:nvSpPr>
          <p:spPr>
            <a:xfrm>
              <a:off x="0" y="0"/>
              <a:ext cx="13004800" cy="2222500"/>
            </a:xfrm>
            <a:prstGeom prst="rect">
              <a:avLst/>
            </a:prstGeom>
            <a:blipFill rotWithShape="1">
              <a:blip r:embed="rId3"/>
              <a:srcRect l="0" t="0" r="0" b="0"/>
              <a:tile tx="0" ty="0" sx="100000" sy="100000" flip="none" algn="tl"/>
            </a:blipFill>
            <a:ln w="12700" cap="flat">
              <a:noFill/>
              <a:miter lim="400000"/>
            </a:ln>
            <a:effectLst>
              <a:outerShdw sx="100000" sy="100000" kx="0" ky="0" algn="b" rotWithShape="0" blurRad="190500" dist="8455" dir="5400000">
                <a:srgbClr val="000000"/>
              </a:outerShdw>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i="1" sz="3400">
                  <a:solidFill>
                    <a:srgbClr val="FFFFFF"/>
                  </a:solidFill>
                </a:defRPr>
              </a:pPr>
              <a:r>
                <a:t>Experiencing the Fullness of Christ</a:t>
              </a:r>
            </a:p>
            <a:p>
              <a:pPr>
                <a:defRPr sz="7700">
                  <a:solidFill>
                    <a:srgbClr val="FFFFFF"/>
                  </a:solidFill>
                </a:defRPr>
              </a:pPr>
              <a:r>
                <a:t>#9 The Filling of the Spirit</a:t>
              </a:r>
            </a:p>
          </p:txBody>
        </p:sp>
        <p:sp>
          <p:nvSpPr>
            <p:cNvPr id="198" name="Shape 198"/>
            <p:cNvSpPr/>
            <p:nvPr/>
          </p:nvSpPr>
          <p:spPr>
            <a:xfrm>
              <a:off x="132521" y="1670050"/>
              <a:ext cx="7489403" cy="533401"/>
            </a:xfrm>
            <a:prstGeom prst="rect">
              <a:avLst/>
            </a:prstGeom>
            <a:noFill/>
            <a:ln w="12700" cap="flat">
              <a:noFill/>
              <a:miter lim="400000"/>
            </a:ln>
            <a:effectLst>
              <a:outerShdw sx="100000" sy="100000" kx="0" ky="0" algn="b" rotWithShape="0" blurRad="76200" dist="63500" dir="1371204">
                <a:srgbClr val="000000">
                  <a:alpha val="80460"/>
                </a:srgbClr>
              </a:outerShdw>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lnSpc>
                  <a:spcPct val="130000"/>
                </a:lnSpc>
                <a:defRPr sz="2900">
                  <a:solidFill>
                    <a:srgbClr val="FFFFFF"/>
                  </a:solidFill>
                  <a:latin typeface="Gill Sans"/>
                  <a:ea typeface="Gill Sans"/>
                  <a:cs typeface="Gill Sans"/>
                  <a:sym typeface="Gill Sans"/>
                </a:defRPr>
              </a:lvl1pPr>
            </a:lstStyle>
            <a:p>
              <a:pPr/>
              <a:r>
                <a:t>Oakland International Fellowship</a:t>
              </a:r>
            </a:p>
          </p:txBody>
        </p:sp>
        <p:sp>
          <p:nvSpPr>
            <p:cNvPr id="199" name="Shape 199"/>
            <p:cNvSpPr/>
            <p:nvPr/>
          </p:nvSpPr>
          <p:spPr>
            <a:xfrm>
              <a:off x="9148576" y="1670050"/>
              <a:ext cx="3651906" cy="533401"/>
            </a:xfrm>
            <a:prstGeom prst="rect">
              <a:avLst/>
            </a:prstGeom>
            <a:noFill/>
            <a:ln w="12700" cap="flat">
              <a:noFill/>
              <a:miter lim="400000"/>
            </a:ln>
            <a:effectLst>
              <a:outerShdw sx="100000" sy="100000" kx="0" ky="0" algn="b" rotWithShape="0" blurRad="76200" dist="63500" dir="1371204">
                <a:srgbClr val="000000">
                  <a:alpha val="80460"/>
                </a:srgbClr>
              </a:outerShdw>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1" algn="r">
                <a:lnSpc>
                  <a:spcPct val="130000"/>
                </a:lnSpc>
                <a:defRPr sz="2900">
                  <a:solidFill>
                    <a:srgbClr val="FFFFFF"/>
                  </a:solidFill>
                  <a:latin typeface="Gill Sans"/>
                  <a:ea typeface="Gill Sans"/>
                  <a:cs typeface="Gill Sans"/>
                  <a:sym typeface="Gill Sans"/>
                </a:defRPr>
              </a:pPr>
              <a:r>
                <a:t>Paul J. Bucknell</a:t>
              </a:r>
            </a:p>
          </p:txBody>
        </p:sp>
      </p:grpSp>
    </p:spTree>
  </p:cSld>
  <p:clrMapOvr>
    <a:masterClrMapping/>
  </p:clrMapOvr>
  <mc:AlternateContent xmlns:mc="http://schemas.openxmlformats.org/markup-compatibility/2006">
    <mc:Choice xmlns:p14="http://schemas.microsoft.com/office/powerpoint/2010/main" Requires="p14">
      <p:transition spd="slow" advClick="1" p14:dur="5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5" presetID="19" grpId="1" fill="hold">
                                  <p:stCondLst>
                                    <p:cond delay="400"/>
                                  </p:stCondLst>
                                  <p:iterate type="el" backwards="0">
                                    <p:tmAbs val="0"/>
                                  </p:iterate>
                                  <p:childTnLst>
                                    <p:set>
                                      <p:cBhvr>
                                        <p:cTn id="6" fill="hold"/>
                                        <p:tgtEl>
                                          <p:spTgt spid="200"/>
                                        </p:tgtEl>
                                        <p:attrNameLst>
                                          <p:attrName>style.visibility</p:attrName>
                                        </p:attrNameLst>
                                      </p:cBhvr>
                                      <p:to>
                                        <p:strVal val="visible"/>
                                      </p:to>
                                    </p:set>
                                    <p:anim calcmode="lin" valueType="num">
                                      <p:cBhvr>
                                        <p:cTn id="7" dur="4500" fill="hold"/>
                                        <p:tgtEl>
                                          <p:spTgt spid="200"/>
                                        </p:tgtEl>
                                        <p:attrNameLst>
                                          <p:attrName>ppt_w</p:attrName>
                                        </p:attrNameLst>
                                      </p:cBhvr>
                                      <p:tavLst>
                                        <p:tav tm="0">
                                          <p:val>
                                            <p:strVal val="#ppt_w"/>
                                          </p:val>
                                        </p:tav>
                                        <p:tav tm="100000">
                                          <p:val>
                                            <p:strVal val="#ppt_w"/>
                                          </p:val>
                                        </p:tav>
                                      </p:tavLst>
                                    </p:anim>
                                    <p:anim calcmode="lin" valueType="num">
                                      <p:cBhvr>
                                        <p:cTn id="8" dur="4500" fill="hold"/>
                                        <p:tgtEl>
                                          <p:spTgt spid="200"/>
                                        </p:tgtEl>
                                        <p:attrNameLst>
                                          <p:attrName>ppt_h</p:attrName>
                                        </p:attrNameLst>
                                      </p:cBhvr>
                                      <p:tavLst>
                                        <p:tav tm="0" fmla="#ppt_h*sin(2.5*pi*$)">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0" grpId="1"/>
    </p:bldLst>
  </p:timing>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2" name="Shape 202"/>
          <p:cNvSpPr/>
          <p:nvPr/>
        </p:nvSpPr>
        <p:spPr>
          <a:xfrm>
            <a:off x="2416470" y="1744439"/>
            <a:ext cx="4465132" cy="3225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lvl="1" marL="228600" indent="-228600" algn="just">
              <a:spcBef>
                <a:spcPts val="600"/>
              </a:spcBef>
              <a:buSzPct val="100000"/>
              <a:buChar char="•"/>
              <a:defRPr sz="2500"/>
            </a:pPr>
            <a:r>
              <a:t>Slain</a:t>
            </a:r>
          </a:p>
          <a:p>
            <a:pPr lvl="1" marL="228600" indent="-228600" algn="just">
              <a:spcBef>
                <a:spcPts val="600"/>
              </a:spcBef>
              <a:buSzPct val="100000"/>
              <a:buChar char="•"/>
              <a:defRPr sz="2500"/>
            </a:pPr>
            <a:r>
              <a:t>Division</a:t>
            </a:r>
          </a:p>
          <a:p>
            <a:pPr lvl="1" marL="228600" indent="-228600" algn="just">
              <a:spcBef>
                <a:spcPts val="600"/>
              </a:spcBef>
              <a:buSzPct val="100000"/>
              <a:buChar char="•"/>
              <a:defRPr sz="2500"/>
            </a:pPr>
            <a:r>
              <a:t>Laughing</a:t>
            </a:r>
          </a:p>
          <a:p>
            <a:pPr lvl="1" marL="228600" indent="-228600" algn="just">
              <a:spcBef>
                <a:spcPts val="600"/>
              </a:spcBef>
              <a:buSzPct val="100000"/>
              <a:buChar char="•"/>
              <a:defRPr sz="2500"/>
            </a:pPr>
            <a:r>
              <a:t>Jealousy</a:t>
            </a:r>
          </a:p>
          <a:p>
            <a:pPr lvl="1" marL="228600" indent="-228600" algn="just">
              <a:spcBef>
                <a:spcPts val="600"/>
              </a:spcBef>
              <a:buSzPct val="100000"/>
              <a:buChar char="•"/>
              <a:defRPr sz="2500"/>
            </a:pPr>
            <a:r>
              <a:t>Barking (animal noises)</a:t>
            </a:r>
          </a:p>
          <a:p>
            <a:pPr lvl="1" marL="228600" indent="-228600" algn="just">
              <a:spcBef>
                <a:spcPts val="600"/>
              </a:spcBef>
              <a:buSzPct val="100000"/>
              <a:buChar char="•"/>
              <a:defRPr sz="2500"/>
            </a:pPr>
            <a:r>
              <a:t>Speaking gibberish</a:t>
            </a:r>
          </a:p>
          <a:p>
            <a:pPr lvl="1" marL="228600" indent="-228600" algn="just">
              <a:spcBef>
                <a:spcPts val="600"/>
              </a:spcBef>
              <a:buSzPct val="100000"/>
              <a:buChar char="•"/>
              <a:defRPr sz="2500"/>
            </a:pPr>
            <a:r>
              <a:t>Arrogance</a:t>
            </a:r>
          </a:p>
        </p:txBody>
      </p:sp>
      <p:sp>
        <p:nvSpPr>
          <p:cNvPr id="203" name="Shape 203"/>
          <p:cNvSpPr/>
          <p:nvPr/>
        </p:nvSpPr>
        <p:spPr>
          <a:xfrm>
            <a:off x="4481806" y="1194713"/>
            <a:ext cx="4973453" cy="66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just">
              <a:spcBef>
                <a:spcPts val="500"/>
              </a:spcBef>
              <a:defRPr b="1" sz="3700" u="sng">
                <a:latin typeface="Helvetica"/>
                <a:ea typeface="Helvetica"/>
                <a:cs typeface="Helvetica"/>
                <a:sym typeface="Helvetica"/>
              </a:defRPr>
            </a:lvl1pPr>
          </a:lstStyle>
          <a:p>
            <a:pPr>
              <a:defRPr b="0">
                <a:latin typeface="+mn-lt"/>
                <a:ea typeface="+mn-ea"/>
                <a:cs typeface="+mn-cs"/>
                <a:sym typeface="Helvetica Light"/>
              </a:defRPr>
            </a:pPr>
            <a:r>
              <a:rPr b="1">
                <a:latin typeface="Helvetica"/>
                <a:ea typeface="Helvetica"/>
                <a:cs typeface="Helvetica"/>
                <a:sym typeface="Helvetica"/>
              </a:rPr>
              <a:t>Excesses &amp; Extremes</a:t>
            </a:r>
          </a:p>
        </p:txBody>
      </p:sp>
      <p:sp>
        <p:nvSpPr>
          <p:cNvPr id="204" name="Shape 204"/>
          <p:cNvSpPr/>
          <p:nvPr/>
        </p:nvSpPr>
        <p:spPr>
          <a:xfrm>
            <a:off x="4481806" y="5233313"/>
            <a:ext cx="5597080" cy="66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just">
              <a:spcBef>
                <a:spcPts val="500"/>
              </a:spcBef>
              <a:defRPr b="1" sz="3700" u="sng">
                <a:latin typeface="Helvetica"/>
                <a:ea typeface="Helvetica"/>
                <a:cs typeface="Helvetica"/>
                <a:sym typeface="Helvetica"/>
              </a:defRPr>
            </a:lvl1pPr>
          </a:lstStyle>
          <a:p>
            <a:pPr>
              <a:defRPr b="0">
                <a:latin typeface="+mn-lt"/>
                <a:ea typeface="+mn-ea"/>
                <a:cs typeface="+mn-cs"/>
                <a:sym typeface="Helvetica Light"/>
              </a:defRPr>
            </a:pPr>
            <a:r>
              <a:rPr b="1">
                <a:latin typeface="Helvetica"/>
                <a:ea typeface="Helvetica"/>
                <a:cs typeface="Helvetica"/>
                <a:sym typeface="Helvetica"/>
              </a:rPr>
              <a:t>What should we expect?</a:t>
            </a:r>
          </a:p>
        </p:txBody>
      </p:sp>
      <p:sp>
        <p:nvSpPr>
          <p:cNvPr id="205" name="Shape 205"/>
          <p:cNvSpPr/>
          <p:nvPr/>
        </p:nvSpPr>
        <p:spPr>
          <a:xfrm>
            <a:off x="2503401" y="5893713"/>
            <a:ext cx="4465132" cy="3225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lvl="1" marL="228600" indent="-228600" algn="just">
              <a:spcBef>
                <a:spcPts val="600"/>
              </a:spcBef>
              <a:buSzPct val="100000"/>
              <a:buChar char="•"/>
              <a:defRPr sz="2500"/>
            </a:pPr>
            <a:r>
              <a:t>Boldness</a:t>
            </a:r>
          </a:p>
          <a:p>
            <a:pPr lvl="1" marL="228600" indent="-228600" algn="just">
              <a:spcBef>
                <a:spcPts val="600"/>
              </a:spcBef>
              <a:buSzPct val="100000"/>
              <a:buChar char="•"/>
              <a:defRPr sz="2500"/>
            </a:pPr>
            <a:r>
              <a:t>Spiritual gifting</a:t>
            </a:r>
          </a:p>
          <a:p>
            <a:pPr lvl="1" marL="228600" indent="-228600" algn="just">
              <a:spcBef>
                <a:spcPts val="600"/>
              </a:spcBef>
              <a:buSzPct val="100000"/>
              <a:buChar char="•"/>
              <a:defRPr sz="2500"/>
            </a:pPr>
            <a:r>
              <a:t>Speaking in languages</a:t>
            </a:r>
          </a:p>
          <a:p>
            <a:pPr lvl="1" marL="228600" indent="-228600" algn="just">
              <a:spcBef>
                <a:spcPts val="600"/>
              </a:spcBef>
              <a:buSzPct val="100000"/>
              <a:buChar char="•"/>
              <a:defRPr sz="2500"/>
            </a:pPr>
            <a:r>
              <a:t>Humble working with others</a:t>
            </a:r>
          </a:p>
          <a:p>
            <a:pPr lvl="1" marL="228600" indent="-228600" algn="just">
              <a:spcBef>
                <a:spcPts val="600"/>
              </a:spcBef>
              <a:buSzPct val="100000"/>
              <a:buChar char="•"/>
              <a:defRPr sz="2500"/>
            </a:pPr>
            <a:r>
              <a:t>Delight in God’s Word</a:t>
            </a:r>
          </a:p>
          <a:p>
            <a:pPr lvl="1" marL="228600" indent="-228600" algn="just">
              <a:spcBef>
                <a:spcPts val="600"/>
              </a:spcBef>
              <a:buSzPct val="100000"/>
              <a:buChar char="•"/>
              <a:defRPr sz="2500"/>
            </a:pPr>
            <a:r>
              <a:t>Spreading of Gospel</a:t>
            </a:r>
          </a:p>
          <a:p>
            <a:pPr lvl="1" marL="228600" indent="-228600" algn="just">
              <a:spcBef>
                <a:spcPts val="600"/>
              </a:spcBef>
              <a:buSzPct val="100000"/>
              <a:buChar char="•"/>
              <a:defRPr sz="2500"/>
            </a:pPr>
            <a:r>
              <a:t>Making of disciples</a:t>
            </a:r>
          </a:p>
        </p:txBody>
      </p:sp>
      <p:sp>
        <p:nvSpPr>
          <p:cNvPr id="206" name="Shape 206"/>
          <p:cNvSpPr/>
          <p:nvPr>
            <p:ph type="title" idx="4294967295"/>
          </p:nvPr>
        </p:nvSpPr>
        <p:spPr>
          <a:xfrm>
            <a:off x="1714889" y="0"/>
            <a:ext cx="11584189" cy="890836"/>
          </a:xfrm>
          <a:prstGeom prst="rect">
            <a:avLst/>
          </a:prstGeom>
        </p:spPr>
        <p:txBody>
          <a:bodyPr lIns="0" tIns="0" rIns="0" bIns="0"/>
          <a:lstStyle/>
          <a:p>
            <a:pPr/>
            <a:r>
              <a:t>C) Filled with the Spirit (Eph 5:18-21)</a:t>
            </a:r>
          </a:p>
        </p:txBody>
      </p:sp>
    </p:spTree>
  </p:cSld>
  <p:clrMapOvr>
    <a:masterClrMapping/>
  </p:clrMapOvr>
  <mc:AlternateContent xmlns:mc="http://schemas.openxmlformats.org/markup-compatibility/2006">
    <mc:Choice xmlns:p14="http://schemas.microsoft.com/office/powerpoint/2010/main" Requires="p14">
      <p:transition spd="slow" advClick="1" p14:dur="5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03"/>
                                        </p:tgtEl>
                                        <p:attrNameLst>
                                          <p:attrName>style.visibility</p:attrName>
                                        </p:attrNameLst>
                                      </p:cBhvr>
                                      <p:to>
                                        <p:strVal val="visible"/>
                                      </p:to>
                                    </p:set>
                                    <p:anim calcmode="lin" valueType="num">
                                      <p:cBhvr>
                                        <p:cTn id="7" dur="2000" fill="hold"/>
                                        <p:tgtEl>
                                          <p:spTgt spid="203"/>
                                        </p:tgtEl>
                                        <p:attrNameLst>
                                          <p:attrName>ppt_x</p:attrName>
                                        </p:attrNameLst>
                                      </p:cBhvr>
                                      <p:tavLst>
                                        <p:tav tm="0">
                                          <p:val>
                                            <p:strVal val="#ppt_x"/>
                                          </p:val>
                                        </p:tav>
                                        <p:tav tm="100000">
                                          <p:val>
                                            <p:strVal val="#ppt_x"/>
                                          </p:val>
                                        </p:tav>
                                      </p:tavLst>
                                    </p:anim>
                                    <p:anim calcmode="lin" valueType="num">
                                      <p:cBhvr>
                                        <p:cTn id="8" dur="2000" fill="hold"/>
                                        <p:tgtEl>
                                          <p:spTgt spid="203"/>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Class="entr" nodeType="afterEffect" presetSubtype="1" presetID="22" grpId="2" fill="hold">
                                  <p:stCondLst>
                                    <p:cond delay="0"/>
                                  </p:stCondLst>
                                  <p:iterate type="el" backwards="0">
                                    <p:tmAbs val="0"/>
                                  </p:iterate>
                                  <p:childTnLst>
                                    <p:set>
                                      <p:cBhvr>
                                        <p:cTn id="11" fill="hold"/>
                                        <p:tgtEl>
                                          <p:spTgt spid="202"/>
                                        </p:tgtEl>
                                        <p:attrNameLst>
                                          <p:attrName>style.visibility</p:attrName>
                                        </p:attrNameLst>
                                      </p:cBhvr>
                                      <p:to>
                                        <p:strVal val="visible"/>
                                      </p:to>
                                    </p:set>
                                    <p:animEffect filter="wipe(up)" transition="in">
                                      <p:cBhvr>
                                        <p:cTn id="12" dur="2500"/>
                                        <p:tgtEl>
                                          <p:spTgt spid="202"/>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4" presetID="2" grpId="3" fill="hold">
                                  <p:stCondLst>
                                    <p:cond delay="0"/>
                                  </p:stCondLst>
                                  <p:iterate type="el" backwards="0">
                                    <p:tmAbs val="0"/>
                                  </p:iterate>
                                  <p:childTnLst>
                                    <p:set>
                                      <p:cBhvr>
                                        <p:cTn id="16" fill="hold"/>
                                        <p:tgtEl>
                                          <p:spTgt spid="204"/>
                                        </p:tgtEl>
                                        <p:attrNameLst>
                                          <p:attrName>style.visibility</p:attrName>
                                        </p:attrNameLst>
                                      </p:cBhvr>
                                      <p:to>
                                        <p:strVal val="visible"/>
                                      </p:to>
                                    </p:set>
                                    <p:anim calcmode="lin" valueType="num">
                                      <p:cBhvr>
                                        <p:cTn id="17" dur="2000" fill="hold"/>
                                        <p:tgtEl>
                                          <p:spTgt spid="204"/>
                                        </p:tgtEl>
                                        <p:attrNameLst>
                                          <p:attrName>ppt_x</p:attrName>
                                        </p:attrNameLst>
                                      </p:cBhvr>
                                      <p:tavLst>
                                        <p:tav tm="0">
                                          <p:val>
                                            <p:strVal val="#ppt_x"/>
                                          </p:val>
                                        </p:tav>
                                        <p:tav tm="100000">
                                          <p:val>
                                            <p:strVal val="#ppt_x"/>
                                          </p:val>
                                        </p:tav>
                                      </p:tavLst>
                                    </p:anim>
                                    <p:anim calcmode="lin" valueType="num">
                                      <p:cBhvr>
                                        <p:cTn id="18" dur="2000" fill="hold"/>
                                        <p:tgtEl>
                                          <p:spTgt spid="204"/>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Class="entr" nodeType="afterEffect" presetSubtype="1" presetID="22" grpId="4" fill="hold">
                                  <p:stCondLst>
                                    <p:cond delay="0"/>
                                  </p:stCondLst>
                                  <p:iterate type="el" backwards="0">
                                    <p:tmAbs val="0"/>
                                  </p:iterate>
                                  <p:childTnLst>
                                    <p:set>
                                      <p:cBhvr>
                                        <p:cTn id="21" fill="hold"/>
                                        <p:tgtEl>
                                          <p:spTgt spid="205"/>
                                        </p:tgtEl>
                                        <p:attrNameLst>
                                          <p:attrName>style.visibility</p:attrName>
                                        </p:attrNameLst>
                                      </p:cBhvr>
                                      <p:to>
                                        <p:strVal val="visible"/>
                                      </p:to>
                                    </p:set>
                                    <p:animEffect filter="wipe(up)" transition="in">
                                      <p:cBhvr>
                                        <p:cTn id="22" dur="2500"/>
                                        <p:tgtEl>
                                          <p:spTgt spid="2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3" grpId="1"/>
      <p:bldP build="whole" bldLvl="1" animBg="1" rev="0" advAuto="0" spid="202" grpId="2"/>
      <p:bldP build="whole" bldLvl="1" animBg="1" rev="0" advAuto="0" spid="205" grpId="4"/>
      <p:bldP build="whole" bldLvl="1" animBg="1" rev="0" advAuto="0" spid="204" grpId="3"/>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 name="Shape 58"/>
          <p:cNvSpPr/>
          <p:nvPr/>
        </p:nvSpPr>
        <p:spPr>
          <a:xfrm>
            <a:off x="2157404" y="0"/>
            <a:ext cx="10064970" cy="102362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lgn="l" defTabSz="457200">
              <a:defRPr b="1" sz="4000">
                <a:latin typeface="+mj-lt"/>
                <a:ea typeface="+mj-ea"/>
                <a:cs typeface="+mj-cs"/>
                <a:sym typeface="Helvetica Condensed Medium"/>
              </a:defRPr>
            </a:lvl1pPr>
          </a:lstStyle>
          <a:p>
            <a:pPr/>
            <a:r>
              <a:t>Section 2: Christian Growth</a:t>
            </a:r>
          </a:p>
        </p:txBody>
      </p:sp>
      <p:pic>
        <p:nvPicPr>
          <p:cNvPr id="59" name="image6.png" descr="17720-bark-ship--vector.png"/>
          <p:cNvPicPr>
            <a:picLocks noChangeAspect="1"/>
          </p:cNvPicPr>
          <p:nvPr/>
        </p:nvPicPr>
        <p:blipFill>
          <a:blip r:embed="rId2">
            <a:extLst/>
          </a:blip>
          <a:stretch>
            <a:fillRect/>
          </a:stretch>
        </p:blipFill>
        <p:spPr>
          <a:xfrm flipH="1" rot="591608">
            <a:off x="9722728" y="5686224"/>
            <a:ext cx="2935315" cy="2136257"/>
          </a:xfrm>
          <a:prstGeom prst="rect">
            <a:avLst/>
          </a:prstGeom>
          <a:ln w="12700">
            <a:miter lim="400000"/>
          </a:ln>
        </p:spPr>
      </p:pic>
      <p:grpSp>
        <p:nvGrpSpPr>
          <p:cNvPr id="62" name="Group 62"/>
          <p:cNvGrpSpPr/>
          <p:nvPr/>
        </p:nvGrpSpPr>
        <p:grpSpPr>
          <a:xfrm>
            <a:off x="1975302" y="1791355"/>
            <a:ext cx="10144085" cy="7820238"/>
            <a:chOff x="0" y="0"/>
            <a:chExt cx="10144083" cy="7820236"/>
          </a:xfrm>
        </p:grpSpPr>
        <p:pic>
          <p:nvPicPr>
            <p:cNvPr id="60" name="image4.png" descr="S&amp;Disland.jpg"/>
            <p:cNvPicPr>
              <a:picLocks noChangeAspect="1"/>
            </p:cNvPicPr>
            <p:nvPr/>
          </p:nvPicPr>
          <p:blipFill>
            <a:blip r:embed="rId3">
              <a:extLst/>
            </a:blip>
            <a:stretch>
              <a:fillRect/>
            </a:stretch>
          </p:blipFill>
          <p:spPr>
            <a:xfrm>
              <a:off x="0" y="1199887"/>
              <a:ext cx="10144084" cy="6620350"/>
            </a:xfrm>
            <a:prstGeom prst="rect">
              <a:avLst/>
            </a:prstGeom>
            <a:ln w="12700" cap="flat">
              <a:noFill/>
              <a:miter lim="400000"/>
            </a:ln>
            <a:effectLst/>
          </p:spPr>
        </p:pic>
        <p:sp>
          <p:nvSpPr>
            <p:cNvPr id="61" name="Shape 61"/>
            <p:cNvSpPr/>
            <p:nvPr/>
          </p:nvSpPr>
          <p:spPr>
            <a:xfrm>
              <a:off x="2248487" y="0"/>
              <a:ext cx="1709045" cy="3385545"/>
            </a:xfrm>
            <a:prstGeom prst="rect">
              <a:avLst/>
            </a:prstGeom>
            <a:noFill/>
            <a:ln w="12700" cap="flat">
              <a:noFill/>
              <a:miter lim="400000"/>
            </a:ln>
            <a:effectLst>
              <a:outerShdw sx="100000" sy="100000" kx="0" ky="0" algn="b" rotWithShape="0" blurRad="76200" dist="63500" dir="2800645">
                <a:srgbClr val="000000">
                  <a:alpha val="8046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8700">
                  <a:solidFill>
                    <a:srgbClr val="D2471E"/>
                  </a:solidFill>
                  <a:latin typeface="Baskerville Old Face"/>
                  <a:ea typeface="Baskerville Old Face"/>
                  <a:cs typeface="Baskerville Old Face"/>
                  <a:sym typeface="Baskerville Old Face"/>
                </a:defRPr>
              </a:lvl1pPr>
            </a:lstStyle>
            <a:p>
              <a:pPr/>
              <a:r>
                <a:t>2</a:t>
              </a:r>
            </a:p>
          </p:txBody>
        </p:sp>
      </p:grpSp>
      <p:pic>
        <p:nvPicPr>
          <p:cNvPr id="63" name="Islands.png"/>
          <p:cNvPicPr>
            <a:picLocks noChangeAspect="1"/>
          </p:cNvPicPr>
          <p:nvPr/>
        </p:nvPicPr>
        <p:blipFill>
          <a:blip r:embed="rId4">
            <a:extLst/>
          </a:blip>
          <a:stretch>
            <a:fillRect/>
          </a:stretch>
        </p:blipFill>
        <p:spPr>
          <a:xfrm>
            <a:off x="9025005" y="25639"/>
            <a:ext cx="3979795" cy="296560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5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62"/>
                                        </p:tgtEl>
                                        <p:attrNameLst>
                                          <p:attrName>style.visibility</p:attrName>
                                        </p:attrNameLst>
                                      </p:cBhvr>
                                      <p:to>
                                        <p:strVal val="visible"/>
                                      </p:to>
                                    </p:set>
                                    <p:animEffect filter="dissolve" transition="in">
                                      <p:cBhvr>
                                        <p:cTn id="7" dur="1500"/>
                                        <p:tgtEl>
                                          <p:spTgt spid="62"/>
                                        </p:tgtEl>
                                      </p:cBhvr>
                                    </p:animEffect>
                                  </p:childTnLst>
                                </p:cTn>
                              </p:par>
                            </p:childTnLst>
                          </p:cTn>
                        </p:par>
                        <p:par>
                          <p:cTn id="8" fill="hold">
                            <p:stCondLst>
                              <p:cond delay="1500"/>
                            </p:stCondLst>
                            <p:childTnLst>
                              <p:par>
                                <p:cTn id="9" presetClass="entr" nodeType="afterEffect" presetSubtype="6" presetID="2" grpId="2" fill="hold">
                                  <p:stCondLst>
                                    <p:cond delay="0"/>
                                  </p:stCondLst>
                                  <p:iterate type="el" backwards="0">
                                    <p:tmAbs val="0"/>
                                  </p:iterate>
                                  <p:childTnLst>
                                    <p:set>
                                      <p:cBhvr>
                                        <p:cTn id="10" fill="hold"/>
                                        <p:tgtEl>
                                          <p:spTgt spid="59"/>
                                        </p:tgtEl>
                                        <p:attrNameLst>
                                          <p:attrName>style.visibility</p:attrName>
                                        </p:attrNameLst>
                                      </p:cBhvr>
                                      <p:to>
                                        <p:strVal val="visible"/>
                                      </p:to>
                                    </p:set>
                                    <p:anim calcmode="lin" valueType="num">
                                      <p:cBhvr>
                                        <p:cTn id="11" dur="2250" fill="hold"/>
                                        <p:tgtEl>
                                          <p:spTgt spid="59"/>
                                        </p:tgtEl>
                                        <p:attrNameLst>
                                          <p:attrName>ppt_x</p:attrName>
                                        </p:attrNameLst>
                                      </p:cBhvr>
                                      <p:tavLst>
                                        <p:tav tm="0">
                                          <p:val>
                                            <p:strVal val="1+#ppt_w/2"/>
                                          </p:val>
                                        </p:tav>
                                        <p:tav tm="100000">
                                          <p:val>
                                            <p:strVal val="#ppt_x"/>
                                          </p:val>
                                        </p:tav>
                                      </p:tavLst>
                                    </p:anim>
                                    <p:anim calcmode="lin" valueType="num">
                                      <p:cBhvr>
                                        <p:cTn id="12" dur="2250" fill="hold"/>
                                        <p:tgtEl>
                                          <p:spTgt spid="59"/>
                                        </p:tgtEl>
                                        <p:attrNameLst>
                                          <p:attrName>ppt_y</p:attrName>
                                        </p:attrNameLst>
                                      </p:cBhvr>
                                      <p:tavLst>
                                        <p:tav tm="0">
                                          <p:val>
                                            <p:strVal val="1+#ppt_h/2"/>
                                          </p:val>
                                        </p:tav>
                                        <p:tav tm="100000">
                                          <p:val>
                                            <p:strVal val="#ppt_y"/>
                                          </p:val>
                                        </p:tav>
                                      </p:tavLst>
                                    </p:anim>
                                  </p:childTnLst>
                                </p:cTn>
                              </p:par>
                            </p:childTnLst>
                          </p:cTn>
                        </p:par>
                        <p:par>
                          <p:cTn id="13" fill="hold">
                            <p:stCondLst>
                              <p:cond delay="3750"/>
                            </p:stCondLst>
                            <p:childTnLst>
                              <p:par>
                                <p:cTn id="14" presetClass="entr" nodeType="afterEffect" presetID="9" grpId="3" fill="hold">
                                  <p:stCondLst>
                                    <p:cond delay="0"/>
                                  </p:stCondLst>
                                  <p:iterate type="el" backwards="0">
                                    <p:tmAbs val="0"/>
                                  </p:iterate>
                                  <p:childTnLst>
                                    <p:set>
                                      <p:cBhvr>
                                        <p:cTn id="15" fill="hold"/>
                                        <p:tgtEl>
                                          <p:spTgt spid="63"/>
                                        </p:tgtEl>
                                        <p:attrNameLst>
                                          <p:attrName>style.visibility</p:attrName>
                                        </p:attrNameLst>
                                      </p:cBhvr>
                                      <p:to>
                                        <p:strVal val="visible"/>
                                      </p:to>
                                    </p:set>
                                    <p:animEffect filter="dissolve" transition="in">
                                      <p:cBhvr>
                                        <p:cTn id="16" dur="1500"/>
                                        <p:tgtEl>
                                          <p:spTgt spid="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3" grpId="3"/>
      <p:bldP build="whole" bldLvl="1" animBg="1" rev="0" advAuto="0" spid="59" grpId="2"/>
      <p:bldP build="whole" bldLvl="1" animBg="1" rev="0" advAuto="0" spid="62"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5" name="Shape 65"/>
          <p:cNvSpPr/>
          <p:nvPr>
            <p:ph type="title" idx="4294967295"/>
          </p:nvPr>
        </p:nvSpPr>
        <p:spPr>
          <a:xfrm>
            <a:off x="1739900" y="0"/>
            <a:ext cx="11584188" cy="890836"/>
          </a:xfrm>
          <a:prstGeom prst="rect">
            <a:avLst/>
          </a:prstGeom>
        </p:spPr>
        <p:txBody>
          <a:bodyPr lIns="0" tIns="0" rIns="0" bIns="0"/>
          <a:lstStyle>
            <a:lvl1pPr>
              <a:defRPr sz="4300"/>
            </a:lvl1pPr>
          </a:lstStyle>
          <a:p>
            <a:pPr/>
            <a:r>
              <a:t>Introduction</a:t>
            </a:r>
          </a:p>
        </p:txBody>
      </p:sp>
      <p:grpSp>
        <p:nvGrpSpPr>
          <p:cNvPr id="68" name="Group 68"/>
          <p:cNvGrpSpPr/>
          <p:nvPr/>
        </p:nvGrpSpPr>
        <p:grpSpPr>
          <a:xfrm>
            <a:off x="2070100" y="1333062"/>
            <a:ext cx="10323039" cy="1617397"/>
            <a:chOff x="0" y="0"/>
            <a:chExt cx="10323038" cy="1617395"/>
          </a:xfrm>
        </p:grpSpPr>
        <p:sp>
          <p:nvSpPr>
            <p:cNvPr id="66" name="Shape 66"/>
            <p:cNvSpPr/>
            <p:nvPr/>
          </p:nvSpPr>
          <p:spPr>
            <a:xfrm>
              <a:off x="0" y="0"/>
              <a:ext cx="10323039" cy="1617396"/>
            </a:xfrm>
            <a:prstGeom prst="roundRect">
              <a:avLst>
                <a:gd name="adj" fmla="val 15000"/>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67" name="Shape 67"/>
            <p:cNvSpPr/>
            <p:nvPr/>
          </p:nvSpPr>
          <p:spPr>
            <a:xfrm>
              <a:off x="347562" y="222250"/>
              <a:ext cx="9627914" cy="11505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p>
              <a:pPr lvl="1" marL="228599" indent="-228599" algn="just">
                <a:spcBef>
                  <a:spcPts val="2700"/>
                </a:spcBef>
                <a:buSzPct val="100000"/>
                <a:buChar char="•"/>
                <a:defRPr sz="2900">
                  <a:solidFill>
                    <a:srgbClr val="FFFFFF"/>
                  </a:solidFill>
                  <a:latin typeface="+mj-lt"/>
                  <a:ea typeface="+mj-ea"/>
                  <a:cs typeface="+mj-cs"/>
                  <a:sym typeface="Helvetica Condensed Medium"/>
                </a:defRPr>
              </a:pPr>
              <a:r>
                <a:t>God wants you filled with His Spirit.</a:t>
              </a:r>
            </a:p>
            <a:p>
              <a:pPr lvl="1" marL="228599" indent="-228599" algn="just">
                <a:spcBef>
                  <a:spcPts val="2700"/>
                </a:spcBef>
                <a:buSzPct val="100000"/>
                <a:buChar char="•"/>
                <a:defRPr sz="2900">
                  <a:solidFill>
                    <a:srgbClr val="FFFFFF"/>
                  </a:solidFill>
                  <a:latin typeface="+mj-lt"/>
                  <a:ea typeface="+mj-ea"/>
                  <a:cs typeface="+mj-cs"/>
                  <a:sym typeface="Helvetica Condensed Medium"/>
                </a:defRPr>
              </a:pPr>
              <a:r>
                <a:t>God’s special joy and purpose is to fully restore us by His Spirit.</a:t>
              </a:r>
            </a:p>
          </p:txBody>
        </p:sp>
      </p:grpSp>
      <p:sp>
        <p:nvSpPr>
          <p:cNvPr id="69" name="Shape 69"/>
          <p:cNvSpPr/>
          <p:nvPr/>
        </p:nvSpPr>
        <p:spPr>
          <a:xfrm>
            <a:off x="1739900" y="4283521"/>
            <a:ext cx="6124678" cy="5245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lvl="1" marL="228600" indent="-228600" algn="just">
              <a:spcBef>
                <a:spcPts val="2700"/>
              </a:spcBef>
              <a:buSzPct val="100000"/>
              <a:buChar char="•"/>
              <a:defRPr sz="2500"/>
            </a:pPr>
            <a:r>
              <a:t>God’s people are one body.</a:t>
            </a:r>
          </a:p>
          <a:p>
            <a:pPr lvl="1" marL="228600" indent="-228600" algn="just">
              <a:spcBef>
                <a:spcPts val="2700"/>
              </a:spcBef>
              <a:buSzPct val="100000"/>
              <a:buChar char="•"/>
              <a:defRPr sz="2500"/>
            </a:pPr>
            <a:r>
              <a:t>The one Holy Spirit leads all of us.</a:t>
            </a:r>
          </a:p>
          <a:p>
            <a:pPr lvl="1" marL="228600" indent="-228600" algn="just">
              <a:spcBef>
                <a:spcPts val="2700"/>
              </a:spcBef>
              <a:buSzPct val="100000"/>
              <a:buChar char="•"/>
              <a:defRPr sz="2500"/>
            </a:pPr>
            <a:r>
              <a:t>Harmony is an important part of being filled with the Spirit (Ac 2:44-46).</a:t>
            </a:r>
          </a:p>
          <a:p>
            <a:pPr lvl="1" marL="228600" indent="-228600" algn="just">
              <a:spcBef>
                <a:spcPts val="2700"/>
              </a:spcBef>
              <a:buSzPct val="100000"/>
              <a:buChar char="•"/>
              <a:defRPr sz="2500"/>
            </a:pPr>
            <a:r>
              <a:t>Carefully examine the Scriptures.</a:t>
            </a:r>
          </a:p>
          <a:p>
            <a:pPr lvl="1" marL="228600" indent="-228600" algn="just">
              <a:spcBef>
                <a:spcPts val="2700"/>
              </a:spcBef>
              <a:buSzPct val="100000"/>
              <a:buChar char="•"/>
              <a:defRPr sz="2500"/>
            </a:pPr>
            <a:r>
              <a:t>We love each other even when we have different perspectives (Ep 4:2-3).</a:t>
            </a:r>
          </a:p>
          <a:p>
            <a:pPr lvl="1" marL="228600" indent="-228600" algn="just">
              <a:spcBef>
                <a:spcPts val="2700"/>
              </a:spcBef>
              <a:buSzPct val="100000"/>
              <a:buChar char="•"/>
              <a:defRPr sz="2500"/>
            </a:pPr>
            <a:r>
              <a:t>The church worldwide has done a horrible job managing these differences. </a:t>
            </a:r>
          </a:p>
        </p:txBody>
      </p:sp>
      <p:pic>
        <p:nvPicPr>
          <p:cNvPr id="70" name="45435.jpg"/>
          <p:cNvPicPr>
            <a:picLocks noChangeAspect="1"/>
          </p:cNvPicPr>
          <p:nvPr/>
        </p:nvPicPr>
        <p:blipFill>
          <a:blip r:embed="rId3">
            <a:extLst/>
          </a:blip>
          <a:stretch>
            <a:fillRect/>
          </a:stretch>
        </p:blipFill>
        <p:spPr>
          <a:xfrm>
            <a:off x="8108656" y="3640866"/>
            <a:ext cx="4896144" cy="3265206"/>
          </a:xfrm>
          <a:prstGeom prst="rect">
            <a:avLst/>
          </a:prstGeom>
          <a:ln w="12700">
            <a:miter lim="400000"/>
          </a:ln>
          <a:effectLst>
            <a:outerShdw sx="100000" sy="100000" kx="0" ky="0" algn="b" rotWithShape="0" blurRad="355600" dist="0" dir="0">
              <a:srgbClr val="000000">
                <a:alpha val="75000"/>
              </a:srgbClr>
            </a:outerShdw>
          </a:effectLst>
        </p:spPr>
      </p:pic>
      <p:sp>
        <p:nvSpPr>
          <p:cNvPr id="71" name="Shape 71"/>
          <p:cNvSpPr/>
          <p:nvPr/>
        </p:nvSpPr>
        <p:spPr>
          <a:xfrm>
            <a:off x="2299690" y="3262324"/>
            <a:ext cx="4202710" cy="890837"/>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defTabSz="457200">
              <a:defRPr sz="4200">
                <a:latin typeface="Hardy Har Har NF"/>
                <a:ea typeface="Hardy Har Har NF"/>
                <a:cs typeface="Hardy Har Har NF"/>
                <a:sym typeface="Hardy Har Har NF"/>
              </a:defRPr>
            </a:lvl1pPr>
          </a:lstStyle>
          <a:p>
            <a:pPr/>
            <a:r>
              <a:t>Caution of Pride</a:t>
            </a:r>
          </a:p>
        </p:txBody>
      </p:sp>
      <p:sp>
        <p:nvSpPr>
          <p:cNvPr id="72" name="Shape 72"/>
          <p:cNvSpPr/>
          <p:nvPr/>
        </p:nvSpPr>
        <p:spPr>
          <a:xfrm>
            <a:off x="8108656" y="7143750"/>
            <a:ext cx="4896144" cy="2349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lvl="1" marL="228600" indent="-228600" algn="just">
              <a:spcBef>
                <a:spcPts val="2700"/>
              </a:spcBef>
              <a:buSzPct val="100000"/>
              <a:buChar char="•"/>
              <a:defRPr sz="2500"/>
            </a:pPr>
            <a:r>
              <a:t>Right attitudes is part of having right doctines–doctrine of love and humility, being like Jesus.</a:t>
            </a:r>
          </a:p>
          <a:p>
            <a:pPr lvl="1" marL="228600" indent="-228600" algn="just">
              <a:spcBef>
                <a:spcPts val="2700"/>
              </a:spcBef>
              <a:buSzPct val="100000"/>
              <a:buChar char="•"/>
              <a:defRPr sz="2500"/>
            </a:pPr>
            <a:r>
              <a:t>Insist on unity, each person is an important part of the whole.</a:t>
            </a:r>
          </a:p>
        </p:txBody>
      </p:sp>
    </p:spTree>
  </p:cSld>
  <p:clrMapOvr>
    <a:masterClrMapping/>
  </p:clrMapOvr>
  <mc:AlternateContent xmlns:mc="http://schemas.openxmlformats.org/markup-compatibility/2006">
    <mc:Choice xmlns:p14="http://schemas.microsoft.com/office/powerpoint/2010/main" Requires="p14">
      <p:transition spd="slow" advClick="1" p14:dur="5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5" presetID="19" grpId="1" fill="hold">
                                  <p:stCondLst>
                                    <p:cond delay="0"/>
                                  </p:stCondLst>
                                  <p:iterate type="el" backwards="0">
                                    <p:tmAbs val="0"/>
                                  </p:iterate>
                                  <p:childTnLst>
                                    <p:set>
                                      <p:cBhvr>
                                        <p:cTn id="6" fill="hold"/>
                                        <p:tgtEl>
                                          <p:spTgt spid="68"/>
                                        </p:tgtEl>
                                        <p:attrNameLst>
                                          <p:attrName>style.visibility</p:attrName>
                                        </p:attrNameLst>
                                      </p:cBhvr>
                                      <p:to>
                                        <p:strVal val="visible"/>
                                      </p:to>
                                    </p:set>
                                    <p:anim calcmode="lin" valueType="num">
                                      <p:cBhvr>
                                        <p:cTn id="7" dur="3250" fill="hold"/>
                                        <p:tgtEl>
                                          <p:spTgt spid="68"/>
                                        </p:tgtEl>
                                        <p:attrNameLst>
                                          <p:attrName>ppt_w</p:attrName>
                                        </p:attrNameLst>
                                      </p:cBhvr>
                                      <p:tavLst>
                                        <p:tav tm="0">
                                          <p:val>
                                            <p:strVal val="#ppt_w"/>
                                          </p:val>
                                        </p:tav>
                                        <p:tav tm="100000">
                                          <p:val>
                                            <p:strVal val="#ppt_w"/>
                                          </p:val>
                                        </p:tav>
                                      </p:tavLst>
                                    </p:anim>
                                    <p:anim calcmode="lin" valueType="num">
                                      <p:cBhvr>
                                        <p:cTn id="8" dur="3250" fill="hold"/>
                                        <p:tgtEl>
                                          <p:spTgt spid="68"/>
                                        </p:tgtEl>
                                        <p:attrNameLst>
                                          <p:attrName>ppt_h</p:attrName>
                                        </p:attrNameLst>
                                      </p:cBhvr>
                                      <p:tavLst>
                                        <p:tav tm="0" fmla="#ppt_h*sin(2.5*pi*$)">
                                          <p:val>
                                            <p:fltVal val="0"/>
                                          </p:val>
                                        </p:tav>
                                        <p:tav tm="100000">
                                          <p:val>
                                            <p:fltVal val="1"/>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ID="9" grpId="2" fill="hold">
                                  <p:stCondLst>
                                    <p:cond delay="0"/>
                                  </p:stCondLst>
                                  <p:iterate type="el" backwards="0">
                                    <p:tmAbs val="0"/>
                                  </p:iterate>
                                  <p:childTnLst>
                                    <p:set>
                                      <p:cBhvr>
                                        <p:cTn id="12" fill="hold"/>
                                        <p:tgtEl>
                                          <p:spTgt spid="71"/>
                                        </p:tgtEl>
                                        <p:attrNameLst>
                                          <p:attrName>style.visibility</p:attrName>
                                        </p:attrNameLst>
                                      </p:cBhvr>
                                      <p:to>
                                        <p:strVal val="visible"/>
                                      </p:to>
                                    </p:set>
                                    <p:animEffect filter="dissolve" transition="in">
                                      <p:cBhvr>
                                        <p:cTn id="13" dur="1500"/>
                                        <p:tgtEl>
                                          <p:spTgt spid="71"/>
                                        </p:tgtEl>
                                      </p:cBhvr>
                                    </p:animEffect>
                                  </p:childTnLst>
                                </p:cTn>
                              </p:par>
                            </p:childTnLst>
                          </p:cTn>
                        </p:par>
                        <p:par>
                          <p:cTn id="14" fill="hold">
                            <p:stCondLst>
                              <p:cond delay="1500"/>
                            </p:stCondLst>
                            <p:childTnLst>
                              <p:par>
                                <p:cTn id="15" presetClass="entr" nodeType="afterEffect" presetID="9" grpId="3" fill="hold">
                                  <p:stCondLst>
                                    <p:cond delay="0"/>
                                  </p:stCondLst>
                                  <p:iterate type="el" backwards="0">
                                    <p:tmAbs val="0"/>
                                  </p:iterate>
                                  <p:childTnLst>
                                    <p:set>
                                      <p:cBhvr>
                                        <p:cTn id="16" fill="hold"/>
                                        <p:tgtEl>
                                          <p:spTgt spid="70"/>
                                        </p:tgtEl>
                                        <p:attrNameLst>
                                          <p:attrName>style.visibility</p:attrName>
                                        </p:attrNameLst>
                                      </p:cBhvr>
                                      <p:to>
                                        <p:strVal val="visible"/>
                                      </p:to>
                                    </p:set>
                                    <p:animEffect filter="dissolve" transition="in">
                                      <p:cBhvr>
                                        <p:cTn id="17" dur="1500"/>
                                        <p:tgtEl>
                                          <p:spTgt spid="70"/>
                                        </p:tgtEl>
                                      </p:cBhvr>
                                    </p:animEffect>
                                  </p:childTnLst>
                                </p:cTn>
                              </p:par>
                            </p:childTnLst>
                          </p:cTn>
                        </p:par>
                        <p:par>
                          <p:cTn id="18" fill="hold">
                            <p:stCondLst>
                              <p:cond delay="3000"/>
                            </p:stCondLst>
                            <p:childTnLst>
                              <p:par>
                                <p:cTn id="19" presetClass="entr" nodeType="afterEffect" presetSubtype="4" presetID="2" grpId="4" fill="hold">
                                  <p:stCondLst>
                                    <p:cond delay="0"/>
                                  </p:stCondLst>
                                  <p:iterate type="el" backwards="0">
                                    <p:tmAbs val="0"/>
                                  </p:iterate>
                                  <p:childTnLst>
                                    <p:set>
                                      <p:cBhvr>
                                        <p:cTn id="20" fill="hold"/>
                                        <p:tgtEl>
                                          <p:spTgt spid="69">
                                            <p:bg/>
                                          </p:spTgt>
                                        </p:tgtEl>
                                        <p:attrNameLst>
                                          <p:attrName>style.visibility</p:attrName>
                                        </p:attrNameLst>
                                      </p:cBhvr>
                                      <p:to>
                                        <p:strVal val="visible"/>
                                      </p:to>
                                    </p:set>
                                    <p:anim calcmode="lin" valueType="num">
                                      <p:cBhvr>
                                        <p:cTn id="21" dur="2500" fill="hold"/>
                                        <p:tgtEl>
                                          <p:spTgt spid="69">
                                            <p:bg/>
                                          </p:spTgt>
                                        </p:tgtEl>
                                        <p:attrNameLst>
                                          <p:attrName>ppt_x</p:attrName>
                                        </p:attrNameLst>
                                      </p:cBhvr>
                                      <p:tavLst>
                                        <p:tav tm="0">
                                          <p:val>
                                            <p:strVal val="#ppt_x"/>
                                          </p:val>
                                        </p:tav>
                                        <p:tav tm="100000">
                                          <p:val>
                                            <p:strVal val="#ppt_x"/>
                                          </p:val>
                                        </p:tav>
                                      </p:tavLst>
                                    </p:anim>
                                    <p:anim calcmode="lin" valueType="num">
                                      <p:cBhvr>
                                        <p:cTn id="22" dur="2500" fill="hold"/>
                                        <p:tgtEl>
                                          <p:spTgt spid="69">
                                            <p:bg/>
                                          </p:spTgt>
                                        </p:tgtEl>
                                        <p:attrNameLst>
                                          <p:attrName>ppt_y</p:attrName>
                                        </p:attrNameLst>
                                      </p:cBhvr>
                                      <p:tavLst>
                                        <p:tav tm="0">
                                          <p:val>
                                            <p:strVal val="1+#ppt_h/2"/>
                                          </p:val>
                                        </p:tav>
                                        <p:tav tm="100000">
                                          <p:val>
                                            <p:strVal val="#ppt_y"/>
                                          </p:val>
                                        </p:tav>
                                      </p:tavLst>
                                    </p:anim>
                                  </p:childTnLst>
                                </p:cTn>
                              </p:par>
                              <p:par>
                                <p:cTn id="23" presetClass="entr" nodeType="withEffect" presetSubtype="4" presetID="2" grpId="4" fill="hold">
                                  <p:stCondLst>
                                    <p:cond delay="0"/>
                                  </p:stCondLst>
                                  <p:iterate type="el" backwards="0">
                                    <p:tmAbs val="0"/>
                                  </p:iterate>
                                  <p:childTnLst>
                                    <p:set>
                                      <p:cBhvr>
                                        <p:cTn id="24" fill="hold"/>
                                        <p:tgtEl>
                                          <p:spTgt spid="69">
                                            <p:txEl>
                                              <p:pRg st="0" end="0"/>
                                            </p:txEl>
                                          </p:spTgt>
                                        </p:tgtEl>
                                        <p:attrNameLst>
                                          <p:attrName>style.visibility</p:attrName>
                                        </p:attrNameLst>
                                      </p:cBhvr>
                                      <p:to>
                                        <p:strVal val="visible"/>
                                      </p:to>
                                    </p:set>
                                    <p:anim calcmode="lin" valueType="num">
                                      <p:cBhvr>
                                        <p:cTn id="25" dur="250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26" dur="2500" fill="hold"/>
                                        <p:tgtEl>
                                          <p:spTgt spid="6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4" presetID="2" grpId="4" fill="hold">
                                  <p:stCondLst>
                                    <p:cond delay="0"/>
                                  </p:stCondLst>
                                  <p:iterate type="el" backwards="0">
                                    <p:tmAbs val="0"/>
                                  </p:iterate>
                                  <p:childTnLst>
                                    <p:set>
                                      <p:cBhvr>
                                        <p:cTn id="30" fill="hold"/>
                                        <p:tgtEl>
                                          <p:spTgt spid="69">
                                            <p:txEl>
                                              <p:pRg st="1" end="1"/>
                                            </p:txEl>
                                          </p:spTgt>
                                        </p:tgtEl>
                                        <p:attrNameLst>
                                          <p:attrName>style.visibility</p:attrName>
                                        </p:attrNameLst>
                                      </p:cBhvr>
                                      <p:to>
                                        <p:strVal val="visible"/>
                                      </p:to>
                                    </p:set>
                                    <p:anim calcmode="lin" valueType="num">
                                      <p:cBhvr>
                                        <p:cTn id="31" dur="2500" fill="hold"/>
                                        <p:tgtEl>
                                          <p:spTgt spid="69">
                                            <p:txEl>
                                              <p:pRg st="1" end="1"/>
                                            </p:txEl>
                                          </p:spTgt>
                                        </p:tgtEl>
                                        <p:attrNameLst>
                                          <p:attrName>ppt_x</p:attrName>
                                        </p:attrNameLst>
                                      </p:cBhvr>
                                      <p:tavLst>
                                        <p:tav tm="0">
                                          <p:val>
                                            <p:strVal val="#ppt_x"/>
                                          </p:val>
                                        </p:tav>
                                        <p:tav tm="100000">
                                          <p:val>
                                            <p:strVal val="#ppt_x"/>
                                          </p:val>
                                        </p:tav>
                                      </p:tavLst>
                                    </p:anim>
                                    <p:anim calcmode="lin" valueType="num">
                                      <p:cBhvr>
                                        <p:cTn id="32" dur="2500" fill="hold"/>
                                        <p:tgtEl>
                                          <p:spTgt spid="69">
                                            <p:txEl>
                                              <p:pRg st="1" end="1"/>
                                            </p:txEl>
                                          </p:spTgt>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Class="entr" nodeType="afterEffect" presetSubtype="4" presetID="2" grpId="4" fill="hold">
                                  <p:stCondLst>
                                    <p:cond delay="0"/>
                                  </p:stCondLst>
                                  <p:iterate type="el" backwards="0">
                                    <p:tmAbs val="0"/>
                                  </p:iterate>
                                  <p:childTnLst>
                                    <p:set>
                                      <p:cBhvr>
                                        <p:cTn id="35" fill="hold"/>
                                        <p:tgtEl>
                                          <p:spTgt spid="69">
                                            <p:txEl>
                                              <p:pRg st="2" end="2"/>
                                            </p:txEl>
                                          </p:spTgt>
                                        </p:tgtEl>
                                        <p:attrNameLst>
                                          <p:attrName>style.visibility</p:attrName>
                                        </p:attrNameLst>
                                      </p:cBhvr>
                                      <p:to>
                                        <p:strVal val="visible"/>
                                      </p:to>
                                    </p:set>
                                    <p:anim calcmode="lin" valueType="num">
                                      <p:cBhvr>
                                        <p:cTn id="36" dur="250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37" dur="2500" fill="hold"/>
                                        <p:tgtEl>
                                          <p:spTgt spid="6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Class="entr" nodeType="clickEffect" presetSubtype="4" presetID="2" grpId="4" fill="hold">
                                  <p:stCondLst>
                                    <p:cond delay="0"/>
                                  </p:stCondLst>
                                  <p:iterate type="el" backwards="0">
                                    <p:tmAbs val="0"/>
                                  </p:iterate>
                                  <p:childTnLst>
                                    <p:set>
                                      <p:cBhvr>
                                        <p:cTn id="41" fill="hold"/>
                                        <p:tgtEl>
                                          <p:spTgt spid="69">
                                            <p:txEl>
                                              <p:pRg st="3" end="3"/>
                                            </p:txEl>
                                          </p:spTgt>
                                        </p:tgtEl>
                                        <p:attrNameLst>
                                          <p:attrName>style.visibility</p:attrName>
                                        </p:attrNameLst>
                                      </p:cBhvr>
                                      <p:to>
                                        <p:strVal val="visible"/>
                                      </p:to>
                                    </p:set>
                                    <p:anim calcmode="lin" valueType="num">
                                      <p:cBhvr>
                                        <p:cTn id="42" dur="2500" fill="hold"/>
                                        <p:tgtEl>
                                          <p:spTgt spid="69">
                                            <p:txEl>
                                              <p:pRg st="3" end="3"/>
                                            </p:txEl>
                                          </p:spTgt>
                                        </p:tgtEl>
                                        <p:attrNameLst>
                                          <p:attrName>ppt_x</p:attrName>
                                        </p:attrNameLst>
                                      </p:cBhvr>
                                      <p:tavLst>
                                        <p:tav tm="0">
                                          <p:val>
                                            <p:strVal val="#ppt_x"/>
                                          </p:val>
                                        </p:tav>
                                        <p:tav tm="100000">
                                          <p:val>
                                            <p:strVal val="#ppt_x"/>
                                          </p:val>
                                        </p:tav>
                                      </p:tavLst>
                                    </p:anim>
                                    <p:anim calcmode="lin" valueType="num">
                                      <p:cBhvr>
                                        <p:cTn id="43" dur="2500" fill="hold"/>
                                        <p:tgtEl>
                                          <p:spTgt spid="69">
                                            <p:txEl>
                                              <p:pRg st="3" end="3"/>
                                            </p:txEl>
                                          </p:spTgt>
                                        </p:tgtEl>
                                        <p:attrNameLst>
                                          <p:attrName>ppt_y</p:attrName>
                                        </p:attrNameLst>
                                      </p:cBhvr>
                                      <p:tavLst>
                                        <p:tav tm="0">
                                          <p:val>
                                            <p:strVal val="1+#ppt_h/2"/>
                                          </p:val>
                                        </p:tav>
                                        <p:tav tm="100000">
                                          <p:val>
                                            <p:strVal val="#ppt_y"/>
                                          </p:val>
                                        </p:tav>
                                      </p:tavLst>
                                    </p:anim>
                                  </p:childTnLst>
                                </p:cTn>
                              </p:par>
                            </p:childTnLst>
                          </p:cTn>
                        </p:par>
                        <p:par>
                          <p:cTn id="44" fill="hold">
                            <p:stCondLst>
                              <p:cond delay="2500"/>
                            </p:stCondLst>
                            <p:childTnLst>
                              <p:par>
                                <p:cTn id="45" presetClass="entr" nodeType="afterEffect" presetSubtype="4" presetID="2" grpId="4" fill="hold">
                                  <p:stCondLst>
                                    <p:cond delay="0"/>
                                  </p:stCondLst>
                                  <p:iterate type="el" backwards="0">
                                    <p:tmAbs val="0"/>
                                  </p:iterate>
                                  <p:childTnLst>
                                    <p:set>
                                      <p:cBhvr>
                                        <p:cTn id="46" fill="hold"/>
                                        <p:tgtEl>
                                          <p:spTgt spid="69">
                                            <p:txEl>
                                              <p:pRg st="4" end="4"/>
                                            </p:txEl>
                                          </p:spTgt>
                                        </p:tgtEl>
                                        <p:attrNameLst>
                                          <p:attrName>style.visibility</p:attrName>
                                        </p:attrNameLst>
                                      </p:cBhvr>
                                      <p:to>
                                        <p:strVal val="visible"/>
                                      </p:to>
                                    </p:set>
                                    <p:anim calcmode="lin" valueType="num">
                                      <p:cBhvr>
                                        <p:cTn id="47" dur="2500" fill="hold"/>
                                        <p:tgtEl>
                                          <p:spTgt spid="69">
                                            <p:txEl>
                                              <p:pRg st="4" end="4"/>
                                            </p:txEl>
                                          </p:spTgt>
                                        </p:tgtEl>
                                        <p:attrNameLst>
                                          <p:attrName>ppt_x</p:attrName>
                                        </p:attrNameLst>
                                      </p:cBhvr>
                                      <p:tavLst>
                                        <p:tav tm="0">
                                          <p:val>
                                            <p:strVal val="#ppt_x"/>
                                          </p:val>
                                        </p:tav>
                                        <p:tav tm="100000">
                                          <p:val>
                                            <p:strVal val="#ppt_x"/>
                                          </p:val>
                                        </p:tav>
                                      </p:tavLst>
                                    </p:anim>
                                    <p:anim calcmode="lin" valueType="num">
                                      <p:cBhvr>
                                        <p:cTn id="48" dur="2500" fill="hold"/>
                                        <p:tgtEl>
                                          <p:spTgt spid="69">
                                            <p:txEl>
                                              <p:pRg st="4" end="4"/>
                                            </p:txEl>
                                          </p:spTgt>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Class="entr" nodeType="afterEffect" presetSubtype="4" presetID="2" grpId="4" fill="hold">
                                  <p:stCondLst>
                                    <p:cond delay="0"/>
                                  </p:stCondLst>
                                  <p:iterate type="el" backwards="0">
                                    <p:tmAbs val="0"/>
                                  </p:iterate>
                                  <p:childTnLst>
                                    <p:set>
                                      <p:cBhvr>
                                        <p:cTn id="51" fill="hold"/>
                                        <p:tgtEl>
                                          <p:spTgt spid="69">
                                            <p:txEl>
                                              <p:pRg st="5" end="5"/>
                                            </p:txEl>
                                          </p:spTgt>
                                        </p:tgtEl>
                                        <p:attrNameLst>
                                          <p:attrName>style.visibility</p:attrName>
                                        </p:attrNameLst>
                                      </p:cBhvr>
                                      <p:to>
                                        <p:strVal val="visible"/>
                                      </p:to>
                                    </p:set>
                                    <p:anim calcmode="lin" valueType="num">
                                      <p:cBhvr>
                                        <p:cTn id="52" dur="2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53" dur="2500" fill="hold"/>
                                        <p:tgtEl>
                                          <p:spTgt spid="6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Class="entr" nodeType="clickEffect" presetSubtype="4" presetID="2" grpId="5" fill="hold">
                                  <p:stCondLst>
                                    <p:cond delay="0"/>
                                  </p:stCondLst>
                                  <p:iterate type="el" backwards="0">
                                    <p:tmAbs val="0"/>
                                  </p:iterate>
                                  <p:childTnLst>
                                    <p:set>
                                      <p:cBhvr>
                                        <p:cTn id="57" fill="hold"/>
                                        <p:tgtEl>
                                          <p:spTgt spid="72">
                                            <p:bg/>
                                          </p:spTgt>
                                        </p:tgtEl>
                                        <p:attrNameLst>
                                          <p:attrName>style.visibility</p:attrName>
                                        </p:attrNameLst>
                                      </p:cBhvr>
                                      <p:to>
                                        <p:strVal val="visible"/>
                                      </p:to>
                                    </p:set>
                                    <p:anim calcmode="lin" valueType="num">
                                      <p:cBhvr>
                                        <p:cTn id="58" dur="2500" fill="hold"/>
                                        <p:tgtEl>
                                          <p:spTgt spid="72">
                                            <p:bg/>
                                          </p:spTgt>
                                        </p:tgtEl>
                                        <p:attrNameLst>
                                          <p:attrName>ppt_x</p:attrName>
                                        </p:attrNameLst>
                                      </p:cBhvr>
                                      <p:tavLst>
                                        <p:tav tm="0">
                                          <p:val>
                                            <p:strVal val="#ppt_x"/>
                                          </p:val>
                                        </p:tav>
                                        <p:tav tm="100000">
                                          <p:val>
                                            <p:strVal val="#ppt_x"/>
                                          </p:val>
                                        </p:tav>
                                      </p:tavLst>
                                    </p:anim>
                                    <p:anim calcmode="lin" valueType="num">
                                      <p:cBhvr>
                                        <p:cTn id="59" dur="2500" fill="hold"/>
                                        <p:tgtEl>
                                          <p:spTgt spid="72">
                                            <p:bg/>
                                          </p:spTgt>
                                        </p:tgtEl>
                                        <p:attrNameLst>
                                          <p:attrName>ppt_y</p:attrName>
                                        </p:attrNameLst>
                                      </p:cBhvr>
                                      <p:tavLst>
                                        <p:tav tm="0">
                                          <p:val>
                                            <p:strVal val="1+#ppt_h/2"/>
                                          </p:val>
                                        </p:tav>
                                        <p:tav tm="100000">
                                          <p:val>
                                            <p:strVal val="#ppt_y"/>
                                          </p:val>
                                        </p:tav>
                                      </p:tavLst>
                                    </p:anim>
                                  </p:childTnLst>
                                </p:cTn>
                              </p:par>
                              <p:par>
                                <p:cTn id="60" presetClass="entr" nodeType="withEffect" presetSubtype="4" presetID="2" grpId="5" fill="hold">
                                  <p:stCondLst>
                                    <p:cond delay="0"/>
                                  </p:stCondLst>
                                  <p:iterate type="el" backwards="0">
                                    <p:tmAbs val="0"/>
                                  </p:iterate>
                                  <p:childTnLst>
                                    <p:set>
                                      <p:cBhvr>
                                        <p:cTn id="61" fill="hold"/>
                                        <p:tgtEl>
                                          <p:spTgt spid="72">
                                            <p:txEl>
                                              <p:pRg st="0" end="0"/>
                                            </p:txEl>
                                          </p:spTgt>
                                        </p:tgtEl>
                                        <p:attrNameLst>
                                          <p:attrName>style.visibility</p:attrName>
                                        </p:attrNameLst>
                                      </p:cBhvr>
                                      <p:to>
                                        <p:strVal val="visible"/>
                                      </p:to>
                                    </p:set>
                                    <p:anim calcmode="lin" valueType="num">
                                      <p:cBhvr>
                                        <p:cTn id="62" dur="25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63" dur="2500" fill="hold"/>
                                        <p:tgtEl>
                                          <p:spTgt spid="72">
                                            <p:txEl>
                                              <p:pRg st="0" end="0"/>
                                            </p:txEl>
                                          </p:spTgt>
                                        </p:tgtEl>
                                        <p:attrNameLst>
                                          <p:attrName>ppt_y</p:attrName>
                                        </p:attrNameLst>
                                      </p:cBhvr>
                                      <p:tavLst>
                                        <p:tav tm="0">
                                          <p:val>
                                            <p:strVal val="1+#ppt_h/2"/>
                                          </p:val>
                                        </p:tav>
                                        <p:tav tm="100000">
                                          <p:val>
                                            <p:strVal val="#ppt_y"/>
                                          </p:val>
                                        </p:tav>
                                      </p:tavLst>
                                    </p:anim>
                                  </p:childTnLst>
                                </p:cTn>
                              </p:par>
                            </p:childTnLst>
                          </p:cTn>
                        </p:par>
                        <p:par>
                          <p:cTn id="64" fill="hold">
                            <p:stCondLst>
                              <p:cond delay="2500"/>
                            </p:stCondLst>
                            <p:childTnLst>
                              <p:par>
                                <p:cTn id="65" presetClass="entr" nodeType="afterEffect" presetSubtype="4" presetID="2" grpId="5" fill="hold">
                                  <p:stCondLst>
                                    <p:cond delay="0"/>
                                  </p:stCondLst>
                                  <p:iterate type="el" backwards="0">
                                    <p:tmAbs val="0"/>
                                  </p:iterate>
                                  <p:childTnLst>
                                    <p:set>
                                      <p:cBhvr>
                                        <p:cTn id="66" fill="hold"/>
                                        <p:tgtEl>
                                          <p:spTgt spid="72">
                                            <p:txEl>
                                              <p:pRg st="1" end="1"/>
                                            </p:txEl>
                                          </p:spTgt>
                                        </p:tgtEl>
                                        <p:attrNameLst>
                                          <p:attrName>style.visibility</p:attrName>
                                        </p:attrNameLst>
                                      </p:cBhvr>
                                      <p:to>
                                        <p:strVal val="visible"/>
                                      </p:to>
                                    </p:set>
                                    <p:anim calcmode="lin" valueType="num">
                                      <p:cBhvr>
                                        <p:cTn id="67" dur="2500" fill="hold"/>
                                        <p:tgtEl>
                                          <p:spTgt spid="72">
                                            <p:txEl>
                                              <p:pRg st="1" end="1"/>
                                            </p:txEl>
                                          </p:spTgt>
                                        </p:tgtEl>
                                        <p:attrNameLst>
                                          <p:attrName>ppt_x</p:attrName>
                                        </p:attrNameLst>
                                      </p:cBhvr>
                                      <p:tavLst>
                                        <p:tav tm="0">
                                          <p:val>
                                            <p:strVal val="#ppt_x"/>
                                          </p:val>
                                        </p:tav>
                                        <p:tav tm="100000">
                                          <p:val>
                                            <p:strVal val="#ppt_x"/>
                                          </p:val>
                                        </p:tav>
                                      </p:tavLst>
                                    </p:anim>
                                    <p:anim calcmode="lin" valueType="num">
                                      <p:cBhvr>
                                        <p:cTn id="68" dur="2500" fill="hold"/>
                                        <p:tgtEl>
                                          <p:spTgt spid="7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72" grpId="5"/>
      <p:bldP build="whole" bldLvl="1" animBg="1" rev="0" advAuto="0" spid="68" grpId="1"/>
      <p:bldP build="p" bldLvl="5" animBg="1" rev="0" advAuto="0" spid="69" grpId="4"/>
      <p:bldP build="whole" bldLvl="1" animBg="1" rev="0" advAuto="0" spid="70" grpId="3"/>
      <p:bldP build="whole" bldLvl="1" animBg="1" rev="0" advAuto="0" spid="71" grpId="2"/>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 name="Shape 74"/>
          <p:cNvSpPr/>
          <p:nvPr>
            <p:ph type="title" idx="4294967295"/>
          </p:nvPr>
        </p:nvSpPr>
        <p:spPr>
          <a:xfrm>
            <a:off x="1739900" y="0"/>
            <a:ext cx="11584188" cy="890836"/>
          </a:xfrm>
          <a:prstGeom prst="rect">
            <a:avLst/>
          </a:prstGeom>
        </p:spPr>
        <p:txBody>
          <a:bodyPr lIns="0" tIns="0" rIns="0" bIns="0"/>
          <a:lstStyle>
            <a:lvl1pPr>
              <a:defRPr sz="4300"/>
            </a:lvl1pPr>
          </a:lstStyle>
          <a:p>
            <a:pPr/>
            <a:r>
              <a:t>Outline</a:t>
            </a:r>
          </a:p>
        </p:txBody>
      </p:sp>
      <p:sp>
        <p:nvSpPr>
          <p:cNvPr id="75" name="Shape 75"/>
          <p:cNvSpPr/>
          <p:nvPr/>
        </p:nvSpPr>
        <p:spPr>
          <a:xfrm>
            <a:off x="2299690" y="1502044"/>
            <a:ext cx="6327534" cy="1617397"/>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defTabSz="457200">
              <a:defRPr sz="4200">
                <a:latin typeface="Arial Rounded MT Bold"/>
                <a:ea typeface="Arial Rounded MT Bold"/>
                <a:cs typeface="Arial Rounded MT Bold"/>
                <a:sym typeface="Arial Rounded MT Bold"/>
              </a:defRPr>
            </a:lvl1pPr>
          </a:lstStyle>
          <a:p>
            <a:pPr/>
            <a:r>
              <a:t>A) Old Testament uses of ‘Filled with the Spirit’</a:t>
            </a:r>
          </a:p>
        </p:txBody>
      </p:sp>
      <p:sp>
        <p:nvSpPr>
          <p:cNvPr id="76" name="Shape 76"/>
          <p:cNvSpPr/>
          <p:nvPr/>
        </p:nvSpPr>
        <p:spPr>
          <a:xfrm>
            <a:off x="2299690" y="3916854"/>
            <a:ext cx="6327534" cy="1876079"/>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defTabSz="457200">
              <a:defRPr sz="4200">
                <a:latin typeface="Arial Rounded MT Bold"/>
                <a:ea typeface="Arial Rounded MT Bold"/>
                <a:cs typeface="Arial Rounded MT Bold"/>
                <a:sym typeface="Arial Rounded MT Bold"/>
              </a:defRPr>
            </a:lvl1pPr>
          </a:lstStyle>
          <a:p>
            <a:pPr/>
            <a:r>
              <a:t>B) New Testament uses of ‘Filled with the Spirit’</a:t>
            </a:r>
          </a:p>
        </p:txBody>
      </p:sp>
      <p:sp>
        <p:nvSpPr>
          <p:cNvPr id="77" name="Shape 77"/>
          <p:cNvSpPr/>
          <p:nvPr/>
        </p:nvSpPr>
        <p:spPr>
          <a:xfrm>
            <a:off x="2299690" y="7053754"/>
            <a:ext cx="7254336" cy="186799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defTabSz="457200">
              <a:defRPr sz="4200">
                <a:latin typeface="Arial Rounded MT Bold"/>
                <a:ea typeface="Arial Rounded MT Bold"/>
                <a:cs typeface="Arial Rounded MT Bold"/>
                <a:sym typeface="Arial Rounded MT Bold"/>
              </a:defRPr>
            </a:lvl1pPr>
          </a:lstStyle>
          <a:p>
            <a:pPr/>
            <a:r>
              <a:t>C) Ephesian’s command to be  ‘Filled with the Spirit’</a:t>
            </a:r>
          </a:p>
        </p:txBody>
      </p:sp>
      <p:pic>
        <p:nvPicPr>
          <p:cNvPr id="78" name="Arrow&lt;Red.png"/>
          <p:cNvPicPr>
            <a:picLocks noChangeAspect="1"/>
          </p:cNvPicPr>
          <p:nvPr/>
        </p:nvPicPr>
        <p:blipFill>
          <a:blip r:embed="rId2">
            <a:extLst/>
          </a:blip>
          <a:stretch>
            <a:fillRect/>
          </a:stretch>
        </p:blipFill>
        <p:spPr>
          <a:xfrm rot="8931742">
            <a:off x="9735062" y="4981418"/>
            <a:ext cx="1605578" cy="1623030"/>
          </a:xfrm>
          <a:prstGeom prst="rect">
            <a:avLst/>
          </a:prstGeom>
          <a:ln w="12700">
            <a:miter lim="400000"/>
          </a:ln>
        </p:spPr>
      </p:pic>
      <p:sp>
        <p:nvSpPr>
          <p:cNvPr id="79" name="Shape 79"/>
          <p:cNvSpPr/>
          <p:nvPr/>
        </p:nvSpPr>
        <p:spPr>
          <a:xfrm>
            <a:off x="3860406" y="5921693"/>
            <a:ext cx="5840686" cy="609601"/>
          </a:xfrm>
          <a:prstGeom prst="rect">
            <a:avLst/>
          </a:prstGeom>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CE1D1A"/>
                </a:solidFill>
                <a:latin typeface="Copperplate Gothic Bold"/>
                <a:ea typeface="Copperplate Gothic Bold"/>
                <a:cs typeface="Copperplate Gothic Bold"/>
                <a:sym typeface="Copperplate Gothic Bold"/>
              </a:defRPr>
            </a:lvl1pPr>
          </a:lstStyle>
          <a:p>
            <a:pPr/>
            <a:r>
              <a:t>Special Focus on Acts</a:t>
            </a:r>
          </a:p>
        </p:txBody>
      </p:sp>
    </p:spTree>
  </p:cSld>
  <p:clrMapOvr>
    <a:masterClrMapping/>
  </p:clrMapOvr>
  <mc:AlternateContent xmlns:mc="http://schemas.openxmlformats.org/markup-compatibility/2006">
    <mc:Choice xmlns:p14="http://schemas.microsoft.com/office/powerpoint/2010/main" Requires="p14">
      <p:transition spd="slow" advClick="1" p14:dur="5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75"/>
                                        </p:tgtEl>
                                        <p:attrNameLst>
                                          <p:attrName>style.visibility</p:attrName>
                                        </p:attrNameLst>
                                      </p:cBhvr>
                                      <p:to>
                                        <p:strVal val="visible"/>
                                      </p:to>
                                    </p:set>
                                    <p:animEffect filter="dissolve" transition="in">
                                      <p:cBhvr>
                                        <p:cTn id="7" dur="1500"/>
                                        <p:tgtEl>
                                          <p:spTgt spid="75"/>
                                        </p:tgtEl>
                                      </p:cBhvr>
                                    </p:animEffect>
                                  </p:childTnLst>
                                </p:cTn>
                              </p:par>
                            </p:childTnLst>
                          </p:cTn>
                        </p:par>
                        <p:par>
                          <p:cTn id="8" fill="hold">
                            <p:stCondLst>
                              <p:cond delay="1500"/>
                            </p:stCondLst>
                            <p:childTnLst>
                              <p:par>
                                <p:cTn id="9" presetClass="entr" nodeType="afterEffect" presetID="9" grpId="2" fill="hold">
                                  <p:stCondLst>
                                    <p:cond delay="0"/>
                                  </p:stCondLst>
                                  <p:iterate type="el" backwards="0">
                                    <p:tmAbs val="0"/>
                                  </p:iterate>
                                  <p:childTnLst>
                                    <p:set>
                                      <p:cBhvr>
                                        <p:cTn id="10" fill="hold"/>
                                        <p:tgtEl>
                                          <p:spTgt spid="76"/>
                                        </p:tgtEl>
                                        <p:attrNameLst>
                                          <p:attrName>style.visibility</p:attrName>
                                        </p:attrNameLst>
                                      </p:cBhvr>
                                      <p:to>
                                        <p:strVal val="visible"/>
                                      </p:to>
                                    </p:set>
                                    <p:animEffect filter="dissolve" transition="in">
                                      <p:cBhvr>
                                        <p:cTn id="11" dur="1500"/>
                                        <p:tgtEl>
                                          <p:spTgt spid="76"/>
                                        </p:tgtEl>
                                      </p:cBhvr>
                                    </p:animEffect>
                                  </p:childTnLst>
                                </p:cTn>
                              </p:par>
                            </p:childTnLst>
                          </p:cTn>
                        </p:par>
                        <p:par>
                          <p:cTn id="12" fill="hold">
                            <p:stCondLst>
                              <p:cond delay="3000"/>
                            </p:stCondLst>
                            <p:childTnLst>
                              <p:par>
                                <p:cTn id="13" presetClass="entr" nodeType="afterEffect" presetSubtype="3" presetID="2" grpId="3" fill="hold">
                                  <p:stCondLst>
                                    <p:cond delay="100"/>
                                  </p:stCondLst>
                                  <p:iterate type="el" backwards="0">
                                    <p:tmAbs val="0"/>
                                  </p:iterate>
                                  <p:childTnLst>
                                    <p:set>
                                      <p:cBhvr>
                                        <p:cTn id="14" fill="hold"/>
                                        <p:tgtEl>
                                          <p:spTgt spid="78"/>
                                        </p:tgtEl>
                                        <p:attrNameLst>
                                          <p:attrName>style.visibility</p:attrName>
                                        </p:attrNameLst>
                                      </p:cBhvr>
                                      <p:to>
                                        <p:strVal val="visible"/>
                                      </p:to>
                                    </p:set>
                                    <p:anim calcmode="lin" valueType="num">
                                      <p:cBhvr>
                                        <p:cTn id="15" dur="3500" fill="hold"/>
                                        <p:tgtEl>
                                          <p:spTgt spid="78"/>
                                        </p:tgtEl>
                                        <p:attrNameLst>
                                          <p:attrName>ppt_x</p:attrName>
                                        </p:attrNameLst>
                                      </p:cBhvr>
                                      <p:tavLst>
                                        <p:tav tm="0">
                                          <p:val>
                                            <p:strVal val="1+#ppt_w/2"/>
                                          </p:val>
                                        </p:tav>
                                        <p:tav tm="100000">
                                          <p:val>
                                            <p:strVal val="#ppt_x"/>
                                          </p:val>
                                        </p:tav>
                                      </p:tavLst>
                                    </p:anim>
                                    <p:anim calcmode="lin" valueType="num">
                                      <p:cBhvr>
                                        <p:cTn id="16" dur="3500" fill="hold"/>
                                        <p:tgtEl>
                                          <p:spTgt spid="78"/>
                                        </p:tgtEl>
                                        <p:attrNameLst>
                                          <p:attrName>ppt_y</p:attrName>
                                        </p:attrNameLst>
                                      </p:cBhvr>
                                      <p:tavLst>
                                        <p:tav tm="0">
                                          <p:val>
                                            <p:strVal val="0-#ppt_h/2"/>
                                          </p:val>
                                        </p:tav>
                                        <p:tav tm="100000">
                                          <p:val>
                                            <p:strVal val="#ppt_y"/>
                                          </p:val>
                                        </p:tav>
                                      </p:tavLst>
                                    </p:anim>
                                  </p:childTnLst>
                                </p:cTn>
                              </p:par>
                            </p:childTnLst>
                          </p:cTn>
                        </p:par>
                        <p:par>
                          <p:cTn id="17" fill="hold">
                            <p:stCondLst>
                              <p:cond delay="6600"/>
                            </p:stCondLst>
                            <p:childTnLst>
                              <p:par>
                                <p:cTn id="18" presetClass="entr" nodeType="afterEffect" presetSubtype="2" presetID="22" grpId="4" fill="hold">
                                  <p:stCondLst>
                                    <p:cond delay="0"/>
                                  </p:stCondLst>
                                  <p:iterate type="el" backwards="0">
                                    <p:tmAbs val="0"/>
                                  </p:iterate>
                                  <p:childTnLst>
                                    <p:set>
                                      <p:cBhvr>
                                        <p:cTn id="19" fill="hold"/>
                                        <p:tgtEl>
                                          <p:spTgt spid="79"/>
                                        </p:tgtEl>
                                        <p:attrNameLst>
                                          <p:attrName>style.visibility</p:attrName>
                                        </p:attrNameLst>
                                      </p:cBhvr>
                                      <p:to>
                                        <p:strVal val="visible"/>
                                      </p:to>
                                    </p:set>
                                    <p:animEffect filter="wipe(right)" transition="in">
                                      <p:cBhvr>
                                        <p:cTn id="20" dur="2000"/>
                                        <p:tgtEl>
                                          <p:spTgt spid="79"/>
                                        </p:tgtEl>
                                      </p:cBhvr>
                                    </p:animEffect>
                                  </p:childTnLst>
                                </p:cTn>
                              </p:par>
                            </p:childTnLst>
                          </p:cTn>
                        </p:par>
                        <p:par>
                          <p:cTn id="21" fill="hold">
                            <p:stCondLst>
                              <p:cond delay="8600"/>
                            </p:stCondLst>
                            <p:childTnLst>
                              <p:par>
                                <p:cTn id="22" presetClass="entr" nodeType="afterEffect" presetID="9" grpId="5" fill="hold">
                                  <p:stCondLst>
                                    <p:cond delay="300"/>
                                  </p:stCondLst>
                                  <p:iterate type="el" backwards="0">
                                    <p:tmAbs val="0"/>
                                  </p:iterate>
                                  <p:childTnLst>
                                    <p:set>
                                      <p:cBhvr>
                                        <p:cTn id="23" fill="hold"/>
                                        <p:tgtEl>
                                          <p:spTgt spid="77"/>
                                        </p:tgtEl>
                                        <p:attrNameLst>
                                          <p:attrName>style.visibility</p:attrName>
                                        </p:attrNameLst>
                                      </p:cBhvr>
                                      <p:to>
                                        <p:strVal val="visible"/>
                                      </p:to>
                                    </p:set>
                                    <p:animEffect filter="dissolve" transition="in">
                                      <p:cBhvr>
                                        <p:cTn id="24" dur="1500"/>
                                        <p:tgtEl>
                                          <p:spTgt spid="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9" grpId="4"/>
      <p:bldP build="whole" bldLvl="1" animBg="1" rev="0" advAuto="0" spid="75" grpId="1"/>
      <p:bldP build="whole" bldLvl="1" animBg="1" rev="0" advAuto="0" spid="77" grpId="5"/>
      <p:bldP build="whole" bldLvl="1" animBg="1" rev="0" advAuto="0" spid="76" grpId="2"/>
      <p:bldP build="whole" bldLvl="1" animBg="1" rev="0" advAuto="0" spid="78" grpId="3"/>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1" name="Shape 81"/>
          <p:cNvSpPr/>
          <p:nvPr>
            <p:ph type="title" idx="4294967295"/>
          </p:nvPr>
        </p:nvSpPr>
        <p:spPr>
          <a:xfrm>
            <a:off x="1661780" y="25639"/>
            <a:ext cx="11584189" cy="890837"/>
          </a:xfrm>
          <a:prstGeom prst="rect">
            <a:avLst/>
          </a:prstGeom>
        </p:spPr>
        <p:txBody>
          <a:bodyPr lIns="0" tIns="0" rIns="0" bIns="0"/>
          <a:lstStyle/>
          <a:p>
            <a:pPr/>
            <a:r>
              <a:t>A) Filled with the Spirit in Old Testament</a:t>
            </a:r>
          </a:p>
        </p:txBody>
      </p:sp>
      <p:sp>
        <p:nvSpPr>
          <p:cNvPr id="82" name="Shape 82"/>
          <p:cNvSpPr/>
          <p:nvPr/>
        </p:nvSpPr>
        <p:spPr>
          <a:xfrm>
            <a:off x="2169174" y="4624499"/>
            <a:ext cx="9627915" cy="2349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lvl="1" marL="228600" indent="-228600" algn="just">
              <a:spcBef>
                <a:spcPts val="2700"/>
              </a:spcBef>
              <a:buSzPct val="100000"/>
              <a:buChar char="•"/>
              <a:defRPr sz="2500"/>
            </a:pPr>
            <a:r>
              <a:t>‘Filled him with the Spirit of God’ (Ex 31:3) intimates God’s special impartation of ‘knowledge’ through the filling of His Spirit.</a:t>
            </a:r>
          </a:p>
          <a:p>
            <a:pPr lvl="1" marL="228600" indent="-228600" algn="just">
              <a:spcBef>
                <a:spcPts val="2700"/>
              </a:spcBef>
              <a:buSzPct val="100000"/>
              <a:buChar char="•"/>
              <a:defRPr sz="2500"/>
            </a:pPr>
            <a:r>
              <a:t>“In wisdom, in understanding, in knowledge, and in all kinds of craftsmanship” (Ex 31:3; c.f. De 34:9) – special talent to get God’s work rightly done (later seen in spiritual gifts).</a:t>
            </a:r>
          </a:p>
        </p:txBody>
      </p:sp>
      <p:grpSp>
        <p:nvGrpSpPr>
          <p:cNvPr id="85" name="Group 85"/>
          <p:cNvGrpSpPr/>
          <p:nvPr/>
        </p:nvGrpSpPr>
        <p:grpSpPr>
          <a:xfrm>
            <a:off x="2011913" y="916475"/>
            <a:ext cx="10544000" cy="3280085"/>
            <a:chOff x="0" y="0"/>
            <a:chExt cx="10543999" cy="3280083"/>
          </a:xfrm>
        </p:grpSpPr>
        <p:sp>
          <p:nvSpPr>
            <p:cNvPr id="83" name="Shape 83"/>
            <p:cNvSpPr/>
            <p:nvPr/>
          </p:nvSpPr>
          <p:spPr>
            <a:xfrm>
              <a:off x="0" y="0"/>
              <a:ext cx="10544000" cy="3280084"/>
            </a:xfrm>
            <a:prstGeom prst="rect">
              <a:avLst/>
            </a:prstGeom>
            <a:solidFill>
              <a:srgbClr val="FFF9DA"/>
            </a:solidFill>
            <a:ln w="25400" cap="flat">
              <a:solidFill>
                <a:srgbClr val="85888D"/>
              </a:solidFill>
              <a:prstDash val="solid"/>
              <a:miter lim="400000"/>
            </a:ln>
            <a:effectLst>
              <a:outerShdw sx="100000" sy="100000" kx="0" ky="0" algn="b" rotWithShape="0" blurRad="190500" dist="8455" dir="5400000">
                <a:srgbClr val="000000"/>
              </a:outerShdw>
            </a:effectLst>
          </p:spPr>
          <p:txBody>
            <a:bodyPr wrap="square" lIns="50800" tIns="50800" rIns="50800" bIns="50800" numCol="1" anchor="ctr">
              <a:noAutofit/>
            </a:bodyPr>
            <a:lstStyle/>
            <a:p>
              <a:pPr>
                <a:defRPr sz="2400"/>
              </a:pPr>
            </a:p>
          </p:txBody>
        </p:sp>
        <p:sp>
          <p:nvSpPr>
            <p:cNvPr id="84" name="Shape 84"/>
            <p:cNvSpPr/>
            <p:nvPr/>
          </p:nvSpPr>
          <p:spPr>
            <a:xfrm>
              <a:off x="409551" y="144209"/>
              <a:ext cx="9627915" cy="292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just">
                <a:spcBef>
                  <a:spcPts val="500"/>
                </a:spcBef>
                <a:defRPr sz="2600"/>
              </a:pPr>
              <a:r>
                <a:t>“And I have filled him with the Spirit of God in wisdom, in understanding, in knowledge, and in all kinds of craftsmanship” (Ex 31:3; 35:31).</a:t>
              </a:r>
            </a:p>
            <a:p>
              <a:pPr algn="just">
                <a:spcBef>
                  <a:spcPts val="500"/>
                </a:spcBef>
                <a:defRPr sz="2600"/>
              </a:pPr>
              <a:r>
                <a:t>“Now Joshua the son of Nun was filled with the Spirit of wisdom, for Moses had laid his hands on him; and the sons of Israel listened to him and did as the LORD had commanded Moses” (De 34:9).</a:t>
              </a:r>
            </a:p>
          </p:txBody>
        </p:sp>
      </p:grpSp>
    </p:spTree>
  </p:cSld>
  <p:clrMapOvr>
    <a:masterClrMapping/>
  </p:clrMapOvr>
  <mc:AlternateContent xmlns:mc="http://schemas.openxmlformats.org/markup-compatibility/2006">
    <mc:Choice xmlns:p14="http://schemas.microsoft.com/office/powerpoint/2010/main" Requires="p14">
      <p:transition spd="slow" advClick="1" p14:dur="5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0"/>
                                  </p:stCondLst>
                                  <p:iterate type="el" backwards="0">
                                    <p:tmAbs val="0"/>
                                  </p:iterate>
                                  <p:childTnLst>
                                    <p:set>
                                      <p:cBhvr>
                                        <p:cTn id="6" fill="hold"/>
                                        <p:tgtEl>
                                          <p:spTgt spid="85"/>
                                        </p:tgtEl>
                                        <p:attrNameLst>
                                          <p:attrName>style.visibility</p:attrName>
                                        </p:attrNameLst>
                                      </p:cBhvr>
                                      <p:to>
                                        <p:strVal val="visible"/>
                                      </p:to>
                                    </p:set>
                                    <p:anim calcmode="lin" valueType="num">
                                      <p:cBhvr>
                                        <p:cTn id="7" dur="1000" fill="hold"/>
                                        <p:tgtEl>
                                          <p:spTgt spid="85"/>
                                        </p:tgtEl>
                                        <p:attrNameLst>
                                          <p:attrName>ppt_x</p:attrName>
                                        </p:attrNameLst>
                                      </p:cBhvr>
                                      <p:tavLst>
                                        <p:tav tm="0">
                                          <p:val>
                                            <p:strVal val="0-#ppt_w/2"/>
                                          </p:val>
                                        </p:tav>
                                        <p:tav tm="100000">
                                          <p:val>
                                            <p:strVal val="#ppt_x"/>
                                          </p:val>
                                        </p:tav>
                                      </p:tavLst>
                                    </p:anim>
                                    <p:anim calcmode="lin" valueType="num">
                                      <p:cBhvr>
                                        <p:cTn id="8" dur="1000" fill="hold"/>
                                        <p:tgtEl>
                                          <p:spTgt spid="8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2" fill="hold">
                                  <p:stCondLst>
                                    <p:cond delay="0"/>
                                  </p:stCondLst>
                                  <p:iterate type="el" backwards="0">
                                    <p:tmAbs val="0"/>
                                  </p:iterate>
                                  <p:childTnLst>
                                    <p:set>
                                      <p:cBhvr>
                                        <p:cTn id="12" fill="hold"/>
                                        <p:tgtEl>
                                          <p:spTgt spid="82">
                                            <p:bg/>
                                          </p:spTgt>
                                        </p:tgtEl>
                                        <p:attrNameLst>
                                          <p:attrName>style.visibility</p:attrName>
                                        </p:attrNameLst>
                                      </p:cBhvr>
                                      <p:to>
                                        <p:strVal val="visible"/>
                                      </p:to>
                                    </p:set>
                                    <p:anim calcmode="lin" valueType="num">
                                      <p:cBhvr>
                                        <p:cTn id="13" dur="2500" fill="hold"/>
                                        <p:tgtEl>
                                          <p:spTgt spid="82">
                                            <p:bg/>
                                          </p:spTgt>
                                        </p:tgtEl>
                                        <p:attrNameLst>
                                          <p:attrName>ppt_x</p:attrName>
                                        </p:attrNameLst>
                                      </p:cBhvr>
                                      <p:tavLst>
                                        <p:tav tm="0">
                                          <p:val>
                                            <p:strVal val="#ppt_x"/>
                                          </p:val>
                                        </p:tav>
                                        <p:tav tm="100000">
                                          <p:val>
                                            <p:strVal val="#ppt_x"/>
                                          </p:val>
                                        </p:tav>
                                      </p:tavLst>
                                    </p:anim>
                                    <p:anim calcmode="lin" valueType="num">
                                      <p:cBhvr>
                                        <p:cTn id="14" dur="2500" fill="hold"/>
                                        <p:tgtEl>
                                          <p:spTgt spid="82">
                                            <p:bg/>
                                          </p:spTgt>
                                        </p:tgtEl>
                                        <p:attrNameLst>
                                          <p:attrName>ppt_y</p:attrName>
                                        </p:attrNameLst>
                                      </p:cBhvr>
                                      <p:tavLst>
                                        <p:tav tm="0">
                                          <p:val>
                                            <p:strVal val="1+#ppt_h/2"/>
                                          </p:val>
                                        </p:tav>
                                        <p:tav tm="100000">
                                          <p:val>
                                            <p:strVal val="#ppt_y"/>
                                          </p:val>
                                        </p:tav>
                                      </p:tavLst>
                                    </p:anim>
                                  </p:childTnLst>
                                </p:cTn>
                              </p:par>
                              <p:par>
                                <p:cTn id="15" presetClass="entr" nodeType="withEffect" presetSubtype="4" presetID="2" grpId="2" fill="hold">
                                  <p:stCondLst>
                                    <p:cond delay="0"/>
                                  </p:stCondLst>
                                  <p:iterate type="el" backwards="0">
                                    <p:tmAbs val="0"/>
                                  </p:iterate>
                                  <p:childTnLst>
                                    <p:set>
                                      <p:cBhvr>
                                        <p:cTn id="16" fill="hold"/>
                                        <p:tgtEl>
                                          <p:spTgt spid="82">
                                            <p:txEl>
                                              <p:pRg st="0" end="0"/>
                                            </p:txEl>
                                          </p:spTgt>
                                        </p:tgtEl>
                                        <p:attrNameLst>
                                          <p:attrName>style.visibility</p:attrName>
                                        </p:attrNameLst>
                                      </p:cBhvr>
                                      <p:to>
                                        <p:strVal val="visible"/>
                                      </p:to>
                                    </p:set>
                                    <p:anim calcmode="lin" valueType="num">
                                      <p:cBhvr>
                                        <p:cTn id="17" dur="2500" fill="hold"/>
                                        <p:tgtEl>
                                          <p:spTgt spid="82">
                                            <p:txEl>
                                              <p:pRg st="0" end="0"/>
                                            </p:txEl>
                                          </p:spTgt>
                                        </p:tgtEl>
                                        <p:attrNameLst>
                                          <p:attrName>ppt_x</p:attrName>
                                        </p:attrNameLst>
                                      </p:cBhvr>
                                      <p:tavLst>
                                        <p:tav tm="0">
                                          <p:val>
                                            <p:strVal val="#ppt_x"/>
                                          </p:val>
                                        </p:tav>
                                        <p:tav tm="100000">
                                          <p:val>
                                            <p:strVal val="#ppt_x"/>
                                          </p:val>
                                        </p:tav>
                                      </p:tavLst>
                                    </p:anim>
                                    <p:anim calcmode="lin" valueType="num">
                                      <p:cBhvr>
                                        <p:cTn id="18" dur="2500" fill="hold"/>
                                        <p:tgtEl>
                                          <p:spTgt spid="8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4" presetID="2" grpId="2" fill="hold">
                                  <p:stCondLst>
                                    <p:cond delay="0"/>
                                  </p:stCondLst>
                                  <p:iterate type="el" backwards="0">
                                    <p:tmAbs val="0"/>
                                  </p:iterate>
                                  <p:childTnLst>
                                    <p:set>
                                      <p:cBhvr>
                                        <p:cTn id="22" fill="hold"/>
                                        <p:tgtEl>
                                          <p:spTgt spid="82">
                                            <p:txEl>
                                              <p:pRg st="1" end="1"/>
                                            </p:txEl>
                                          </p:spTgt>
                                        </p:tgtEl>
                                        <p:attrNameLst>
                                          <p:attrName>style.visibility</p:attrName>
                                        </p:attrNameLst>
                                      </p:cBhvr>
                                      <p:to>
                                        <p:strVal val="visible"/>
                                      </p:to>
                                    </p:set>
                                    <p:anim calcmode="lin" valueType="num">
                                      <p:cBhvr>
                                        <p:cTn id="23" dur="2500" fill="hold"/>
                                        <p:tgtEl>
                                          <p:spTgt spid="82">
                                            <p:txEl>
                                              <p:pRg st="1" end="1"/>
                                            </p:txEl>
                                          </p:spTgt>
                                        </p:tgtEl>
                                        <p:attrNameLst>
                                          <p:attrName>ppt_x</p:attrName>
                                        </p:attrNameLst>
                                      </p:cBhvr>
                                      <p:tavLst>
                                        <p:tav tm="0">
                                          <p:val>
                                            <p:strVal val="#ppt_x"/>
                                          </p:val>
                                        </p:tav>
                                        <p:tav tm="100000">
                                          <p:val>
                                            <p:strVal val="#ppt_x"/>
                                          </p:val>
                                        </p:tav>
                                      </p:tavLst>
                                    </p:anim>
                                    <p:anim calcmode="lin" valueType="num">
                                      <p:cBhvr>
                                        <p:cTn id="24" dur="2500" fill="hold"/>
                                        <p:tgtEl>
                                          <p:spTgt spid="8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82" grpId="2"/>
      <p:bldP build="whole" bldLvl="1" animBg="1" rev="0" advAuto="0" spid="85"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7" name="Shape 87"/>
          <p:cNvSpPr/>
          <p:nvPr/>
        </p:nvSpPr>
        <p:spPr>
          <a:xfrm>
            <a:off x="2493862" y="3240199"/>
            <a:ext cx="9627914" cy="3111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lvl="1" marL="228600" indent="-228600" algn="just">
              <a:spcBef>
                <a:spcPts val="2700"/>
              </a:spcBef>
              <a:buSzPct val="100000"/>
              <a:buChar char="•"/>
              <a:defRPr sz="2500"/>
            </a:pPr>
            <a:r>
              <a:t>Micah the prophet announces how the work of God’s Spirit animated him with courage to rebuke Israel with hope that she might hear God’s Word and respond by repentance from her sin (see this later in boldness).</a:t>
            </a:r>
          </a:p>
          <a:p>
            <a:pPr lvl="1" marL="228600" indent="-228600" algn="just">
              <a:spcBef>
                <a:spcPts val="2700"/>
              </a:spcBef>
              <a:buSzPct val="100000"/>
              <a:buChar char="•"/>
              <a:defRPr sz="2500"/>
            </a:pPr>
            <a:r>
              <a:t>There are many other instances, like Samson, Saul, David, etc., where God’s Spirit came upon different individuals for God’s specially appointed tasks.</a:t>
            </a:r>
          </a:p>
        </p:txBody>
      </p:sp>
      <p:grpSp>
        <p:nvGrpSpPr>
          <p:cNvPr id="90" name="Group 90"/>
          <p:cNvGrpSpPr/>
          <p:nvPr/>
        </p:nvGrpSpPr>
        <p:grpSpPr>
          <a:xfrm>
            <a:off x="2035819" y="1188393"/>
            <a:ext cx="10544000" cy="1779889"/>
            <a:chOff x="0" y="0"/>
            <a:chExt cx="10543999" cy="1779888"/>
          </a:xfrm>
        </p:grpSpPr>
        <p:sp>
          <p:nvSpPr>
            <p:cNvPr id="88" name="Shape 88"/>
            <p:cNvSpPr/>
            <p:nvPr/>
          </p:nvSpPr>
          <p:spPr>
            <a:xfrm>
              <a:off x="0" y="0"/>
              <a:ext cx="10544000" cy="1779889"/>
            </a:xfrm>
            <a:prstGeom prst="rect">
              <a:avLst/>
            </a:prstGeom>
            <a:solidFill>
              <a:srgbClr val="FFF9DA"/>
            </a:solidFill>
            <a:ln w="25400" cap="flat">
              <a:solidFill>
                <a:srgbClr val="85888D"/>
              </a:solidFill>
              <a:prstDash val="solid"/>
              <a:miter lim="400000"/>
            </a:ln>
            <a:effectLst>
              <a:outerShdw sx="100000" sy="100000" kx="0" ky="0" algn="b" rotWithShape="0" blurRad="190500" dist="8455" dir="5400000">
                <a:srgbClr val="000000"/>
              </a:outerShdw>
            </a:effectLst>
          </p:spPr>
          <p:txBody>
            <a:bodyPr wrap="square" lIns="50800" tIns="50800" rIns="50800" bIns="50800" numCol="1" anchor="ctr">
              <a:noAutofit/>
            </a:bodyPr>
            <a:lstStyle/>
            <a:p>
              <a:pPr>
                <a:defRPr sz="2400"/>
              </a:pPr>
            </a:p>
          </p:txBody>
        </p:sp>
        <p:sp>
          <p:nvSpPr>
            <p:cNvPr id="89" name="Shape 89"/>
            <p:cNvSpPr/>
            <p:nvPr/>
          </p:nvSpPr>
          <p:spPr>
            <a:xfrm>
              <a:off x="458042" y="248594"/>
              <a:ext cx="9627915" cy="1282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just">
                <a:spcBef>
                  <a:spcPts val="500"/>
                </a:spcBef>
                <a:defRPr sz="2600"/>
              </a:lvl1pPr>
            </a:lstStyle>
            <a:p>
              <a:pPr/>
              <a:r>
                <a:t>“On the other hand I am filled with power-- with the Spirit of the LORD-- and with justice and courage to make known to Jacob his rebellious act, even to Israel his sin” (Mic 3:8).</a:t>
              </a:r>
            </a:p>
          </p:txBody>
        </p:sp>
      </p:grpSp>
      <p:sp>
        <p:nvSpPr>
          <p:cNvPr id="91" name="Shape 91"/>
          <p:cNvSpPr/>
          <p:nvPr/>
        </p:nvSpPr>
        <p:spPr>
          <a:xfrm>
            <a:off x="2169175" y="6762750"/>
            <a:ext cx="10569400" cy="1282701"/>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gn="just">
              <a:defRPr sz="2600">
                <a:solidFill>
                  <a:srgbClr val="FFFFFF"/>
                </a:solidFill>
              </a:defRPr>
            </a:lvl1pPr>
          </a:lstStyle>
          <a:p>
            <a:pPr/>
            <a:r>
              <a:t>Summary: The Spirit of God worked more selectively in the OT by filling certain individuals with His Spirit empowering them to carry out God’s special purposes, setting a pattern for the NT.</a:t>
            </a:r>
          </a:p>
        </p:txBody>
      </p:sp>
      <p:sp>
        <p:nvSpPr>
          <p:cNvPr id="92" name="Shape 92"/>
          <p:cNvSpPr/>
          <p:nvPr>
            <p:ph type="title" idx="4294967295"/>
          </p:nvPr>
        </p:nvSpPr>
        <p:spPr>
          <a:xfrm>
            <a:off x="1661780" y="25639"/>
            <a:ext cx="11584189" cy="890837"/>
          </a:xfrm>
          <a:prstGeom prst="rect">
            <a:avLst/>
          </a:prstGeom>
        </p:spPr>
        <p:txBody>
          <a:bodyPr lIns="0" tIns="0" rIns="0" bIns="0"/>
          <a:lstStyle/>
          <a:p>
            <a:pPr/>
            <a:r>
              <a:t>A) Filled with the Spirit in Old Testament</a:t>
            </a:r>
          </a:p>
        </p:txBody>
      </p:sp>
      <p:grpSp>
        <p:nvGrpSpPr>
          <p:cNvPr id="96" name="Group 96"/>
          <p:cNvGrpSpPr/>
          <p:nvPr/>
        </p:nvGrpSpPr>
        <p:grpSpPr>
          <a:xfrm>
            <a:off x="2493862" y="8426450"/>
            <a:ext cx="9784460" cy="914400"/>
            <a:chOff x="0" y="0"/>
            <a:chExt cx="9784458" cy="914400"/>
          </a:xfrm>
        </p:grpSpPr>
        <p:sp>
          <p:nvSpPr>
            <p:cNvPr id="93" name="Shape 93"/>
            <p:cNvSpPr/>
            <p:nvPr/>
          </p:nvSpPr>
          <p:spPr>
            <a:xfrm>
              <a:off x="0" y="0"/>
              <a:ext cx="4202710" cy="89083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rmAutofit fontScale="100000" lnSpcReduction="0"/>
            </a:bodyPr>
            <a:lstStyle>
              <a:lvl1pPr defTabSz="457200">
                <a:defRPr b="1" sz="4200">
                  <a:latin typeface="Helvetica"/>
                  <a:ea typeface="Helvetica"/>
                  <a:cs typeface="Helvetica"/>
                  <a:sym typeface="Helvetica"/>
                </a:defRPr>
              </a:lvl1pPr>
            </a:lstStyle>
            <a:p>
              <a:pPr/>
              <a:r>
                <a:t>God’s filling</a:t>
              </a:r>
            </a:p>
          </p:txBody>
        </p:sp>
        <p:sp>
          <p:nvSpPr>
            <p:cNvPr id="94" name="Shape 94"/>
            <p:cNvSpPr/>
            <p:nvPr/>
          </p:nvSpPr>
          <p:spPr>
            <a:xfrm>
              <a:off x="5581749" y="23564"/>
              <a:ext cx="4202710" cy="89083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rmAutofit fontScale="100000" lnSpcReduction="0"/>
            </a:bodyPr>
            <a:lstStyle>
              <a:lvl1pPr defTabSz="457200">
                <a:defRPr b="1" sz="4200">
                  <a:latin typeface="Helvetica"/>
                  <a:ea typeface="Helvetica"/>
                  <a:cs typeface="Helvetica"/>
                  <a:sym typeface="Helvetica"/>
                </a:defRPr>
              </a:lvl1pPr>
            </a:lstStyle>
            <a:p>
              <a:pPr/>
              <a:r>
                <a:t>God’s purpose</a:t>
              </a:r>
            </a:p>
          </p:txBody>
        </p:sp>
        <p:sp>
          <p:nvSpPr>
            <p:cNvPr id="95" name="Shape 95"/>
            <p:cNvSpPr/>
            <p:nvPr/>
          </p:nvSpPr>
          <p:spPr>
            <a:xfrm>
              <a:off x="3919599" y="0"/>
              <a:ext cx="1788716" cy="914400"/>
            </a:xfrm>
            <a:prstGeom prst="rightArrow">
              <a:avLst>
                <a:gd name="adj1" fmla="val 32000"/>
                <a:gd name="adj2" fmla="val 88889"/>
              </a:avLst>
            </a:prstGeom>
            <a:solidFill>
              <a:srgbClr val="000000"/>
            </a:solid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grpSp>
    </p:spTree>
  </p:cSld>
  <p:clrMapOvr>
    <a:masterClrMapping/>
  </p:clrMapOvr>
  <mc:AlternateContent xmlns:mc="http://schemas.openxmlformats.org/markup-compatibility/2006">
    <mc:Choice xmlns:p14="http://schemas.microsoft.com/office/powerpoint/2010/main" Requires="p14">
      <p:transition spd="slow" advClick="1" p14:dur="5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0"/>
                                  </p:stCondLst>
                                  <p:iterate type="el" backwards="0">
                                    <p:tmAbs val="0"/>
                                  </p:iterate>
                                  <p:childTnLst>
                                    <p:set>
                                      <p:cBhvr>
                                        <p:cTn id="6" fill="hold"/>
                                        <p:tgtEl>
                                          <p:spTgt spid="90"/>
                                        </p:tgtEl>
                                        <p:attrNameLst>
                                          <p:attrName>style.visibility</p:attrName>
                                        </p:attrNameLst>
                                      </p:cBhvr>
                                      <p:to>
                                        <p:strVal val="visible"/>
                                      </p:to>
                                    </p:set>
                                    <p:anim calcmode="lin" valueType="num">
                                      <p:cBhvr>
                                        <p:cTn id="7" dur="2000" fill="hold"/>
                                        <p:tgtEl>
                                          <p:spTgt spid="90"/>
                                        </p:tgtEl>
                                        <p:attrNameLst>
                                          <p:attrName>ppt_x</p:attrName>
                                        </p:attrNameLst>
                                      </p:cBhvr>
                                      <p:tavLst>
                                        <p:tav tm="0">
                                          <p:val>
                                            <p:strVal val="0-#ppt_w/2"/>
                                          </p:val>
                                        </p:tav>
                                        <p:tav tm="100000">
                                          <p:val>
                                            <p:strVal val="#ppt_x"/>
                                          </p:val>
                                        </p:tav>
                                      </p:tavLst>
                                    </p:anim>
                                    <p:anim calcmode="lin" valueType="num">
                                      <p:cBhvr>
                                        <p:cTn id="8" dur="2000" fill="hold"/>
                                        <p:tgtEl>
                                          <p:spTgt spid="9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2" fill="hold">
                                  <p:stCondLst>
                                    <p:cond delay="0"/>
                                  </p:stCondLst>
                                  <p:iterate type="el" backwards="0">
                                    <p:tmAbs val="0"/>
                                  </p:iterate>
                                  <p:childTnLst>
                                    <p:set>
                                      <p:cBhvr>
                                        <p:cTn id="12" fill="hold"/>
                                        <p:tgtEl>
                                          <p:spTgt spid="87">
                                            <p:bg/>
                                          </p:spTgt>
                                        </p:tgtEl>
                                        <p:attrNameLst>
                                          <p:attrName>style.visibility</p:attrName>
                                        </p:attrNameLst>
                                      </p:cBhvr>
                                      <p:to>
                                        <p:strVal val="visible"/>
                                      </p:to>
                                    </p:set>
                                    <p:anim calcmode="lin" valueType="num">
                                      <p:cBhvr>
                                        <p:cTn id="13" dur="2500" fill="hold"/>
                                        <p:tgtEl>
                                          <p:spTgt spid="87">
                                            <p:bg/>
                                          </p:spTgt>
                                        </p:tgtEl>
                                        <p:attrNameLst>
                                          <p:attrName>ppt_x</p:attrName>
                                        </p:attrNameLst>
                                      </p:cBhvr>
                                      <p:tavLst>
                                        <p:tav tm="0">
                                          <p:val>
                                            <p:strVal val="#ppt_x"/>
                                          </p:val>
                                        </p:tav>
                                        <p:tav tm="100000">
                                          <p:val>
                                            <p:strVal val="#ppt_x"/>
                                          </p:val>
                                        </p:tav>
                                      </p:tavLst>
                                    </p:anim>
                                    <p:anim calcmode="lin" valueType="num">
                                      <p:cBhvr>
                                        <p:cTn id="14" dur="2500" fill="hold"/>
                                        <p:tgtEl>
                                          <p:spTgt spid="87">
                                            <p:bg/>
                                          </p:spTgt>
                                        </p:tgtEl>
                                        <p:attrNameLst>
                                          <p:attrName>ppt_y</p:attrName>
                                        </p:attrNameLst>
                                      </p:cBhvr>
                                      <p:tavLst>
                                        <p:tav tm="0">
                                          <p:val>
                                            <p:strVal val="1+#ppt_h/2"/>
                                          </p:val>
                                        </p:tav>
                                        <p:tav tm="100000">
                                          <p:val>
                                            <p:strVal val="#ppt_y"/>
                                          </p:val>
                                        </p:tav>
                                      </p:tavLst>
                                    </p:anim>
                                  </p:childTnLst>
                                </p:cTn>
                              </p:par>
                              <p:par>
                                <p:cTn id="15" presetClass="entr" nodeType="withEffect" presetSubtype="4" presetID="2" grpId="2" fill="hold">
                                  <p:stCondLst>
                                    <p:cond delay="0"/>
                                  </p:stCondLst>
                                  <p:iterate type="el" backwards="0">
                                    <p:tmAbs val="0"/>
                                  </p:iterate>
                                  <p:childTnLst>
                                    <p:set>
                                      <p:cBhvr>
                                        <p:cTn id="16" fill="hold"/>
                                        <p:tgtEl>
                                          <p:spTgt spid="87">
                                            <p:txEl>
                                              <p:pRg st="0" end="0"/>
                                            </p:txEl>
                                          </p:spTgt>
                                        </p:tgtEl>
                                        <p:attrNameLst>
                                          <p:attrName>style.visibility</p:attrName>
                                        </p:attrNameLst>
                                      </p:cBhvr>
                                      <p:to>
                                        <p:strVal val="visible"/>
                                      </p:to>
                                    </p:set>
                                    <p:anim calcmode="lin" valueType="num">
                                      <p:cBhvr>
                                        <p:cTn id="17" dur="2500" fill="hold"/>
                                        <p:tgtEl>
                                          <p:spTgt spid="87">
                                            <p:txEl>
                                              <p:pRg st="0" end="0"/>
                                            </p:txEl>
                                          </p:spTgt>
                                        </p:tgtEl>
                                        <p:attrNameLst>
                                          <p:attrName>ppt_x</p:attrName>
                                        </p:attrNameLst>
                                      </p:cBhvr>
                                      <p:tavLst>
                                        <p:tav tm="0">
                                          <p:val>
                                            <p:strVal val="#ppt_x"/>
                                          </p:val>
                                        </p:tav>
                                        <p:tav tm="100000">
                                          <p:val>
                                            <p:strVal val="#ppt_x"/>
                                          </p:val>
                                        </p:tav>
                                      </p:tavLst>
                                    </p:anim>
                                    <p:anim calcmode="lin" valueType="num">
                                      <p:cBhvr>
                                        <p:cTn id="18" dur="2500" fill="hold"/>
                                        <p:tgtEl>
                                          <p:spTgt spid="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4" presetID="2" grpId="2" fill="hold">
                                  <p:stCondLst>
                                    <p:cond delay="0"/>
                                  </p:stCondLst>
                                  <p:iterate type="el" backwards="0">
                                    <p:tmAbs val="0"/>
                                  </p:iterate>
                                  <p:childTnLst>
                                    <p:set>
                                      <p:cBhvr>
                                        <p:cTn id="22" fill="hold"/>
                                        <p:tgtEl>
                                          <p:spTgt spid="87">
                                            <p:txEl>
                                              <p:pRg st="1" end="1"/>
                                            </p:txEl>
                                          </p:spTgt>
                                        </p:tgtEl>
                                        <p:attrNameLst>
                                          <p:attrName>style.visibility</p:attrName>
                                        </p:attrNameLst>
                                      </p:cBhvr>
                                      <p:to>
                                        <p:strVal val="visible"/>
                                      </p:to>
                                    </p:set>
                                    <p:anim calcmode="lin" valueType="num">
                                      <p:cBhvr>
                                        <p:cTn id="23" dur="2500" fill="hold"/>
                                        <p:tgtEl>
                                          <p:spTgt spid="87">
                                            <p:txEl>
                                              <p:pRg st="1" end="1"/>
                                            </p:txEl>
                                          </p:spTgt>
                                        </p:tgtEl>
                                        <p:attrNameLst>
                                          <p:attrName>ppt_x</p:attrName>
                                        </p:attrNameLst>
                                      </p:cBhvr>
                                      <p:tavLst>
                                        <p:tav tm="0">
                                          <p:val>
                                            <p:strVal val="#ppt_x"/>
                                          </p:val>
                                        </p:tav>
                                        <p:tav tm="100000">
                                          <p:val>
                                            <p:strVal val="#ppt_x"/>
                                          </p:val>
                                        </p:tav>
                                      </p:tavLst>
                                    </p:anim>
                                    <p:anim calcmode="lin" valueType="num">
                                      <p:cBhvr>
                                        <p:cTn id="24" dur="2500" fill="hold"/>
                                        <p:tgtEl>
                                          <p:spTgt spid="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10" presetID="19" grpId="3" fill="hold">
                                  <p:stCondLst>
                                    <p:cond delay="0"/>
                                  </p:stCondLst>
                                  <p:iterate type="el" backwards="0">
                                    <p:tmAbs val="0"/>
                                  </p:iterate>
                                  <p:childTnLst>
                                    <p:set>
                                      <p:cBhvr>
                                        <p:cTn id="28" fill="hold"/>
                                        <p:tgtEl>
                                          <p:spTgt spid="91"/>
                                        </p:tgtEl>
                                        <p:attrNameLst>
                                          <p:attrName>style.visibility</p:attrName>
                                        </p:attrNameLst>
                                      </p:cBhvr>
                                      <p:to>
                                        <p:strVal val="visible"/>
                                      </p:to>
                                    </p:set>
                                    <p:anim calcmode="lin" valueType="num">
                                      <p:cBhvr>
                                        <p:cTn id="29" dur="3500" fill="hold"/>
                                        <p:tgtEl>
                                          <p:spTgt spid="91"/>
                                        </p:tgtEl>
                                        <p:attrNameLst>
                                          <p:attrName>ppt_w</p:attrName>
                                        </p:attrNameLst>
                                      </p:cBhvr>
                                      <p:tavLst>
                                        <p:tav tm="0" fmla="#ppt_w*sin(2.5*pi*$)">
                                          <p:val>
                                            <p:fltVal val="0"/>
                                          </p:val>
                                        </p:tav>
                                        <p:tav tm="100000">
                                          <p:val>
                                            <p:fltVal val="1"/>
                                          </p:val>
                                        </p:tav>
                                      </p:tavLst>
                                    </p:anim>
                                    <p:anim calcmode="lin" valueType="num">
                                      <p:cBhvr>
                                        <p:cTn id="30" dur="3500" fill="hold"/>
                                        <p:tgtEl>
                                          <p:spTgt spid="91"/>
                                        </p:tgtEl>
                                        <p:attrNameLst>
                                          <p:attrName>ppt_h</p:attrName>
                                        </p:attrNameLst>
                                      </p:cBhvr>
                                      <p:tavLst>
                                        <p:tav tm="0">
                                          <p:val>
                                            <p:strVal val="#ppt_h"/>
                                          </p:val>
                                        </p:tav>
                                        <p:tav tm="100000">
                                          <p:val>
                                            <p:strVal val="#ppt_h"/>
                                          </p:val>
                                        </p:tav>
                                      </p:tavLst>
                                    </p:anim>
                                  </p:childTnLst>
                                </p:cTn>
                              </p:par>
                            </p:childTnLst>
                          </p:cTn>
                        </p:par>
                        <p:par>
                          <p:cTn id="31" fill="hold">
                            <p:stCondLst>
                              <p:cond delay="3500"/>
                            </p:stCondLst>
                            <p:childTnLst>
                              <p:par>
                                <p:cTn id="32" presetClass="entr" nodeType="afterEffect" presetSubtype="8" presetID="22" grpId="4" fill="hold">
                                  <p:stCondLst>
                                    <p:cond delay="0"/>
                                  </p:stCondLst>
                                  <p:iterate type="el" backwards="0">
                                    <p:tmAbs val="0"/>
                                  </p:iterate>
                                  <p:childTnLst>
                                    <p:set>
                                      <p:cBhvr>
                                        <p:cTn id="33" fill="hold"/>
                                        <p:tgtEl>
                                          <p:spTgt spid="96"/>
                                        </p:tgtEl>
                                        <p:attrNameLst>
                                          <p:attrName>style.visibility</p:attrName>
                                        </p:attrNameLst>
                                      </p:cBhvr>
                                      <p:to>
                                        <p:strVal val="visible"/>
                                      </p:to>
                                    </p:set>
                                    <p:animEffect filter="wipe(left)" transition="in">
                                      <p:cBhvr>
                                        <p:cTn id="34" dur="1000"/>
                                        <p:tgtEl>
                                          <p:spTgt spid="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0" grpId="1"/>
      <p:bldP build="p" bldLvl="5" animBg="1" rev="0" advAuto="0" spid="87" grpId="2"/>
      <p:bldP build="whole" bldLvl="1" animBg="1" rev="0" advAuto="0" spid="91" grpId="3"/>
      <p:bldP build="whole" bldLvl="1" animBg="1" rev="0" advAuto="0" spid="96" grpId="4"/>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8" name="Shape 98"/>
          <p:cNvSpPr/>
          <p:nvPr>
            <p:ph type="title" idx="4294967295"/>
          </p:nvPr>
        </p:nvSpPr>
        <p:spPr>
          <a:xfrm>
            <a:off x="1693722" y="0"/>
            <a:ext cx="11584189" cy="890836"/>
          </a:xfrm>
          <a:prstGeom prst="rect">
            <a:avLst/>
          </a:prstGeom>
        </p:spPr>
        <p:txBody>
          <a:bodyPr lIns="0" tIns="0" rIns="0" bIns="0"/>
          <a:lstStyle/>
          <a:p>
            <a:pPr/>
            <a:r>
              <a:t>B) Filled with the Spirit in New Testament</a:t>
            </a:r>
          </a:p>
        </p:txBody>
      </p:sp>
      <p:grpSp>
        <p:nvGrpSpPr>
          <p:cNvPr id="102" name="Group 102"/>
          <p:cNvGrpSpPr/>
          <p:nvPr/>
        </p:nvGrpSpPr>
        <p:grpSpPr>
          <a:xfrm>
            <a:off x="2048716" y="1127249"/>
            <a:ext cx="10569400" cy="3280085"/>
            <a:chOff x="0" y="0"/>
            <a:chExt cx="10569399" cy="3280083"/>
          </a:xfrm>
        </p:grpSpPr>
        <p:sp>
          <p:nvSpPr>
            <p:cNvPr id="99" name="Shape 99"/>
            <p:cNvSpPr/>
            <p:nvPr/>
          </p:nvSpPr>
          <p:spPr>
            <a:xfrm>
              <a:off x="12700" y="0"/>
              <a:ext cx="10544000" cy="3280084"/>
            </a:xfrm>
            <a:prstGeom prst="rect">
              <a:avLst/>
            </a:prstGeom>
            <a:solidFill>
              <a:srgbClr val="FFF9DA"/>
            </a:solidFill>
            <a:ln w="25400" cap="flat">
              <a:solidFill>
                <a:srgbClr val="85888D"/>
              </a:solidFill>
              <a:prstDash val="solid"/>
              <a:miter lim="400000"/>
            </a:ln>
            <a:effectLst>
              <a:outerShdw sx="100000" sy="100000" kx="0" ky="0" algn="b" rotWithShape="0" blurRad="190500" dist="8455" dir="5400000">
                <a:srgbClr val="000000"/>
              </a:outerShdw>
            </a:effectLst>
          </p:spPr>
          <p:txBody>
            <a:bodyPr wrap="square" lIns="50800" tIns="50800" rIns="50800" bIns="50800" numCol="1" anchor="ctr">
              <a:noAutofit/>
            </a:bodyPr>
            <a:lstStyle/>
            <a:p>
              <a:pPr>
                <a:defRPr sz="2400"/>
              </a:pPr>
            </a:p>
          </p:txBody>
        </p:sp>
        <p:sp>
          <p:nvSpPr>
            <p:cNvPr id="100" name="Shape 100"/>
            <p:cNvSpPr/>
            <p:nvPr/>
          </p:nvSpPr>
          <p:spPr>
            <a:xfrm>
              <a:off x="470743" y="664909"/>
              <a:ext cx="9627915" cy="2463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just">
                <a:spcBef>
                  <a:spcPts val="500"/>
                </a:spcBef>
                <a:defRPr sz="2600"/>
              </a:lvl1pPr>
            </a:lstStyle>
            <a:p>
              <a:pPr/>
              <a:r>
                <a:t>“For he will be great in the sight of the Lord… and he will be filled with the Holy Spirit, while yet in his mother’s womb” (Lu 1:15). “…when Elizabeth heard Mary’s greeting, the baby leaped in her womb; and Elizabeth was filled with the Holy Spirit” (Lu 1:41). “…Zacharias was filled with the Holy Spirit, and prophesied” (Lu 1:67).</a:t>
              </a:r>
            </a:p>
          </p:txBody>
        </p:sp>
        <p:sp>
          <p:nvSpPr>
            <p:cNvPr id="101" name="Shape 101"/>
            <p:cNvSpPr/>
            <p:nvPr/>
          </p:nvSpPr>
          <p:spPr>
            <a:xfrm>
              <a:off x="0" y="4509"/>
              <a:ext cx="10569400" cy="660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spcBef>
                  <a:spcPts val="500"/>
                </a:spcBef>
                <a:defRPr b="1" sz="3700">
                  <a:latin typeface="Helvetica"/>
                  <a:ea typeface="Helvetica"/>
                  <a:cs typeface="Helvetica"/>
                  <a:sym typeface="Helvetica"/>
                </a:defRPr>
              </a:lvl1pPr>
            </a:lstStyle>
            <a:p>
              <a:pPr>
                <a:defRPr b="0">
                  <a:latin typeface="+mn-lt"/>
                  <a:ea typeface="+mn-ea"/>
                  <a:cs typeface="+mn-cs"/>
                  <a:sym typeface="Helvetica Light"/>
                </a:defRPr>
              </a:pPr>
              <a:r>
                <a:rPr b="1">
                  <a:latin typeface="Helvetica"/>
                  <a:ea typeface="Helvetica"/>
                  <a:cs typeface="Helvetica"/>
                  <a:sym typeface="Helvetica"/>
                </a:rPr>
                <a:t>At John the Baptist’s Birth</a:t>
              </a:r>
            </a:p>
          </p:txBody>
        </p:sp>
      </p:grpSp>
      <p:grpSp>
        <p:nvGrpSpPr>
          <p:cNvPr id="106" name="Group 106"/>
          <p:cNvGrpSpPr/>
          <p:nvPr/>
        </p:nvGrpSpPr>
        <p:grpSpPr>
          <a:xfrm>
            <a:off x="2048716" y="5722375"/>
            <a:ext cx="10569401" cy="3300975"/>
            <a:chOff x="0" y="0"/>
            <a:chExt cx="10569399" cy="3300974"/>
          </a:xfrm>
        </p:grpSpPr>
        <p:sp>
          <p:nvSpPr>
            <p:cNvPr id="103" name="Shape 103"/>
            <p:cNvSpPr/>
            <p:nvPr/>
          </p:nvSpPr>
          <p:spPr>
            <a:xfrm>
              <a:off x="12700" y="20890"/>
              <a:ext cx="10544000" cy="3280085"/>
            </a:xfrm>
            <a:prstGeom prst="rect">
              <a:avLst/>
            </a:prstGeom>
            <a:solidFill>
              <a:srgbClr val="FFF9DA"/>
            </a:solidFill>
            <a:ln w="25400" cap="flat">
              <a:solidFill>
                <a:srgbClr val="85888D"/>
              </a:solidFill>
              <a:prstDash val="solid"/>
              <a:miter lim="400000"/>
            </a:ln>
            <a:effectLst>
              <a:outerShdw sx="100000" sy="100000" kx="0" ky="0" algn="b" rotWithShape="0" blurRad="190500" dist="8455" dir="5400000">
                <a:srgbClr val="000000"/>
              </a:outerShdw>
            </a:effectLst>
          </p:spPr>
          <p:txBody>
            <a:bodyPr wrap="square" lIns="50800" tIns="50800" rIns="50800" bIns="50800" numCol="1" anchor="ctr">
              <a:noAutofit/>
            </a:bodyPr>
            <a:lstStyle/>
            <a:p>
              <a:pPr>
                <a:defRPr sz="2400"/>
              </a:pPr>
            </a:p>
          </p:txBody>
        </p:sp>
        <p:sp>
          <p:nvSpPr>
            <p:cNvPr id="104" name="Shape 104"/>
            <p:cNvSpPr/>
            <p:nvPr/>
          </p:nvSpPr>
          <p:spPr>
            <a:xfrm>
              <a:off x="470743" y="660399"/>
              <a:ext cx="9627915" cy="2463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just">
                <a:spcBef>
                  <a:spcPts val="500"/>
                </a:spcBef>
                <a:defRPr sz="2600"/>
              </a:lvl1pPr>
            </a:lstStyle>
            <a:p>
              <a:pPr/>
              <a:r>
                <a:t>“And the Holy Spirit descended upon Him in bodily form like a dove, and a voice came out of heaven, “Thou art My beloved Son, in Thee I am well-pleased” (Lu 3:22; Mk 1:10;  John 1:32). “And Jesus, full of the Holy Spirit, returned from the Jordan and was led about by the Spirit in the wilderness” (Lu 4:1; Mat 4:1; Mk 1:12).</a:t>
              </a:r>
            </a:p>
          </p:txBody>
        </p:sp>
        <p:sp>
          <p:nvSpPr>
            <p:cNvPr id="105" name="Shape 105"/>
            <p:cNvSpPr/>
            <p:nvPr/>
          </p:nvSpPr>
          <p:spPr>
            <a:xfrm>
              <a:off x="0" y="0"/>
              <a:ext cx="10569400" cy="660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spcBef>
                  <a:spcPts val="500"/>
                </a:spcBef>
                <a:defRPr b="1" sz="3700">
                  <a:latin typeface="Helvetica"/>
                  <a:ea typeface="Helvetica"/>
                  <a:cs typeface="Helvetica"/>
                  <a:sym typeface="Helvetica"/>
                </a:defRPr>
              </a:lvl1pPr>
            </a:lstStyle>
            <a:p>
              <a:pPr>
                <a:defRPr b="0">
                  <a:latin typeface="+mn-lt"/>
                  <a:ea typeface="+mn-ea"/>
                  <a:cs typeface="+mn-cs"/>
                  <a:sym typeface="Helvetica Light"/>
                </a:defRPr>
              </a:pPr>
              <a:r>
                <a:rPr b="1">
                  <a:latin typeface="Helvetica"/>
                  <a:ea typeface="Helvetica"/>
                  <a:cs typeface="Helvetica"/>
                  <a:sym typeface="Helvetica"/>
                </a:rPr>
                <a:t>Jesus’ Ministry</a:t>
              </a:r>
            </a:p>
          </p:txBody>
        </p:sp>
      </p:grpSp>
    </p:spTree>
  </p:cSld>
  <p:clrMapOvr>
    <a:masterClrMapping/>
  </p:clrMapOvr>
  <mc:AlternateContent xmlns:mc="http://schemas.openxmlformats.org/markup-compatibility/2006">
    <mc:Choice xmlns:p14="http://schemas.microsoft.com/office/powerpoint/2010/main" Requires="p14">
      <p:transition spd="slow" advClick="1" p14:dur="5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2" presetID="7" grpId="1" fill="hold">
                                  <p:stCondLst>
                                    <p:cond delay="0"/>
                                  </p:stCondLst>
                                  <p:iterate type="el" backwards="0">
                                    <p:tmAbs val="0"/>
                                  </p:iterate>
                                  <p:childTnLst>
                                    <p:set>
                                      <p:cBhvr>
                                        <p:cTn id="6" fill="hold"/>
                                        <p:tgtEl>
                                          <p:spTgt spid="102"/>
                                        </p:tgtEl>
                                        <p:attrNameLst>
                                          <p:attrName>style.visibility</p:attrName>
                                        </p:attrNameLst>
                                      </p:cBhvr>
                                      <p:to>
                                        <p:strVal val="visible"/>
                                      </p:to>
                                    </p:set>
                                    <p:anim calcmode="lin" valueType="num">
                                      <p:cBhvr>
                                        <p:cTn id="7" dur="2250" fill="hold"/>
                                        <p:tgtEl>
                                          <p:spTgt spid="102"/>
                                        </p:tgtEl>
                                        <p:attrNameLst>
                                          <p:attrName>ppt_x</p:attrName>
                                        </p:attrNameLst>
                                      </p:cBhvr>
                                      <p:tavLst>
                                        <p:tav tm="0">
                                          <p:val>
                                            <p:strVal val="1+#ppt_w/2"/>
                                          </p:val>
                                        </p:tav>
                                        <p:tav tm="100000">
                                          <p:val>
                                            <p:strVal val="#ppt_x"/>
                                          </p:val>
                                        </p:tav>
                                      </p:tavLst>
                                    </p:anim>
                                    <p:anim calcmode="lin" valueType="num">
                                      <p:cBhvr>
                                        <p:cTn id="8" dur="2250" fill="hold"/>
                                        <p:tgtEl>
                                          <p:spTgt spid="10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2" presetID="7" grpId="2" fill="hold">
                                  <p:stCondLst>
                                    <p:cond delay="0"/>
                                  </p:stCondLst>
                                  <p:iterate type="el" backwards="0">
                                    <p:tmAbs val="0"/>
                                  </p:iterate>
                                  <p:childTnLst>
                                    <p:set>
                                      <p:cBhvr>
                                        <p:cTn id="12" fill="hold"/>
                                        <p:tgtEl>
                                          <p:spTgt spid="106"/>
                                        </p:tgtEl>
                                        <p:attrNameLst>
                                          <p:attrName>style.visibility</p:attrName>
                                        </p:attrNameLst>
                                      </p:cBhvr>
                                      <p:to>
                                        <p:strVal val="visible"/>
                                      </p:to>
                                    </p:set>
                                    <p:anim calcmode="lin" valueType="num">
                                      <p:cBhvr>
                                        <p:cTn id="13" dur="2250" fill="hold"/>
                                        <p:tgtEl>
                                          <p:spTgt spid="106"/>
                                        </p:tgtEl>
                                        <p:attrNameLst>
                                          <p:attrName>ppt_x</p:attrName>
                                        </p:attrNameLst>
                                      </p:cBhvr>
                                      <p:tavLst>
                                        <p:tav tm="0">
                                          <p:val>
                                            <p:strVal val="1+#ppt_w/2"/>
                                          </p:val>
                                        </p:tav>
                                        <p:tav tm="100000">
                                          <p:val>
                                            <p:strVal val="#ppt_x"/>
                                          </p:val>
                                        </p:tav>
                                      </p:tavLst>
                                    </p:anim>
                                    <p:anim calcmode="lin" valueType="num">
                                      <p:cBhvr>
                                        <p:cTn id="14" dur="225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6" grpId="2"/>
      <p:bldP build="whole" bldLvl="1" animBg="1" rev="0" advAuto="0" spid="102"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8" name="Shape 108"/>
          <p:cNvSpPr/>
          <p:nvPr/>
        </p:nvSpPr>
        <p:spPr>
          <a:xfrm>
            <a:off x="8714866" y="1643035"/>
            <a:ext cx="4002576" cy="6896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lvl="1" marL="228600" indent="-228600" algn="just">
              <a:spcBef>
                <a:spcPts val="4100"/>
              </a:spcBef>
              <a:buSzPct val="100000"/>
              <a:buChar char="•"/>
              <a:defRPr sz="2500"/>
            </a:pPr>
            <a:r>
              <a:t>Baptize=anointing of Spirit</a:t>
            </a:r>
          </a:p>
          <a:p>
            <a:pPr lvl="1" marL="228600" indent="-228600" algn="just">
              <a:spcBef>
                <a:spcPts val="4100"/>
              </a:spcBef>
              <a:buSzPct val="100000"/>
              <a:buChar char="•"/>
              <a:defRPr sz="2500"/>
            </a:pPr>
            <a:r>
              <a:t>Common experience of true believers</a:t>
            </a:r>
          </a:p>
          <a:p>
            <a:pPr lvl="1" marL="228600" indent="-228600" algn="just">
              <a:spcBef>
                <a:spcPts val="4100"/>
              </a:spcBef>
              <a:buSzPct val="100000"/>
              <a:buChar char="•"/>
              <a:defRPr sz="2500"/>
            </a:pPr>
            <a:r>
              <a:t>Not naturally exhuberated but Spirit-filled</a:t>
            </a:r>
          </a:p>
          <a:p>
            <a:pPr lvl="1" marL="228600" indent="-228600" algn="just">
              <a:spcBef>
                <a:spcPts val="4100"/>
              </a:spcBef>
              <a:buSzPct val="100000"/>
              <a:buChar char="•"/>
              <a:defRPr sz="2500"/>
            </a:pPr>
            <a:r>
              <a:t>The saints ministered in fullness of the Holy Spirit</a:t>
            </a:r>
          </a:p>
          <a:p>
            <a:pPr lvl="1" marL="228600" indent="-228600" algn="just">
              <a:spcBef>
                <a:spcPts val="4100"/>
              </a:spcBef>
              <a:buSzPct val="100000"/>
              <a:buChar char="•"/>
              <a:defRPr sz="2500"/>
            </a:pPr>
            <a:r>
              <a:t>Identify baptism with filling</a:t>
            </a:r>
          </a:p>
          <a:p>
            <a:pPr lvl="1" marL="228600" indent="-228600" algn="just">
              <a:spcBef>
                <a:spcPts val="4100"/>
              </a:spcBef>
              <a:buSzPct val="100000"/>
              <a:buChar char="•"/>
              <a:defRPr sz="2500"/>
            </a:pPr>
            <a:r>
              <a:t>Disciples continually filled</a:t>
            </a:r>
          </a:p>
        </p:txBody>
      </p:sp>
      <p:grpSp>
        <p:nvGrpSpPr>
          <p:cNvPr id="111" name="Group 111"/>
          <p:cNvGrpSpPr/>
          <p:nvPr/>
        </p:nvGrpSpPr>
        <p:grpSpPr>
          <a:xfrm>
            <a:off x="1657480" y="903535"/>
            <a:ext cx="7044687" cy="8691211"/>
            <a:chOff x="0" y="0"/>
            <a:chExt cx="7044686" cy="8691209"/>
          </a:xfrm>
        </p:grpSpPr>
        <p:sp>
          <p:nvSpPr>
            <p:cNvPr id="109" name="Shape 109"/>
            <p:cNvSpPr/>
            <p:nvPr/>
          </p:nvSpPr>
          <p:spPr>
            <a:xfrm>
              <a:off x="0" y="0"/>
              <a:ext cx="7044687" cy="8691210"/>
            </a:xfrm>
            <a:prstGeom prst="rect">
              <a:avLst/>
            </a:prstGeom>
            <a:solidFill>
              <a:srgbClr val="FFF9DA"/>
            </a:solidFill>
            <a:ln w="25400" cap="flat">
              <a:solidFill>
                <a:srgbClr val="85888D"/>
              </a:solidFill>
              <a:prstDash val="solid"/>
              <a:miter lim="400000"/>
            </a:ln>
            <a:effectLst>
              <a:outerShdw sx="100000" sy="100000" kx="0" ky="0" algn="b" rotWithShape="0" blurRad="190500" dist="8455" dir="5400000">
                <a:srgbClr val="000000"/>
              </a:outerShdw>
            </a:effectLst>
          </p:spPr>
          <p:txBody>
            <a:bodyPr wrap="square" lIns="50800" tIns="50800" rIns="50800" bIns="50800" numCol="1" anchor="ctr">
              <a:noAutofit/>
            </a:bodyPr>
            <a:lstStyle/>
            <a:p>
              <a:pPr>
                <a:defRPr sz="2400"/>
              </a:pPr>
            </a:p>
          </p:txBody>
        </p:sp>
        <p:sp>
          <p:nvSpPr>
            <p:cNvPr id="110" name="Shape 110"/>
            <p:cNvSpPr/>
            <p:nvPr/>
          </p:nvSpPr>
          <p:spPr>
            <a:xfrm>
              <a:off x="120996" y="135554"/>
              <a:ext cx="6802694" cy="8420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just">
                <a:spcBef>
                  <a:spcPts val="1700"/>
                </a:spcBef>
                <a:defRPr sz="2500"/>
              </a:pPr>
              <a:r>
                <a:t>“But you shall be baptized with the Holy Spirit not many days from now” (Ac 1:5).</a:t>
              </a:r>
            </a:p>
            <a:p>
              <a:pPr algn="just">
                <a:spcBef>
                  <a:spcPts val="1700"/>
                </a:spcBef>
                <a:defRPr sz="2500"/>
              </a:pPr>
              <a:r>
                <a:t>“But you shall receive power when the Holy Spirit has come upon you” (1:8).</a:t>
              </a:r>
            </a:p>
            <a:p>
              <a:pPr algn="just">
                <a:spcBef>
                  <a:spcPts val="1700"/>
                </a:spcBef>
                <a:defRPr sz="2500"/>
              </a:pPr>
              <a:r>
                <a:t>“And they were all filled with the Holy Spirit and began to speak with other tongues, as the Spirit was giving them utterance” (Ac 2:4).</a:t>
              </a:r>
            </a:p>
            <a:p>
              <a:pPr algn="just">
                <a:spcBef>
                  <a:spcPts val="1700"/>
                </a:spcBef>
                <a:defRPr sz="2500"/>
              </a:pPr>
              <a:r>
                <a:t>“And when they had prayed, the place where they had gathered together was shaken, and they were all filled with the Holy Spirit, and began to speak the word of God with boldness” (Ac 4:31).</a:t>
              </a:r>
            </a:p>
            <a:p>
              <a:pPr algn="just">
                <a:spcBef>
                  <a:spcPts val="1700"/>
                </a:spcBef>
                <a:defRPr sz="2500"/>
              </a:pPr>
              <a:r>
                <a:t>“The Holy Spirit fell upon them, just as He did upon us at the beginning.And I remembered the word of the Lord, how He used to say, ‘John baptized with water, but you shall be baptized with the Holy Spirit” (Ac 11:15-16).</a:t>
              </a:r>
            </a:p>
            <a:p>
              <a:pPr algn="just">
                <a:spcBef>
                  <a:spcPts val="1700"/>
                </a:spcBef>
                <a:defRPr sz="2500"/>
              </a:pPr>
              <a:r>
                <a:t>“And the disciples were continually filled with joy and with the Holy Spirit” (Ac 13:52).</a:t>
              </a:r>
            </a:p>
          </p:txBody>
        </p:sp>
      </p:grpSp>
      <p:sp>
        <p:nvSpPr>
          <p:cNvPr id="112" name="Shape 112"/>
          <p:cNvSpPr/>
          <p:nvPr/>
        </p:nvSpPr>
        <p:spPr>
          <a:xfrm>
            <a:off x="9177001" y="834337"/>
            <a:ext cx="2724907" cy="66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just">
              <a:spcBef>
                <a:spcPts val="500"/>
              </a:spcBef>
              <a:defRPr b="1" sz="3700">
                <a:latin typeface="Helvetica"/>
                <a:ea typeface="Helvetica"/>
                <a:cs typeface="Helvetica"/>
                <a:sym typeface="Helvetica"/>
              </a:defRPr>
            </a:lvl1pPr>
          </a:lstStyle>
          <a:p>
            <a:pPr>
              <a:defRPr b="0">
                <a:latin typeface="+mn-lt"/>
                <a:ea typeface="+mn-ea"/>
                <a:cs typeface="+mn-cs"/>
                <a:sym typeface="Helvetica Light"/>
              </a:defRPr>
            </a:pPr>
            <a:r>
              <a:rPr b="1">
                <a:latin typeface="Helvetica"/>
                <a:ea typeface="Helvetica"/>
                <a:cs typeface="Helvetica"/>
                <a:sym typeface="Helvetica"/>
              </a:rPr>
              <a:t>The Church</a:t>
            </a:r>
          </a:p>
        </p:txBody>
      </p:sp>
      <p:sp>
        <p:nvSpPr>
          <p:cNvPr id="113" name="Shape 113"/>
          <p:cNvSpPr/>
          <p:nvPr>
            <p:ph type="title" idx="4294967295"/>
          </p:nvPr>
        </p:nvSpPr>
        <p:spPr>
          <a:xfrm>
            <a:off x="1693722" y="0"/>
            <a:ext cx="11584189" cy="890836"/>
          </a:xfrm>
          <a:prstGeom prst="rect">
            <a:avLst/>
          </a:prstGeom>
        </p:spPr>
        <p:txBody>
          <a:bodyPr lIns="0" tIns="0" rIns="0" bIns="0"/>
          <a:lstStyle/>
          <a:p>
            <a:pPr/>
            <a:r>
              <a:t>B) Filled with the Spirit in New Testament</a:t>
            </a:r>
          </a:p>
        </p:txBody>
      </p:sp>
    </p:spTree>
  </p:cSld>
  <p:clrMapOvr>
    <a:masterClrMapping/>
  </p:clrMapOvr>
  <mc:AlternateContent xmlns:mc="http://schemas.openxmlformats.org/markup-compatibility/2006">
    <mc:Choice xmlns:p14="http://schemas.microsoft.com/office/powerpoint/2010/main" Requires="p14">
      <p:transition spd="slow" advClick="1" p14:dur="5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0"/>
                                  </p:stCondLst>
                                  <p:iterate type="el" backwards="0">
                                    <p:tmAbs val="0"/>
                                  </p:iterate>
                                  <p:childTnLst>
                                    <p:set>
                                      <p:cBhvr>
                                        <p:cTn id="6" fill="hold"/>
                                        <p:tgtEl>
                                          <p:spTgt spid="111"/>
                                        </p:tgtEl>
                                        <p:attrNameLst>
                                          <p:attrName>style.visibility</p:attrName>
                                        </p:attrNameLst>
                                      </p:cBhvr>
                                      <p:to>
                                        <p:strVal val="visible"/>
                                      </p:to>
                                    </p:set>
                                    <p:anim calcmode="lin" valueType="num">
                                      <p:cBhvr>
                                        <p:cTn id="7" dur="2000" fill="hold"/>
                                        <p:tgtEl>
                                          <p:spTgt spid="111"/>
                                        </p:tgtEl>
                                        <p:attrNameLst>
                                          <p:attrName>ppt_x</p:attrName>
                                        </p:attrNameLst>
                                      </p:cBhvr>
                                      <p:tavLst>
                                        <p:tav tm="0">
                                          <p:val>
                                            <p:strVal val="0-#ppt_w/2"/>
                                          </p:val>
                                        </p:tav>
                                        <p:tav tm="100000">
                                          <p:val>
                                            <p:strVal val="#ppt_x"/>
                                          </p:val>
                                        </p:tav>
                                      </p:tavLst>
                                    </p:anim>
                                    <p:anim calcmode="lin" valueType="num">
                                      <p:cBhvr>
                                        <p:cTn id="8" dur="2000" fill="hold"/>
                                        <p:tgtEl>
                                          <p:spTgt spid="1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2" fill="hold">
                                  <p:stCondLst>
                                    <p:cond delay="0"/>
                                  </p:stCondLst>
                                  <p:iterate type="el" backwards="0">
                                    <p:tmAbs val="0"/>
                                  </p:iterate>
                                  <p:childTnLst>
                                    <p:set>
                                      <p:cBhvr>
                                        <p:cTn id="12" fill="hold"/>
                                        <p:tgtEl>
                                          <p:spTgt spid="112"/>
                                        </p:tgtEl>
                                        <p:attrNameLst>
                                          <p:attrName>style.visibility</p:attrName>
                                        </p:attrNameLst>
                                      </p:cBhvr>
                                      <p:to>
                                        <p:strVal val="visible"/>
                                      </p:to>
                                    </p:set>
                                    <p:anim calcmode="lin" valueType="num">
                                      <p:cBhvr>
                                        <p:cTn id="13" dur="2000" fill="hold"/>
                                        <p:tgtEl>
                                          <p:spTgt spid="112"/>
                                        </p:tgtEl>
                                        <p:attrNameLst>
                                          <p:attrName>ppt_x</p:attrName>
                                        </p:attrNameLst>
                                      </p:cBhvr>
                                      <p:tavLst>
                                        <p:tav tm="0">
                                          <p:val>
                                            <p:strVal val="#ppt_x"/>
                                          </p:val>
                                        </p:tav>
                                        <p:tav tm="100000">
                                          <p:val>
                                            <p:strVal val="#ppt_x"/>
                                          </p:val>
                                        </p:tav>
                                      </p:tavLst>
                                    </p:anim>
                                    <p:anim calcmode="lin" valueType="num">
                                      <p:cBhvr>
                                        <p:cTn id="14" dur="2000" fill="hold"/>
                                        <p:tgtEl>
                                          <p:spTgt spid="112"/>
                                        </p:tgtEl>
                                        <p:attrNameLst>
                                          <p:attrName>ppt_y</p:attrName>
                                        </p:attrNameLst>
                                      </p:cBhvr>
                                      <p:tavLst>
                                        <p:tav tm="0">
                                          <p:val>
                                            <p:strVal val="1+#ppt_h/2"/>
                                          </p:val>
                                        </p:tav>
                                        <p:tav tm="100000">
                                          <p:val>
                                            <p:strVal val="#ppt_y"/>
                                          </p:val>
                                        </p:tav>
                                      </p:tavLst>
                                    </p:anim>
                                  </p:childTnLst>
                                </p:cTn>
                              </p:par>
                            </p:childTnLst>
                          </p:cTn>
                        </p:par>
                        <p:par>
                          <p:cTn id="15" fill="hold">
                            <p:stCondLst>
                              <p:cond delay="2000"/>
                            </p:stCondLst>
                            <p:childTnLst>
                              <p:par>
                                <p:cTn id="16" presetClass="entr" nodeType="afterEffect" presetSubtype="4" presetID="2" grpId="3" fill="hold">
                                  <p:stCondLst>
                                    <p:cond delay="0"/>
                                  </p:stCondLst>
                                  <p:iterate type="el" backwards="0">
                                    <p:tmAbs val="0"/>
                                  </p:iterate>
                                  <p:childTnLst>
                                    <p:set>
                                      <p:cBhvr>
                                        <p:cTn id="17" fill="hold"/>
                                        <p:tgtEl>
                                          <p:spTgt spid="108">
                                            <p:bg/>
                                          </p:spTgt>
                                        </p:tgtEl>
                                        <p:attrNameLst>
                                          <p:attrName>style.visibility</p:attrName>
                                        </p:attrNameLst>
                                      </p:cBhvr>
                                      <p:to>
                                        <p:strVal val="visible"/>
                                      </p:to>
                                    </p:set>
                                    <p:anim calcmode="lin" valueType="num">
                                      <p:cBhvr>
                                        <p:cTn id="18" dur="2500" fill="hold"/>
                                        <p:tgtEl>
                                          <p:spTgt spid="108">
                                            <p:bg/>
                                          </p:spTgt>
                                        </p:tgtEl>
                                        <p:attrNameLst>
                                          <p:attrName>ppt_x</p:attrName>
                                        </p:attrNameLst>
                                      </p:cBhvr>
                                      <p:tavLst>
                                        <p:tav tm="0">
                                          <p:val>
                                            <p:strVal val="#ppt_x"/>
                                          </p:val>
                                        </p:tav>
                                        <p:tav tm="100000">
                                          <p:val>
                                            <p:strVal val="#ppt_x"/>
                                          </p:val>
                                        </p:tav>
                                      </p:tavLst>
                                    </p:anim>
                                    <p:anim calcmode="lin" valueType="num">
                                      <p:cBhvr>
                                        <p:cTn id="19" dur="2500" fill="hold"/>
                                        <p:tgtEl>
                                          <p:spTgt spid="108">
                                            <p:bg/>
                                          </p:spTgt>
                                        </p:tgtEl>
                                        <p:attrNameLst>
                                          <p:attrName>ppt_y</p:attrName>
                                        </p:attrNameLst>
                                      </p:cBhvr>
                                      <p:tavLst>
                                        <p:tav tm="0">
                                          <p:val>
                                            <p:strVal val="1+#ppt_h/2"/>
                                          </p:val>
                                        </p:tav>
                                        <p:tav tm="100000">
                                          <p:val>
                                            <p:strVal val="#ppt_y"/>
                                          </p:val>
                                        </p:tav>
                                      </p:tavLst>
                                    </p:anim>
                                  </p:childTnLst>
                                </p:cTn>
                              </p:par>
                              <p:par>
                                <p:cTn id="20" presetClass="entr" nodeType="withEffect" presetSubtype="4" presetID="2" grpId="3" fill="hold">
                                  <p:stCondLst>
                                    <p:cond delay="0"/>
                                  </p:stCondLst>
                                  <p:iterate type="el" backwards="0">
                                    <p:tmAbs val="0"/>
                                  </p:iterate>
                                  <p:childTnLst>
                                    <p:set>
                                      <p:cBhvr>
                                        <p:cTn id="21" fill="hold"/>
                                        <p:tgtEl>
                                          <p:spTgt spid="108">
                                            <p:txEl>
                                              <p:pRg st="0" end="0"/>
                                            </p:txEl>
                                          </p:spTgt>
                                        </p:tgtEl>
                                        <p:attrNameLst>
                                          <p:attrName>style.visibility</p:attrName>
                                        </p:attrNameLst>
                                      </p:cBhvr>
                                      <p:to>
                                        <p:strVal val="visible"/>
                                      </p:to>
                                    </p:set>
                                    <p:anim calcmode="lin" valueType="num">
                                      <p:cBhvr>
                                        <p:cTn id="22" dur="2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23" dur="2500" fill="hold"/>
                                        <p:tgtEl>
                                          <p:spTgt spid="10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4" presetID="2" grpId="3" fill="hold">
                                  <p:stCondLst>
                                    <p:cond delay="0"/>
                                  </p:stCondLst>
                                  <p:iterate type="el" backwards="0">
                                    <p:tmAbs val="0"/>
                                  </p:iterate>
                                  <p:childTnLst>
                                    <p:set>
                                      <p:cBhvr>
                                        <p:cTn id="27" fill="hold"/>
                                        <p:tgtEl>
                                          <p:spTgt spid="108">
                                            <p:txEl>
                                              <p:pRg st="1" end="1"/>
                                            </p:txEl>
                                          </p:spTgt>
                                        </p:tgtEl>
                                        <p:attrNameLst>
                                          <p:attrName>style.visibility</p:attrName>
                                        </p:attrNameLst>
                                      </p:cBhvr>
                                      <p:to>
                                        <p:strVal val="visible"/>
                                      </p:to>
                                    </p:set>
                                    <p:anim calcmode="lin" valueType="num">
                                      <p:cBhvr>
                                        <p:cTn id="28" dur="2500" fill="hold"/>
                                        <p:tgtEl>
                                          <p:spTgt spid="108">
                                            <p:txEl>
                                              <p:pRg st="1" end="1"/>
                                            </p:txEl>
                                          </p:spTgt>
                                        </p:tgtEl>
                                        <p:attrNameLst>
                                          <p:attrName>ppt_x</p:attrName>
                                        </p:attrNameLst>
                                      </p:cBhvr>
                                      <p:tavLst>
                                        <p:tav tm="0">
                                          <p:val>
                                            <p:strVal val="#ppt_x"/>
                                          </p:val>
                                        </p:tav>
                                        <p:tav tm="100000">
                                          <p:val>
                                            <p:strVal val="#ppt_x"/>
                                          </p:val>
                                        </p:tav>
                                      </p:tavLst>
                                    </p:anim>
                                    <p:anim calcmode="lin" valueType="num">
                                      <p:cBhvr>
                                        <p:cTn id="29" dur="2500" fill="hold"/>
                                        <p:tgtEl>
                                          <p:spTgt spid="10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Class="entr" nodeType="clickEffect" presetSubtype="4" presetID="2" grpId="3" fill="hold">
                                  <p:stCondLst>
                                    <p:cond delay="0"/>
                                  </p:stCondLst>
                                  <p:iterate type="el" backwards="0">
                                    <p:tmAbs val="0"/>
                                  </p:iterate>
                                  <p:childTnLst>
                                    <p:set>
                                      <p:cBhvr>
                                        <p:cTn id="33" fill="hold"/>
                                        <p:tgtEl>
                                          <p:spTgt spid="108">
                                            <p:txEl>
                                              <p:pRg st="2" end="2"/>
                                            </p:txEl>
                                          </p:spTgt>
                                        </p:tgtEl>
                                        <p:attrNameLst>
                                          <p:attrName>style.visibility</p:attrName>
                                        </p:attrNameLst>
                                      </p:cBhvr>
                                      <p:to>
                                        <p:strVal val="visible"/>
                                      </p:to>
                                    </p:set>
                                    <p:anim calcmode="lin" valueType="num">
                                      <p:cBhvr>
                                        <p:cTn id="34" dur="2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35" dur="2500" fill="hold"/>
                                        <p:tgtEl>
                                          <p:spTgt spid="10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Class="entr" nodeType="clickEffect" presetSubtype="4" presetID="2" grpId="3" fill="hold">
                                  <p:stCondLst>
                                    <p:cond delay="0"/>
                                  </p:stCondLst>
                                  <p:iterate type="el" backwards="0">
                                    <p:tmAbs val="0"/>
                                  </p:iterate>
                                  <p:childTnLst>
                                    <p:set>
                                      <p:cBhvr>
                                        <p:cTn id="39" fill="hold"/>
                                        <p:tgtEl>
                                          <p:spTgt spid="108">
                                            <p:txEl>
                                              <p:pRg st="3" end="3"/>
                                            </p:txEl>
                                          </p:spTgt>
                                        </p:tgtEl>
                                        <p:attrNameLst>
                                          <p:attrName>style.visibility</p:attrName>
                                        </p:attrNameLst>
                                      </p:cBhvr>
                                      <p:to>
                                        <p:strVal val="visible"/>
                                      </p:to>
                                    </p:set>
                                    <p:anim calcmode="lin" valueType="num">
                                      <p:cBhvr>
                                        <p:cTn id="40" dur="2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41" dur="2500" fill="hold"/>
                                        <p:tgtEl>
                                          <p:spTgt spid="10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Class="entr" nodeType="clickEffect" presetSubtype="4" presetID="2" grpId="3" fill="hold">
                                  <p:stCondLst>
                                    <p:cond delay="0"/>
                                  </p:stCondLst>
                                  <p:iterate type="el" backwards="0">
                                    <p:tmAbs val="0"/>
                                  </p:iterate>
                                  <p:childTnLst>
                                    <p:set>
                                      <p:cBhvr>
                                        <p:cTn id="45" fill="hold"/>
                                        <p:tgtEl>
                                          <p:spTgt spid="108">
                                            <p:txEl>
                                              <p:pRg st="4" end="4"/>
                                            </p:txEl>
                                          </p:spTgt>
                                        </p:tgtEl>
                                        <p:attrNameLst>
                                          <p:attrName>style.visibility</p:attrName>
                                        </p:attrNameLst>
                                      </p:cBhvr>
                                      <p:to>
                                        <p:strVal val="visible"/>
                                      </p:to>
                                    </p:set>
                                    <p:anim calcmode="lin" valueType="num">
                                      <p:cBhvr>
                                        <p:cTn id="46" dur="2500" fill="hold"/>
                                        <p:tgtEl>
                                          <p:spTgt spid="108">
                                            <p:txEl>
                                              <p:pRg st="4" end="4"/>
                                            </p:txEl>
                                          </p:spTgt>
                                        </p:tgtEl>
                                        <p:attrNameLst>
                                          <p:attrName>ppt_x</p:attrName>
                                        </p:attrNameLst>
                                      </p:cBhvr>
                                      <p:tavLst>
                                        <p:tav tm="0">
                                          <p:val>
                                            <p:strVal val="#ppt_x"/>
                                          </p:val>
                                        </p:tav>
                                        <p:tav tm="100000">
                                          <p:val>
                                            <p:strVal val="#ppt_x"/>
                                          </p:val>
                                        </p:tav>
                                      </p:tavLst>
                                    </p:anim>
                                    <p:anim calcmode="lin" valueType="num">
                                      <p:cBhvr>
                                        <p:cTn id="47" dur="2500" fill="hold"/>
                                        <p:tgtEl>
                                          <p:spTgt spid="10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Class="entr" nodeType="clickEffect" presetSubtype="4" presetID="2" grpId="3" fill="hold">
                                  <p:stCondLst>
                                    <p:cond delay="0"/>
                                  </p:stCondLst>
                                  <p:iterate type="el" backwards="0">
                                    <p:tmAbs val="0"/>
                                  </p:iterate>
                                  <p:childTnLst>
                                    <p:set>
                                      <p:cBhvr>
                                        <p:cTn id="51" fill="hold"/>
                                        <p:tgtEl>
                                          <p:spTgt spid="108">
                                            <p:txEl>
                                              <p:pRg st="5" end="5"/>
                                            </p:txEl>
                                          </p:spTgt>
                                        </p:tgtEl>
                                        <p:attrNameLst>
                                          <p:attrName>style.visibility</p:attrName>
                                        </p:attrNameLst>
                                      </p:cBhvr>
                                      <p:to>
                                        <p:strVal val="visible"/>
                                      </p:to>
                                    </p:set>
                                    <p:anim calcmode="lin" valueType="num">
                                      <p:cBhvr>
                                        <p:cTn id="52" dur="2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53" dur="2500" fill="hold"/>
                                        <p:tgtEl>
                                          <p:spTgt spid="10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2" grpId="2"/>
      <p:bldP build="p" bldLvl="5" animBg="1" rev="0" advAuto="0" spid="108" grpId="3"/>
      <p:bldP build="whole" bldLvl="1" animBg="1" rev="0" advAuto="0" spid="111"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5" name="Shape 115"/>
          <p:cNvSpPr/>
          <p:nvPr>
            <p:ph type="title" idx="4294967295"/>
          </p:nvPr>
        </p:nvSpPr>
        <p:spPr>
          <a:xfrm>
            <a:off x="1681022" y="0"/>
            <a:ext cx="11584189" cy="890836"/>
          </a:xfrm>
          <a:prstGeom prst="rect">
            <a:avLst/>
          </a:prstGeom>
        </p:spPr>
        <p:txBody>
          <a:bodyPr lIns="0" tIns="0" rIns="0" bIns="0"/>
          <a:lstStyle/>
          <a:p>
            <a:pPr/>
            <a:r>
              <a:t>B) Filled with the Spirit in New Testament</a:t>
            </a:r>
          </a:p>
        </p:txBody>
      </p:sp>
      <p:sp>
        <p:nvSpPr>
          <p:cNvPr id="116" name="Shape 116"/>
          <p:cNvSpPr/>
          <p:nvPr/>
        </p:nvSpPr>
        <p:spPr>
          <a:xfrm>
            <a:off x="3009904" y="834337"/>
            <a:ext cx="7886243" cy="965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spcBef>
                <a:spcPts val="1100"/>
              </a:spcBef>
              <a:defRPr b="1" sz="2800">
                <a:latin typeface="Helvetica"/>
                <a:ea typeface="Helvetica"/>
                <a:cs typeface="Helvetica"/>
                <a:sym typeface="Helvetica"/>
              </a:defRPr>
            </a:lvl1pPr>
          </a:lstStyle>
          <a:p>
            <a:pPr/>
            <a:r>
              <a:t>Is speaking in tongues the proof or needed evidence for being filled with the Spirit?</a:t>
            </a:r>
          </a:p>
        </p:txBody>
      </p:sp>
      <p:grpSp>
        <p:nvGrpSpPr>
          <p:cNvPr id="119" name="Group 119"/>
          <p:cNvGrpSpPr/>
          <p:nvPr/>
        </p:nvGrpSpPr>
        <p:grpSpPr>
          <a:xfrm>
            <a:off x="1744522" y="4876800"/>
            <a:ext cx="7087584" cy="2994962"/>
            <a:chOff x="0" y="0"/>
            <a:chExt cx="7087582" cy="2994961"/>
          </a:xfrm>
        </p:grpSpPr>
        <p:sp>
          <p:nvSpPr>
            <p:cNvPr id="117" name="Shape 117"/>
            <p:cNvSpPr/>
            <p:nvPr/>
          </p:nvSpPr>
          <p:spPr>
            <a:xfrm rot="16200000">
              <a:off x="-1167281" y="1167280"/>
              <a:ext cx="2994962" cy="660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just">
                <a:spcBef>
                  <a:spcPts val="500"/>
                </a:spcBef>
                <a:defRPr b="1" sz="3700">
                  <a:latin typeface="Helvetica"/>
                  <a:ea typeface="Helvetica"/>
                  <a:cs typeface="Helvetica"/>
                  <a:sym typeface="Helvetica"/>
                </a:defRPr>
              </a:lvl1pPr>
            </a:lstStyle>
            <a:p>
              <a:pPr>
                <a:defRPr b="0">
                  <a:latin typeface="+mn-lt"/>
                  <a:ea typeface="+mn-ea"/>
                  <a:cs typeface="+mn-cs"/>
                  <a:sym typeface="Helvetica Light"/>
                </a:defRPr>
              </a:pPr>
              <a:r>
                <a:rPr b="1">
                  <a:latin typeface="Helvetica"/>
                  <a:ea typeface="Helvetica"/>
                  <a:cs typeface="Helvetica"/>
                  <a:sym typeface="Helvetica"/>
                </a:rPr>
                <a:t>Book of Acts</a:t>
              </a:r>
            </a:p>
          </p:txBody>
        </p:sp>
        <p:sp>
          <p:nvSpPr>
            <p:cNvPr id="118" name="Shape 118"/>
            <p:cNvSpPr/>
            <p:nvPr/>
          </p:nvSpPr>
          <p:spPr>
            <a:xfrm>
              <a:off x="845601" y="165761"/>
              <a:ext cx="6241982" cy="2451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just">
                <a:spcBef>
                  <a:spcPts val="1100"/>
                </a:spcBef>
                <a:defRPr sz="3100"/>
              </a:lvl1pPr>
            </a:lstStyle>
            <a:p>
              <a:pPr/>
              <a:r>
                <a:t>Many Christians assert this need because of a casual look at three incidences in the Book of Acts. Let us respectfully look at where this understanding derives.</a:t>
              </a:r>
            </a:p>
          </p:txBody>
        </p:sp>
      </p:grpSp>
      <p:sp>
        <p:nvSpPr>
          <p:cNvPr id="120" name="Shape 120"/>
          <p:cNvSpPr/>
          <p:nvPr/>
        </p:nvSpPr>
        <p:spPr>
          <a:xfrm>
            <a:off x="9080806" y="2503019"/>
            <a:ext cx="3780965" cy="5880101"/>
          </a:xfrm>
          <a:prstGeom prst="rect">
            <a:avLst/>
          </a:prstGeom>
          <a:blipFill>
            <a:blip r:embed="rId3"/>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2900">
                <a:solidFill>
                  <a:srgbClr val="FFFFFF"/>
                </a:solidFill>
              </a:defRPr>
            </a:lvl1pPr>
          </a:lstStyle>
          <a:p>
            <a:pPr/>
            <a:r>
              <a:t> “For they were hearing them speaking with tongues and exalting God. Then Peter answered, ‘Surely no one can refuse the water for these to be baptized who have received the Holy Spirit just as we did, can he?’” (Ac 10:46-47)</a:t>
            </a:r>
          </a:p>
        </p:txBody>
      </p:sp>
      <p:grpSp>
        <p:nvGrpSpPr>
          <p:cNvPr id="123" name="Group 123"/>
          <p:cNvGrpSpPr/>
          <p:nvPr/>
        </p:nvGrpSpPr>
        <p:grpSpPr>
          <a:xfrm>
            <a:off x="1681022" y="2545692"/>
            <a:ext cx="6995726" cy="1511301"/>
            <a:chOff x="0" y="234949"/>
            <a:chExt cx="6995724" cy="1511300"/>
          </a:xfrm>
        </p:grpSpPr>
        <p:sp>
          <p:nvSpPr>
            <p:cNvPr id="121" name="Shape 121"/>
            <p:cNvSpPr/>
            <p:nvPr/>
          </p:nvSpPr>
          <p:spPr>
            <a:xfrm>
              <a:off x="845601" y="234949"/>
              <a:ext cx="6150124" cy="151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just">
                <a:spcBef>
                  <a:spcPts val="1100"/>
                </a:spcBef>
                <a:defRPr sz="3100"/>
              </a:lvl1pPr>
            </a:lstStyle>
            <a:p>
              <a:pPr/>
              <a:r>
                <a:t>Jesus was greatly filled with the Spirit and His gifts but speaking in other languages is not at all seen.</a:t>
              </a:r>
            </a:p>
          </p:txBody>
        </p:sp>
        <p:sp>
          <p:nvSpPr>
            <p:cNvPr id="122" name="Shape 122"/>
            <p:cNvSpPr/>
            <p:nvPr/>
          </p:nvSpPr>
          <p:spPr>
            <a:xfrm rot="16200000">
              <a:off x="-393139" y="660400"/>
              <a:ext cx="1446678" cy="660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just">
                <a:spcBef>
                  <a:spcPts val="500"/>
                </a:spcBef>
                <a:defRPr b="1" sz="3700">
                  <a:latin typeface="Helvetica"/>
                  <a:ea typeface="Helvetica"/>
                  <a:cs typeface="Helvetica"/>
                  <a:sym typeface="Helvetica"/>
                </a:defRPr>
              </a:lvl1pPr>
            </a:lstStyle>
            <a:p>
              <a:pPr>
                <a:defRPr b="0">
                  <a:latin typeface="+mn-lt"/>
                  <a:ea typeface="+mn-ea"/>
                  <a:cs typeface="+mn-cs"/>
                  <a:sym typeface="Helvetica Light"/>
                </a:defRPr>
              </a:pPr>
              <a:r>
                <a:rPr b="1">
                  <a:latin typeface="Helvetica"/>
                  <a:ea typeface="Helvetica"/>
                  <a:cs typeface="Helvetica"/>
                  <a:sym typeface="Helvetica"/>
                </a:rPr>
                <a:t>Jesus</a:t>
              </a:r>
            </a:p>
          </p:txBody>
        </p:sp>
      </p:grpSp>
      <p:grpSp>
        <p:nvGrpSpPr>
          <p:cNvPr id="126" name="Group 126"/>
          <p:cNvGrpSpPr/>
          <p:nvPr/>
        </p:nvGrpSpPr>
        <p:grpSpPr>
          <a:xfrm>
            <a:off x="3371970" y="8667750"/>
            <a:ext cx="7162112" cy="825501"/>
            <a:chOff x="0" y="0"/>
            <a:chExt cx="7162110" cy="825500"/>
          </a:xfrm>
        </p:grpSpPr>
        <p:sp>
          <p:nvSpPr>
            <p:cNvPr id="124" name="Shape 124"/>
            <p:cNvSpPr/>
            <p:nvPr/>
          </p:nvSpPr>
          <p:spPr>
            <a:xfrm>
              <a:off x="0" y="12700"/>
              <a:ext cx="7162111" cy="812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spcBef>
                  <a:spcPts val="1100"/>
                </a:spcBef>
                <a:defRPr sz="2300">
                  <a:solidFill>
                    <a:srgbClr val="A6AAA9"/>
                  </a:solidFill>
                </a:defRPr>
              </a:lvl1pPr>
            </a:lstStyle>
            <a:p>
              <a:pPr/>
              <a:r>
                <a:t>Remember our point is not to debate the existence of the gift of speaking in languages today!</a:t>
              </a:r>
            </a:p>
          </p:txBody>
        </p:sp>
        <p:sp>
          <p:nvSpPr>
            <p:cNvPr id="125" name="Shape 125"/>
            <p:cNvSpPr/>
            <p:nvPr/>
          </p:nvSpPr>
          <p:spPr>
            <a:xfrm>
              <a:off x="114329" y="0"/>
              <a:ext cx="6933453" cy="0"/>
            </a:xfrm>
            <a:prstGeom prst="line">
              <a:avLst/>
            </a:prstGeom>
            <a:noFill/>
            <a:ln w="25400" cap="flat">
              <a:solidFill>
                <a:srgbClr val="DCDEE0"/>
              </a:solidFill>
              <a:prstDash val="solid"/>
              <a:miter lim="400000"/>
            </a:ln>
            <a:effectLst/>
          </p:spPr>
          <p:txBody>
            <a:bodyPr wrap="square" lIns="50800" tIns="50800" rIns="50800" bIns="50800" numCol="1" anchor="ctr">
              <a:noAutofit/>
            </a:bodyPr>
            <a:lstStyle/>
            <a:p>
              <a:pPr>
                <a:defRPr sz="2400"/>
              </a:pPr>
            </a:p>
          </p:txBody>
        </p:sp>
      </p:grpSp>
      <p:pic>
        <p:nvPicPr>
          <p:cNvPr id="127" name="Arrow&lt;Red.png"/>
          <p:cNvPicPr>
            <a:picLocks noChangeAspect="1"/>
          </p:cNvPicPr>
          <p:nvPr/>
        </p:nvPicPr>
        <p:blipFill>
          <a:blip r:embed="rId4">
            <a:extLst/>
          </a:blip>
          <a:stretch>
            <a:fillRect/>
          </a:stretch>
        </p:blipFill>
        <p:spPr>
          <a:xfrm rot="8931742">
            <a:off x="10574700" y="323841"/>
            <a:ext cx="1605578" cy="162303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5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3" presetID="2" grpId="1" fill="hold">
                                  <p:stCondLst>
                                    <p:cond delay="0"/>
                                  </p:stCondLst>
                                  <p:iterate type="el" backwards="0">
                                    <p:tmAbs val="0"/>
                                  </p:iterate>
                                  <p:childTnLst>
                                    <p:set>
                                      <p:cBhvr>
                                        <p:cTn id="6" fill="hold"/>
                                        <p:tgtEl>
                                          <p:spTgt spid="127"/>
                                        </p:tgtEl>
                                        <p:attrNameLst>
                                          <p:attrName>style.visibility</p:attrName>
                                        </p:attrNameLst>
                                      </p:cBhvr>
                                      <p:to>
                                        <p:strVal val="visible"/>
                                      </p:to>
                                    </p:set>
                                    <p:anim calcmode="lin" valueType="num">
                                      <p:cBhvr>
                                        <p:cTn id="7" dur="3500" fill="hold"/>
                                        <p:tgtEl>
                                          <p:spTgt spid="127"/>
                                        </p:tgtEl>
                                        <p:attrNameLst>
                                          <p:attrName>ppt_x</p:attrName>
                                        </p:attrNameLst>
                                      </p:cBhvr>
                                      <p:tavLst>
                                        <p:tav tm="0">
                                          <p:val>
                                            <p:strVal val="1+#ppt_w/2"/>
                                          </p:val>
                                        </p:tav>
                                        <p:tav tm="100000">
                                          <p:val>
                                            <p:strVal val="#ppt_x"/>
                                          </p:val>
                                        </p:tav>
                                      </p:tavLst>
                                    </p:anim>
                                    <p:anim calcmode="lin" valueType="num">
                                      <p:cBhvr>
                                        <p:cTn id="8" dur="3500" fill="hold"/>
                                        <p:tgtEl>
                                          <p:spTgt spid="127"/>
                                        </p:tgtEl>
                                        <p:attrNameLst>
                                          <p:attrName>ppt_y</p:attrName>
                                        </p:attrNameLst>
                                      </p:cBhvr>
                                      <p:tavLst>
                                        <p:tav tm="0">
                                          <p:val>
                                            <p:strVal val="0-#ppt_h/2"/>
                                          </p:val>
                                        </p:tav>
                                        <p:tav tm="100000">
                                          <p:val>
                                            <p:strVal val="#ppt_y"/>
                                          </p:val>
                                        </p:tav>
                                      </p:tavLst>
                                    </p:anim>
                                  </p:childTnLst>
                                </p:cTn>
                              </p:par>
                            </p:childTnLst>
                          </p:cTn>
                        </p:par>
                        <p:par>
                          <p:cTn id="9" fill="hold">
                            <p:stCondLst>
                              <p:cond delay="3500"/>
                            </p:stCondLst>
                            <p:childTnLst>
                              <p:par>
                                <p:cTn id="10" presetClass="entr" nodeType="afterEffect" presetSubtype="32" presetID="23" grpId="2" fill="hold">
                                  <p:stCondLst>
                                    <p:cond delay="0"/>
                                  </p:stCondLst>
                                  <p:iterate type="el" backwards="0">
                                    <p:tmAbs val="0"/>
                                  </p:iterate>
                                  <p:childTnLst>
                                    <p:set>
                                      <p:cBhvr>
                                        <p:cTn id="11" fill="hold"/>
                                        <p:tgtEl>
                                          <p:spTgt spid="116"/>
                                        </p:tgtEl>
                                        <p:attrNameLst>
                                          <p:attrName>style.visibility</p:attrName>
                                        </p:attrNameLst>
                                      </p:cBhvr>
                                      <p:to>
                                        <p:strVal val="visible"/>
                                      </p:to>
                                    </p:set>
                                    <p:anim calcmode="lin" valueType="num">
                                      <p:cBhvr>
                                        <p:cTn id="12" dur="2500" fill="hold"/>
                                        <p:tgtEl>
                                          <p:spTgt spid="116"/>
                                        </p:tgtEl>
                                        <p:attrNameLst>
                                          <p:attrName>ppt_w</p:attrName>
                                        </p:attrNameLst>
                                      </p:cBhvr>
                                      <p:tavLst>
                                        <p:tav tm="0">
                                          <p:val>
                                            <p:strVal val="4*#ppt_w"/>
                                          </p:val>
                                        </p:tav>
                                        <p:tav tm="100000">
                                          <p:val>
                                            <p:strVal val="#ppt_w"/>
                                          </p:val>
                                        </p:tav>
                                      </p:tavLst>
                                    </p:anim>
                                    <p:anim calcmode="lin" valueType="num">
                                      <p:cBhvr>
                                        <p:cTn id="13" dur="2500" fill="hold"/>
                                        <p:tgtEl>
                                          <p:spTgt spid="116"/>
                                        </p:tgtEl>
                                        <p:attrNameLst>
                                          <p:attrName>ppt_h</p:attrName>
                                        </p:attrNameLst>
                                      </p:cBhvr>
                                      <p:tavLst>
                                        <p:tav tm="0">
                                          <p:val>
                                            <p:strVal val="4*#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8" presetID="15" grpId="3" fill="hold">
                                  <p:stCondLst>
                                    <p:cond delay="0"/>
                                  </p:stCondLst>
                                  <p:iterate type="el" backwards="0">
                                    <p:tmAbs val="0"/>
                                  </p:iterate>
                                  <p:childTnLst>
                                    <p:set>
                                      <p:cBhvr>
                                        <p:cTn id="17" fill="hold"/>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12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p:stCondLst>
                        <p:cond delay="indefinite"/>
                      </p:stCondLst>
                      <p:childTnLst>
                        <p:par>
                          <p:cTn id="23" fill="hold">
                            <p:stCondLst>
                              <p:cond delay="0"/>
                            </p:stCondLst>
                            <p:childTnLst>
                              <p:par>
                                <p:cTn id="24" presetClass="entr" nodeType="clickEffect" presetSubtype="8" presetID="15" grpId="4" fill="hold">
                                  <p:stCondLst>
                                    <p:cond delay="0"/>
                                  </p:stCondLst>
                                  <p:iterate type="el" backwards="0">
                                    <p:tmAbs val="0"/>
                                  </p:iterate>
                                  <p:childTnLst>
                                    <p:set>
                                      <p:cBhvr>
                                        <p:cTn id="25" fill="hold"/>
                                        <p:tgtEl>
                                          <p:spTgt spid="119"/>
                                        </p:tgtEl>
                                        <p:attrNameLst>
                                          <p:attrName>style.visibility</p:attrName>
                                        </p:attrNameLst>
                                      </p:cBhvr>
                                      <p:to>
                                        <p:strVal val="visible"/>
                                      </p:to>
                                    </p:set>
                                    <p:anim calcmode="lin" valueType="num">
                                      <p:cBhvr>
                                        <p:cTn id="26" dur="1000" fill="hold"/>
                                        <p:tgtEl>
                                          <p:spTgt spid="119"/>
                                        </p:tgtEl>
                                        <p:attrNameLst>
                                          <p:attrName>ppt_w</p:attrName>
                                        </p:attrNameLst>
                                      </p:cBhvr>
                                      <p:tavLst>
                                        <p:tav tm="0">
                                          <p:val>
                                            <p:fltVal val="0"/>
                                          </p:val>
                                        </p:tav>
                                        <p:tav tm="100000">
                                          <p:val>
                                            <p:strVal val="#ppt_w"/>
                                          </p:val>
                                        </p:tav>
                                      </p:tavLst>
                                    </p:anim>
                                    <p:anim calcmode="lin" valueType="num">
                                      <p:cBhvr>
                                        <p:cTn id="27" dur="1000" fill="hold"/>
                                        <p:tgtEl>
                                          <p:spTgt spid="119"/>
                                        </p:tgtEl>
                                        <p:attrNameLst>
                                          <p:attrName>ppt_h</p:attrName>
                                        </p:attrNameLst>
                                      </p:cBhvr>
                                      <p:tavLst>
                                        <p:tav tm="0">
                                          <p:val>
                                            <p:fltVal val="0"/>
                                          </p:val>
                                        </p:tav>
                                        <p:tav tm="100000">
                                          <p:val>
                                            <p:strVal val="#ppt_h"/>
                                          </p:val>
                                        </p:tav>
                                      </p:tavLst>
                                    </p:anim>
                                    <p:anim calcmode="lin" valueType="num">
                                      <p:cBhvr>
                                        <p:cTn id="28" dur="1000" fill="hold"/>
                                        <p:tgtEl>
                                          <p:spTgt spid="119"/>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11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0" fill="hold">
                      <p:stCondLst>
                        <p:cond delay="indefinite"/>
                      </p:stCondLst>
                      <p:childTnLst>
                        <p:par>
                          <p:cTn id="31" fill="hold">
                            <p:stCondLst>
                              <p:cond delay="0"/>
                            </p:stCondLst>
                            <p:childTnLst>
                              <p:par>
                                <p:cTn id="32" presetClass="entr" nodeType="clickEffect" presetSubtype="8" presetID="15" grpId="5" fill="hold">
                                  <p:stCondLst>
                                    <p:cond delay="0"/>
                                  </p:stCondLst>
                                  <p:iterate type="el" backwards="0">
                                    <p:tmAbs val="0"/>
                                  </p:iterate>
                                  <p:childTnLst>
                                    <p:set>
                                      <p:cBhvr>
                                        <p:cTn id="33" fill="hold"/>
                                        <p:tgtEl>
                                          <p:spTgt spid="120"/>
                                        </p:tgtEl>
                                        <p:attrNameLst>
                                          <p:attrName>style.visibility</p:attrName>
                                        </p:attrNameLst>
                                      </p:cBhvr>
                                      <p:to>
                                        <p:strVal val="visible"/>
                                      </p:to>
                                    </p:set>
                                    <p:anim calcmode="lin" valueType="num">
                                      <p:cBhvr>
                                        <p:cTn id="34" dur="1000" fill="hold"/>
                                        <p:tgtEl>
                                          <p:spTgt spid="120"/>
                                        </p:tgtEl>
                                        <p:attrNameLst>
                                          <p:attrName>ppt_w</p:attrName>
                                        </p:attrNameLst>
                                      </p:cBhvr>
                                      <p:tavLst>
                                        <p:tav tm="0">
                                          <p:val>
                                            <p:fltVal val="0"/>
                                          </p:val>
                                        </p:tav>
                                        <p:tav tm="100000">
                                          <p:val>
                                            <p:strVal val="#ppt_w"/>
                                          </p:val>
                                        </p:tav>
                                      </p:tavLst>
                                    </p:anim>
                                    <p:anim calcmode="lin" valueType="num">
                                      <p:cBhvr>
                                        <p:cTn id="35" dur="1000" fill="hold"/>
                                        <p:tgtEl>
                                          <p:spTgt spid="120"/>
                                        </p:tgtEl>
                                        <p:attrNameLst>
                                          <p:attrName>ppt_h</p:attrName>
                                        </p:attrNameLst>
                                      </p:cBhvr>
                                      <p:tavLst>
                                        <p:tav tm="0">
                                          <p:val>
                                            <p:fltVal val="0"/>
                                          </p:val>
                                        </p:tav>
                                        <p:tav tm="100000">
                                          <p:val>
                                            <p:strVal val="#ppt_h"/>
                                          </p:val>
                                        </p:tav>
                                      </p:tavLst>
                                    </p:anim>
                                    <p:anim calcmode="lin" valueType="num">
                                      <p:cBhvr>
                                        <p:cTn id="36" dur="1000" fill="hold"/>
                                        <p:tgtEl>
                                          <p:spTgt spid="120"/>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12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8" fill="hold">
                      <p:stCondLst>
                        <p:cond delay="indefinite"/>
                      </p:stCondLst>
                      <p:childTnLst>
                        <p:par>
                          <p:cTn id="39" fill="hold">
                            <p:stCondLst>
                              <p:cond delay="0"/>
                            </p:stCondLst>
                            <p:childTnLst>
                              <p:par>
                                <p:cTn id="40" presetClass="entr" nodeType="clickEffect" presetSubtype="8" presetID="15" grpId="6" fill="hold">
                                  <p:stCondLst>
                                    <p:cond delay="0"/>
                                  </p:stCondLst>
                                  <p:iterate type="el" backwards="0">
                                    <p:tmAbs val="0"/>
                                  </p:iterate>
                                  <p:childTnLst>
                                    <p:set>
                                      <p:cBhvr>
                                        <p:cTn id="41" fill="hold"/>
                                        <p:tgtEl>
                                          <p:spTgt spid="126"/>
                                        </p:tgtEl>
                                        <p:attrNameLst>
                                          <p:attrName>style.visibility</p:attrName>
                                        </p:attrNameLst>
                                      </p:cBhvr>
                                      <p:to>
                                        <p:strVal val="visible"/>
                                      </p:to>
                                    </p:set>
                                    <p:anim calcmode="lin" valueType="num">
                                      <p:cBhvr>
                                        <p:cTn id="42" dur="1000" fill="hold"/>
                                        <p:tgtEl>
                                          <p:spTgt spid="126"/>
                                        </p:tgtEl>
                                        <p:attrNameLst>
                                          <p:attrName>ppt_w</p:attrName>
                                        </p:attrNameLst>
                                      </p:cBhvr>
                                      <p:tavLst>
                                        <p:tav tm="0">
                                          <p:val>
                                            <p:fltVal val="0"/>
                                          </p:val>
                                        </p:tav>
                                        <p:tav tm="100000">
                                          <p:val>
                                            <p:strVal val="#ppt_w"/>
                                          </p:val>
                                        </p:tav>
                                      </p:tavLst>
                                    </p:anim>
                                    <p:anim calcmode="lin" valueType="num">
                                      <p:cBhvr>
                                        <p:cTn id="43" dur="1000" fill="hold"/>
                                        <p:tgtEl>
                                          <p:spTgt spid="126"/>
                                        </p:tgtEl>
                                        <p:attrNameLst>
                                          <p:attrName>ppt_h</p:attrName>
                                        </p:attrNameLst>
                                      </p:cBhvr>
                                      <p:tavLst>
                                        <p:tav tm="0">
                                          <p:val>
                                            <p:fltVal val="0"/>
                                          </p:val>
                                        </p:tav>
                                        <p:tav tm="100000">
                                          <p:val>
                                            <p:strVal val="#ppt_h"/>
                                          </p:val>
                                        </p:tav>
                                      </p:tavLst>
                                    </p:anim>
                                    <p:anim calcmode="lin" valueType="num">
                                      <p:cBhvr>
                                        <p:cTn id="44" dur="1000" fill="hold"/>
                                        <p:tgtEl>
                                          <p:spTgt spid="126"/>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12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6" grpId="6"/>
      <p:bldP build="whole" bldLvl="1" animBg="1" rev="0" advAuto="0" spid="123" grpId="3"/>
      <p:bldP build="whole" bldLvl="1" animBg="1" rev="0" advAuto="0" spid="127" grpId="1"/>
      <p:bldP build="whole" bldLvl="1" animBg="1" rev="0" advAuto="0" spid="120" grpId="5"/>
      <p:bldP build="whole" bldLvl="1" animBg="1" rev="0" advAuto="0" spid="116" grpId="2"/>
      <p:bldP build="whole" bldLvl="1" animBg="1" rev="0" advAuto="0" spid="119" grpId="4"/>
    </p:bldLst>
  </p:timing>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Condensed Medium"/>
        <a:ea typeface="Helvetica Condensed Medium"/>
        <a:cs typeface="Helvetica Condensed Medium"/>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Condensed Medium"/>
        <a:ea typeface="Helvetica Condensed Medium"/>
        <a:cs typeface="Helvetica Condensed Medium"/>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