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ph type="sldImg"/>
          </p:nvPr>
        </p:nvSpPr>
        <p:spPr>
          <a:xfrm>
            <a:off x="1143000" y="685800"/>
            <a:ext cx="4572000" cy="3429000"/>
          </a:xfrm>
          <a:prstGeom prst="rect">
            <a:avLst/>
          </a:prstGeom>
        </p:spPr>
        <p:txBody>
          <a:bodyPr/>
          <a:lstStyle/>
          <a:p>
            <a:pPr/>
          </a:p>
        </p:txBody>
      </p:sp>
      <p:sp>
        <p:nvSpPr>
          <p:cNvPr id="40" name="Shape 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a:p>
        </p:txBody>
      </p:sp>
      <p:sp>
        <p:nvSpPr>
          <p:cNvPr id="87" name="Shape 87"/>
          <p:cNvSpPr/>
          <p:nvPr>
            <p:ph type="body" sz="quarter" idx="1"/>
          </p:nvPr>
        </p:nvSpPr>
        <p:spPr>
          <a:prstGeom prst="rect">
            <a:avLst/>
          </a:prstGeom>
        </p:spPr>
        <p:txBody>
          <a:bodyPr/>
          <a:lstStyle/>
          <a:p>
            <a:pPr/>
            <a:r>
              <a:t>The Spirit of God fills us but how does He communicate with us? He takes from the Father and imparts that needed knowledge and faith to 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p>
            <a:pPr/>
            <a:r>
              <a:t>I told him I only have enough to get there to India but not back. I believe God will raise the money. But I was not prepared for this $8,000 budget.  (2004 journal) </a:t>
            </a:r>
          </a:p>
          <a:p>
            <a:pPr/>
            <a:r>
              <a:t>The first one was “Feed My sheep.” (Jn 21:15) “You give them something to eat!” (Lu 9:13; Mk 6:37). In other words, I should give them God’s Word. I was to care for the lambs there. God wants to feed them through  me. This helped me in two ways. First, it gave me faith in what God wanted. I could trust Him with helping me ‘feed them’ in a spiritual way. But behind the scenes, there was the other issue: the food which made it so expensive–feeding these pastors. But I could trust the Lord to provide for both.</a:t>
            </a:r>
          </a:p>
          <a:p>
            <a:pPr/>
            <a:r>
              <a:t>“What do you have?” or from the scriptures: “How many loaves do you have?” (Mk 6:38; Mat 15:34; Mk 7:5). This was significant because it helped me do what I could do. Start with what I have. They only had fish and loaves, but the Lord takes what one has and brings in the rest as needed. Use what I have. So I took what I had and sent away for a visa, late as it was. When money came in for a ticket, I got a ticket–even when I did not have money for the budget. </a:t>
            </a:r>
          </a:p>
          <a:p>
            <a:pPr/>
            <a:r>
              <a:t>We gave our little five loaves and two  fish and God has multiplied it so that in the end we will have $9,900.  Can you believe that $8,695 came in after 9/9?  All of a sudden I heard this money was coming in around our deadline.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6" name="Shape 1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23" name="Shape 23"/>
          <p:cNvSpPr/>
          <p:nvPr>
            <p:ph type="title"/>
          </p:nvPr>
        </p:nvSpPr>
        <p:spPr>
          <a:xfrm>
            <a:off x="1270000" y="3225800"/>
            <a:ext cx="10464800" cy="3302000"/>
          </a:xfrm>
          <a:prstGeom prst="rect">
            <a:avLst/>
          </a:prstGeom>
        </p:spPr>
        <p:txBody>
          <a:bodyPr/>
          <a:lstStyle/>
          <a:p>
            <a:pPr/>
            <a:r>
              <a:t>Title Text</a:t>
            </a:r>
          </a:p>
        </p:txBody>
      </p:sp>
      <p:sp>
        <p:nvSpPr>
          <p:cNvPr id="24" name="Shape 2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31" name="Shape 3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32" name="Shape 32"/>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33" name="Shape 3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LIS_Side.png"/>
          <p:cNvPicPr>
            <a:picLocks noChangeAspect="1"/>
          </p:cNvPicPr>
          <p:nvPr/>
        </p:nvPicPr>
        <p:blipFill>
          <a:blip r:embed="rId2">
            <a:extLst/>
          </a:blip>
          <a:stretch>
            <a:fillRect/>
          </a:stretch>
        </p:blipFill>
        <p:spPr>
          <a:xfrm>
            <a:off x="-7171" y="12939"/>
            <a:ext cx="1477593" cy="9753601"/>
          </a:xfrm>
          <a:prstGeom prst="rect">
            <a:avLst/>
          </a:prstGeom>
          <a:ln w="12700">
            <a:miter lim="400000"/>
          </a:ln>
        </p:spPr>
      </p:pic>
      <p:pic>
        <p:nvPicPr>
          <p:cNvPr id="3" name="Boat-sidebar.jpg"/>
          <p:cNvPicPr>
            <a:picLocks noChangeAspect="1"/>
          </p:cNvPicPr>
          <p:nvPr/>
        </p:nvPicPr>
        <p:blipFill>
          <a:blip r:embed="rId3">
            <a:extLst/>
          </a:blip>
          <a:stretch>
            <a:fillRect/>
          </a:stretch>
        </p:blipFill>
        <p:spPr>
          <a:xfrm>
            <a:off x="0" y="-106430"/>
            <a:ext cx="1470422" cy="1881536"/>
          </a:xfrm>
          <a:prstGeom prst="rect">
            <a:avLst/>
          </a:prstGeom>
          <a:ln w="12700">
            <a:miter lim="400000"/>
          </a:ln>
        </p:spPr>
      </p:pic>
      <p:sp>
        <p:nvSpPr>
          <p:cNvPr id="4" name="Shape 4"/>
          <p:cNvSpPr/>
          <p:nvPr/>
        </p:nvSpPr>
        <p:spPr>
          <a:xfrm>
            <a:off x="136915" y="25639"/>
            <a:ext cx="1221992" cy="1617397"/>
          </a:xfrm>
          <a:prstGeom prst="rect">
            <a:avLst/>
          </a:prstGeom>
          <a:ln w="12700">
            <a:miter lim="400000"/>
          </a:ln>
          <a:effectLst>
            <a:outerShdw sx="100000" sy="100000" kx="0" ky="0" algn="b" rotWithShape="0" blurRad="63500" dist="76200" dir="1371204">
              <a:srgbClr val="000000">
                <a:alpha val="798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latin typeface="Emfatick NF"/>
                <a:ea typeface="Emfatick NF"/>
                <a:cs typeface="Emfatick NF"/>
                <a:sym typeface="Emfatick NF"/>
              </a:defRPr>
            </a:pPr>
            <a:r>
              <a:t>Life </a:t>
            </a:r>
            <a:br/>
            <a:r>
              <a:t>in the Spirit!</a:t>
            </a:r>
          </a:p>
        </p:txBody>
      </p:sp>
      <p:sp>
        <p:nvSpPr>
          <p:cNvPr id="5" name="Shape 5"/>
          <p:cNvSpPr/>
          <p:nvPr/>
        </p:nvSpPr>
        <p:spPr>
          <a:xfrm>
            <a:off x="0" y="8477249"/>
            <a:ext cx="1299766" cy="863601"/>
          </a:xfrm>
          <a:prstGeom prst="rect">
            <a:avLst/>
          </a:prstGeom>
          <a:ln w="12700">
            <a:miter lim="400000"/>
          </a:ln>
          <a:effectLst>
            <a:outerShdw sx="100000" sy="100000" kx="0" ky="0" algn="b" rotWithShape="0" blurRad="63500" dist="63500" dir="1371204">
              <a:srgbClr val="000000">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latin typeface="Gill Sans"/>
                <a:ea typeface="Gill Sans"/>
                <a:cs typeface="Gill Sans"/>
                <a:sym typeface="Gill Sans"/>
              </a:defRPr>
            </a:lvl1pPr>
          </a:lstStyle>
          <a:p>
            <a:pPr/>
            <a:r>
              <a:t>Session #10</a:t>
            </a:r>
          </a:p>
        </p:txBody>
      </p:sp>
      <p:sp>
        <p:nvSpPr>
          <p:cNvPr id="6" name="Shape 6"/>
          <p:cNvSpPr/>
          <p:nvPr/>
        </p:nvSpPr>
        <p:spPr>
          <a:xfrm>
            <a:off x="-114953" y="2171042"/>
            <a:ext cx="1725727" cy="1574801"/>
          </a:xfrm>
          <a:prstGeom prst="rect">
            <a:avLst/>
          </a:prstGeom>
          <a:ln w="12700">
            <a:miter lim="400000"/>
          </a:ln>
          <a:effectLst>
            <a:outerShdw sx="100000" sy="100000" kx="0" ky="0" algn="b" rotWithShape="0" blurRad="38100" dist="25400" dir="3175302">
              <a:srgbClr val="FFFFFF">
                <a:alpha val="6352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pc="-24" sz="2400">
                <a:latin typeface="Gill Sans SemiBold"/>
                <a:ea typeface="Gill Sans SemiBold"/>
                <a:cs typeface="Gill Sans SemiBold"/>
                <a:sym typeface="Gill Sans SemiBold"/>
              </a:defRPr>
            </a:pPr>
            <a:r>
              <a:t>The Instruction of </a:t>
            </a:r>
            <a:br/>
            <a:r>
              <a:t>the Spirit</a:t>
            </a:r>
          </a:p>
        </p:txBody>
      </p:sp>
      <p:sp>
        <p:nvSpPr>
          <p:cNvPr id="7" name="Shape 7"/>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8" name="Shape 8"/>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hape 9"/>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1pPr>
      <a:lvl2pPr marL="0" marR="0" indent="2286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2pPr>
      <a:lvl3pPr marL="0" marR="0" indent="4572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3pPr>
      <a:lvl4pPr marL="0" marR="0" indent="6858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4pPr>
      <a:lvl5pPr marL="0" marR="0" indent="9144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5pPr>
      <a:lvl6pPr marL="0" marR="0" indent="11430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6pPr>
      <a:lvl7pPr marL="0" marR="0" indent="13716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7pPr>
      <a:lvl8pPr marL="0" marR="0" indent="16002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8pPr>
      <a:lvl9pPr marL="0" marR="0" indent="1828800" algn="ctr" defTabSz="457200" rtl="0" latinLnBrk="0">
        <a:lnSpc>
          <a:spcPct val="100000"/>
        </a:lnSpc>
        <a:spcBef>
          <a:spcPts val="0"/>
        </a:spcBef>
        <a:spcAft>
          <a:spcPts val="0"/>
        </a:spcAft>
        <a:buClrTx/>
        <a:buSzTx/>
        <a:buFontTx/>
        <a:buNone/>
        <a:tabLst/>
        <a:defRPr b="1" baseline="0" cap="none" i="0" spc="0" strike="noStrike" sz="5200" u="none">
          <a:ln>
            <a:noFill/>
          </a:ln>
          <a:solidFill>
            <a:srgbClr val="000000"/>
          </a:solidFill>
          <a:uFillTx/>
          <a:latin typeface="+mj-lt"/>
          <a:ea typeface="+mj-ea"/>
          <a:cs typeface="+mj-cs"/>
          <a:sym typeface="Helvetica Condensed Medium"/>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4.png"/><Relationship Id="rId4" Type="http://schemas.openxmlformats.org/officeDocument/2006/relationships/image" Target="../media/image1.gif"/><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1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 name="000187-0007-000023.jpg"/>
          <p:cNvPicPr>
            <a:picLocks noChangeAspect="1"/>
          </p:cNvPicPr>
          <p:nvPr/>
        </p:nvPicPr>
        <p:blipFill>
          <a:blip r:embed="rId2">
            <a:extLst/>
          </a:blip>
          <a:srcRect l="0" t="0" r="10181" b="0"/>
          <a:stretch>
            <a:fillRect/>
          </a:stretch>
        </p:blipFill>
        <p:spPr>
          <a:xfrm>
            <a:off x="-152400" y="0"/>
            <a:ext cx="13157200" cy="9753601"/>
          </a:xfrm>
          <a:prstGeom prst="rect">
            <a:avLst/>
          </a:prstGeom>
          <a:ln w="12700">
            <a:miter lim="400000"/>
          </a:ln>
        </p:spPr>
      </p:pic>
      <p:sp>
        <p:nvSpPr>
          <p:cNvPr id="43" name="Shape 43"/>
          <p:cNvSpPr/>
          <p:nvPr/>
        </p:nvSpPr>
        <p:spPr>
          <a:xfrm>
            <a:off x="1012991" y="705878"/>
            <a:ext cx="10330422" cy="4887444"/>
          </a:xfrm>
          <a:prstGeom prst="rect">
            <a:avLst/>
          </a:prstGeom>
          <a:ln w="12700">
            <a:miter lim="400000"/>
          </a:ln>
          <a:effectLst>
            <a:outerShdw sx="100000" sy="100000" kx="0" ky="0" algn="b" rotWithShape="0" blurRad="63500" dist="63500" dir="5400000">
              <a:srgbClr val="000000">
                <a:alpha val="701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8600">
                <a:solidFill>
                  <a:srgbClr val="FFFFFF"/>
                </a:solidFill>
                <a:latin typeface="Emfatick NF"/>
                <a:ea typeface="Emfatick NF"/>
                <a:cs typeface="Emfatick NF"/>
                <a:sym typeface="Emfatick NF"/>
              </a:defRPr>
            </a:lvl1pPr>
          </a:lstStyle>
          <a:p>
            <a:pPr/>
            <a:r>
              <a:t>Life in the Spirit!</a:t>
            </a:r>
          </a:p>
        </p:txBody>
      </p:sp>
      <p:grpSp>
        <p:nvGrpSpPr>
          <p:cNvPr id="47" name="Group 47"/>
          <p:cNvGrpSpPr/>
          <p:nvPr/>
        </p:nvGrpSpPr>
        <p:grpSpPr>
          <a:xfrm>
            <a:off x="-1" y="7251699"/>
            <a:ext cx="13004801" cy="2781301"/>
            <a:chOff x="0" y="-279400"/>
            <a:chExt cx="13004800" cy="2781300"/>
          </a:xfrm>
        </p:grpSpPr>
        <p:sp>
          <p:nvSpPr>
            <p:cNvPr id="44" name="Shape 44"/>
            <p:cNvSpPr/>
            <p:nvPr/>
          </p:nvSpPr>
          <p:spPr>
            <a:xfrm>
              <a:off x="0" y="-279401"/>
              <a:ext cx="13004800" cy="2781301"/>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i="1" sz="3400">
                  <a:solidFill>
                    <a:srgbClr val="FFFFFF"/>
                  </a:solidFill>
                </a:defRPr>
              </a:pPr>
              <a:r>
                <a:t>Experiencing the Fullness of Christ</a:t>
              </a:r>
            </a:p>
            <a:p>
              <a:pPr>
                <a:defRPr sz="7100">
                  <a:solidFill>
                    <a:srgbClr val="FFFFFF"/>
                  </a:solidFill>
                </a:defRPr>
              </a:pPr>
              <a:r>
                <a:t>#10 The Instruction of the Spirit</a:t>
              </a:r>
            </a:p>
          </p:txBody>
        </p:sp>
        <p:sp>
          <p:nvSpPr>
            <p:cNvPr id="45" name="Shape 45"/>
            <p:cNvSpPr/>
            <p:nvPr/>
          </p:nvSpPr>
          <p:spPr>
            <a:xfrm>
              <a:off x="132521" y="1670050"/>
              <a:ext cx="7489403"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130000"/>
                </a:lnSpc>
                <a:defRPr sz="2900">
                  <a:solidFill>
                    <a:srgbClr val="FFFFFF"/>
                  </a:solidFill>
                  <a:latin typeface="Gill Sans"/>
                  <a:ea typeface="Gill Sans"/>
                  <a:cs typeface="Gill Sans"/>
                  <a:sym typeface="Gill Sans"/>
                </a:defRPr>
              </a:lvl1pPr>
            </a:lstStyle>
            <a:p>
              <a:pPr/>
              <a:r>
                <a:t>Oakland International Fellowship</a:t>
              </a:r>
            </a:p>
          </p:txBody>
        </p:sp>
        <p:sp>
          <p:nvSpPr>
            <p:cNvPr id="46" name="Shape 46"/>
            <p:cNvSpPr/>
            <p:nvPr/>
          </p:nvSpPr>
          <p:spPr>
            <a:xfrm>
              <a:off x="9148576" y="1670050"/>
              <a:ext cx="3651906"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lnSpc>
                  <a:spcPct val="130000"/>
                </a:lnSpc>
                <a:defRPr sz="2900">
                  <a:solidFill>
                    <a:srgbClr val="FFFFFF"/>
                  </a:solidFill>
                  <a:latin typeface="Gill Sans"/>
                  <a:ea typeface="Gill Sans"/>
                  <a:cs typeface="Gill Sans"/>
                  <a:sym typeface="Gill Sans"/>
                </a:defRPr>
              </a:pPr>
              <a:r>
                <a:t>Paul J. Bucknell</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400"/>
                                  </p:stCondLst>
                                  <p:iterate type="el" backwards="0">
                                    <p:tmAbs val="0"/>
                                  </p:iterate>
                                  <p:childTnLst>
                                    <p:set>
                                      <p:cBhvr>
                                        <p:cTn id="6" fill="hold"/>
                                        <p:tgtEl>
                                          <p:spTgt spid="47"/>
                                        </p:tgtEl>
                                        <p:attrNameLst>
                                          <p:attrName>style.visibility</p:attrName>
                                        </p:attrNameLst>
                                      </p:cBhvr>
                                      <p:to>
                                        <p:strVal val="visible"/>
                                      </p:to>
                                    </p:set>
                                    <p:anim calcmode="lin" valueType="num">
                                      <p:cBhvr>
                                        <p:cTn id="7" dur="4500" fill="hold"/>
                                        <p:tgtEl>
                                          <p:spTgt spid="47"/>
                                        </p:tgtEl>
                                        <p:attrNameLst>
                                          <p:attrName>ppt_w</p:attrName>
                                        </p:attrNameLst>
                                      </p:cBhvr>
                                      <p:tavLst>
                                        <p:tav tm="0">
                                          <p:val>
                                            <p:strVal val="#ppt_w"/>
                                          </p:val>
                                        </p:tav>
                                        <p:tav tm="100000">
                                          <p:val>
                                            <p:strVal val="#ppt_w"/>
                                          </p:val>
                                        </p:tav>
                                      </p:tavLst>
                                    </p:anim>
                                    <p:anim calcmode="lin" valueType="num">
                                      <p:cBhvr>
                                        <p:cTn id="8" dur="4500" fill="hold"/>
                                        <p:tgtEl>
                                          <p:spTgt spid="4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nvSpPr>
        <p:spPr>
          <a:xfrm>
            <a:off x="1776103" y="1483005"/>
            <a:ext cx="6206633"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lgn="just">
              <a:spcBef>
                <a:spcPts val="1700"/>
              </a:spcBef>
              <a:defRPr sz="3300">
                <a:latin typeface="Arial Rounded MT Bold"/>
                <a:ea typeface="Arial Rounded MT Bold"/>
                <a:cs typeface="Arial Rounded MT Bold"/>
                <a:sym typeface="Arial Rounded MT Bold"/>
              </a:defRPr>
            </a:pPr>
            <a:r>
              <a:t>1) The Spirit is teaching!</a:t>
            </a:r>
          </a:p>
        </p:txBody>
      </p:sp>
      <p:sp>
        <p:nvSpPr>
          <p:cNvPr id="120" name="Shape 120"/>
          <p:cNvSpPr/>
          <p:nvPr/>
        </p:nvSpPr>
        <p:spPr>
          <a:xfrm>
            <a:off x="2385040" y="2067205"/>
            <a:ext cx="620663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lgn="l">
              <a:spcBef>
                <a:spcPts val="4200"/>
              </a:spcBef>
            </a:pPr>
            <a:r>
              <a:t>Are you learning?</a:t>
            </a:r>
          </a:p>
        </p:txBody>
      </p:sp>
      <p:sp>
        <p:nvSpPr>
          <p:cNvPr id="121" name="Shape 121"/>
          <p:cNvSpPr/>
          <p:nvPr>
            <p:ph type="title" idx="4294967295"/>
          </p:nvPr>
        </p:nvSpPr>
        <p:spPr>
          <a:xfrm>
            <a:off x="1637093" y="282333"/>
            <a:ext cx="4660446" cy="890837"/>
          </a:xfrm>
          <a:prstGeom prst="rect">
            <a:avLst/>
          </a:prstGeom>
        </p:spPr>
        <p:txBody>
          <a:bodyPr lIns="0" tIns="0" rIns="0" bIns="0"/>
          <a:lstStyle>
            <a:lvl1pPr algn="l" defTabSz="429768">
              <a:defRPr sz="5264"/>
            </a:lvl1pPr>
          </a:lstStyle>
          <a:p>
            <a:pPr/>
            <a:r>
              <a:t>Final Application</a:t>
            </a:r>
          </a:p>
        </p:txBody>
      </p:sp>
      <p:sp>
        <p:nvSpPr>
          <p:cNvPr id="122" name="Shape 122"/>
          <p:cNvSpPr/>
          <p:nvPr/>
        </p:nvSpPr>
        <p:spPr>
          <a:xfrm>
            <a:off x="2385040" y="3106013"/>
            <a:ext cx="8412547"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lgn="just">
              <a:spcBef>
                <a:spcPts val="1700"/>
              </a:spcBef>
              <a:defRPr sz="3300">
                <a:latin typeface="Arial Rounded MT Bold"/>
                <a:ea typeface="Arial Rounded MT Bold"/>
                <a:cs typeface="Arial Rounded MT Bold"/>
                <a:sym typeface="Arial Rounded MT Bold"/>
              </a:defRPr>
            </a:pPr>
            <a:r>
              <a:t>2) The Spirit is by our side (</a:t>
            </a:r>
            <a:r>
              <a:t>Paraclete</a:t>
            </a:r>
            <a:r>
              <a:t>)!</a:t>
            </a:r>
          </a:p>
        </p:txBody>
      </p:sp>
      <p:sp>
        <p:nvSpPr>
          <p:cNvPr id="123" name="Shape 123"/>
          <p:cNvSpPr/>
          <p:nvPr/>
        </p:nvSpPr>
        <p:spPr>
          <a:xfrm>
            <a:off x="3012293" y="3871129"/>
            <a:ext cx="6206632"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lgn="l">
              <a:spcBef>
                <a:spcPts val="4200"/>
              </a:spcBef>
            </a:pPr>
            <a:r>
              <a:t>Do you have peace?</a:t>
            </a:r>
          </a:p>
        </p:txBody>
      </p:sp>
      <p:sp>
        <p:nvSpPr>
          <p:cNvPr id="124" name="Shape 124"/>
          <p:cNvSpPr/>
          <p:nvPr/>
        </p:nvSpPr>
        <p:spPr>
          <a:xfrm>
            <a:off x="3012293" y="4816003"/>
            <a:ext cx="8325212"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lgn="just">
              <a:spcBef>
                <a:spcPts val="1700"/>
              </a:spcBef>
              <a:defRPr sz="3300">
                <a:latin typeface="Arial Rounded MT Bold"/>
                <a:ea typeface="Arial Rounded MT Bold"/>
                <a:cs typeface="Arial Rounded MT Bold"/>
                <a:sym typeface="Arial Rounded MT Bold"/>
              </a:defRPr>
            </a:pPr>
            <a:r>
              <a:t>3) The Spirit is with us in emergencies!</a:t>
            </a:r>
          </a:p>
        </p:txBody>
      </p:sp>
      <p:sp>
        <p:nvSpPr>
          <p:cNvPr id="125" name="Shape 125"/>
          <p:cNvSpPr/>
          <p:nvPr/>
        </p:nvSpPr>
        <p:spPr>
          <a:xfrm>
            <a:off x="3487997" y="5519141"/>
            <a:ext cx="620663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lgn="l">
              <a:spcBef>
                <a:spcPts val="4200"/>
              </a:spcBef>
            </a:pPr>
            <a:r>
              <a:t>Do you trust Him?</a:t>
            </a:r>
          </a:p>
        </p:txBody>
      </p:sp>
      <p:sp>
        <p:nvSpPr>
          <p:cNvPr id="126" name="Shape 126"/>
          <p:cNvSpPr/>
          <p:nvPr/>
        </p:nvSpPr>
        <p:spPr>
          <a:xfrm>
            <a:off x="1470421" y="6730999"/>
            <a:ext cx="6980900" cy="30226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FFFF"/>
                </a:solidFill>
              </a:defRPr>
            </a:lvl1pPr>
          </a:lstStyle>
          <a:p>
            <a:pPr/>
            <a:r>
              <a:t>“But if any of you lacks wisdom, let him ask of God, who gives to all men generously and without reproach, and it will be given to him” (Jam 1:5).</a:t>
            </a:r>
          </a:p>
        </p:txBody>
      </p:sp>
      <p:pic>
        <p:nvPicPr>
          <p:cNvPr id="127" name="red-block.jpg"/>
          <p:cNvPicPr>
            <a:picLocks noChangeAspect="1"/>
          </p:cNvPicPr>
          <p:nvPr/>
        </p:nvPicPr>
        <p:blipFill>
          <a:blip r:embed="rId3">
            <a:extLst/>
          </a:blip>
          <a:stretch>
            <a:fillRect/>
          </a:stretch>
        </p:blipFill>
        <p:spPr>
          <a:xfrm>
            <a:off x="11712204" y="-286330"/>
            <a:ext cx="2278651" cy="100528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el" backwards="0">
                                    <p:tmAbs val="0"/>
                                  </p:iterate>
                                  <p:childTnLst>
                                    <p:set>
                                      <p:cBhvr>
                                        <p:cTn id="6" fill="hold"/>
                                        <p:tgtEl>
                                          <p:spTgt spid="119">
                                            <p:bg/>
                                          </p:spTgt>
                                        </p:tgtEl>
                                        <p:attrNameLst>
                                          <p:attrName>style.visibility</p:attrName>
                                        </p:attrNameLst>
                                      </p:cBhvr>
                                      <p:to>
                                        <p:strVal val="visible"/>
                                      </p:to>
                                    </p:set>
                                    <p:anim calcmode="lin" valueType="num">
                                      <p:cBhvr>
                                        <p:cTn id="7" dur="2500" fill="hold"/>
                                        <p:tgtEl>
                                          <p:spTgt spid="119">
                                            <p:bg/>
                                          </p:spTgt>
                                        </p:tgtEl>
                                        <p:attrNameLst>
                                          <p:attrName>ppt_x</p:attrName>
                                        </p:attrNameLst>
                                      </p:cBhvr>
                                      <p:tavLst>
                                        <p:tav tm="0">
                                          <p:val>
                                            <p:strVal val="1+#ppt_w/2"/>
                                          </p:val>
                                        </p:tav>
                                        <p:tav tm="100000">
                                          <p:val>
                                            <p:strVal val="#ppt_x"/>
                                          </p:val>
                                        </p:tav>
                                      </p:tavLst>
                                    </p:anim>
                                    <p:anim calcmode="lin" valueType="num">
                                      <p:cBhvr>
                                        <p:cTn id="8" dur="2500" fill="hold"/>
                                        <p:tgtEl>
                                          <p:spTgt spid="119">
                                            <p:bg/>
                                          </p:spTgt>
                                        </p:tgtEl>
                                        <p:attrNameLst>
                                          <p:attrName>ppt_y</p:attrName>
                                        </p:attrNameLst>
                                      </p:cBhvr>
                                      <p:tavLst>
                                        <p:tav tm="0">
                                          <p:val>
                                            <p:strVal val="#ppt_y"/>
                                          </p:val>
                                        </p:tav>
                                        <p:tav tm="100000">
                                          <p:val>
                                            <p:strVal val="#ppt_y"/>
                                          </p:val>
                                        </p:tav>
                                      </p:tavLst>
                                    </p:anim>
                                  </p:childTnLst>
                                </p:cTn>
                              </p:par>
                              <p:par>
                                <p:cTn id="9" presetClass="entr" nodeType="withEffect" presetSubtype="2" presetID="2" grpId="1" fill="hold">
                                  <p:stCondLst>
                                    <p:cond delay="0"/>
                                  </p:stCondLst>
                                  <p:iterate type="el" backwards="0">
                                    <p:tmAbs val="0"/>
                                  </p:iterate>
                                  <p:childTnLst>
                                    <p:set>
                                      <p:cBhvr>
                                        <p:cTn id="10" fill="hold"/>
                                        <p:tgtEl>
                                          <p:spTgt spid="119">
                                            <p:txEl>
                                              <p:pRg st="0" end="0"/>
                                            </p:txEl>
                                          </p:spTgt>
                                        </p:tgtEl>
                                        <p:attrNameLst>
                                          <p:attrName>style.visibility</p:attrName>
                                        </p:attrNameLst>
                                      </p:cBhvr>
                                      <p:to>
                                        <p:strVal val="visible"/>
                                      </p:to>
                                    </p:set>
                                    <p:anim calcmode="lin" valueType="num">
                                      <p:cBhvr>
                                        <p:cTn id="11" dur="2500" fill="hold"/>
                                        <p:tgtEl>
                                          <p:spTgt spid="119">
                                            <p:txEl>
                                              <p:pRg st="0" end="0"/>
                                            </p:txEl>
                                          </p:spTgt>
                                        </p:tgtEl>
                                        <p:attrNameLst>
                                          <p:attrName>ppt_x</p:attrName>
                                        </p:attrNameLst>
                                      </p:cBhvr>
                                      <p:tavLst>
                                        <p:tav tm="0">
                                          <p:val>
                                            <p:strVal val="1+#ppt_w/2"/>
                                          </p:val>
                                        </p:tav>
                                        <p:tav tm="100000">
                                          <p:val>
                                            <p:strVal val="#ppt_x"/>
                                          </p:val>
                                        </p:tav>
                                      </p:tavLst>
                                    </p:anim>
                                    <p:anim calcmode="lin" valueType="num">
                                      <p:cBhvr>
                                        <p:cTn id="12" dur="2500" fill="hold"/>
                                        <p:tgtEl>
                                          <p:spTgt spid="11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Class="entr" nodeType="afterEffect" presetSubtype="4" presetID="2" grpId="2" fill="hold">
                                  <p:stCondLst>
                                    <p:cond delay="0"/>
                                  </p:stCondLst>
                                  <p:iterate type="el" backwards="0">
                                    <p:tmAbs val="0"/>
                                  </p:iterate>
                                  <p:childTnLst>
                                    <p:set>
                                      <p:cBhvr>
                                        <p:cTn id="15" fill="hold"/>
                                        <p:tgtEl>
                                          <p:spTgt spid="120">
                                            <p:bg/>
                                          </p:spTgt>
                                        </p:tgtEl>
                                        <p:attrNameLst>
                                          <p:attrName>style.visibility</p:attrName>
                                        </p:attrNameLst>
                                      </p:cBhvr>
                                      <p:to>
                                        <p:strVal val="visible"/>
                                      </p:to>
                                    </p:set>
                                    <p:anim calcmode="lin" valueType="num">
                                      <p:cBhvr>
                                        <p:cTn id="16" dur="2500" fill="hold"/>
                                        <p:tgtEl>
                                          <p:spTgt spid="120">
                                            <p:bg/>
                                          </p:spTgt>
                                        </p:tgtEl>
                                        <p:attrNameLst>
                                          <p:attrName>ppt_x</p:attrName>
                                        </p:attrNameLst>
                                      </p:cBhvr>
                                      <p:tavLst>
                                        <p:tav tm="0">
                                          <p:val>
                                            <p:strVal val="#ppt_x"/>
                                          </p:val>
                                        </p:tav>
                                        <p:tav tm="100000">
                                          <p:val>
                                            <p:strVal val="#ppt_x"/>
                                          </p:val>
                                        </p:tav>
                                      </p:tavLst>
                                    </p:anim>
                                    <p:anim calcmode="lin" valueType="num">
                                      <p:cBhvr>
                                        <p:cTn id="17" dur="2500" fill="hold"/>
                                        <p:tgtEl>
                                          <p:spTgt spid="120">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2" fill="hold">
                                  <p:stCondLst>
                                    <p:cond delay="0"/>
                                  </p:stCondLst>
                                  <p:iterate type="el" backwards="0">
                                    <p:tmAbs val="0"/>
                                  </p:iterate>
                                  <p:childTnLst>
                                    <p:set>
                                      <p:cBhvr>
                                        <p:cTn id="19" fill="hold"/>
                                        <p:tgtEl>
                                          <p:spTgt spid="120">
                                            <p:txEl>
                                              <p:pRg st="0" end="0"/>
                                            </p:txEl>
                                          </p:spTgt>
                                        </p:tgtEl>
                                        <p:attrNameLst>
                                          <p:attrName>style.visibility</p:attrName>
                                        </p:attrNameLst>
                                      </p:cBhvr>
                                      <p:to>
                                        <p:strVal val="visible"/>
                                      </p:to>
                                    </p:set>
                                    <p:anim calcmode="lin" valueType="num">
                                      <p:cBhvr>
                                        <p:cTn id="20" dur="2500" fill="hold"/>
                                        <p:tgtEl>
                                          <p:spTgt spid="120">
                                            <p:txEl>
                                              <p:pRg st="0" end="0"/>
                                            </p:txEl>
                                          </p:spTgt>
                                        </p:tgtEl>
                                        <p:attrNameLst>
                                          <p:attrName>ppt_x</p:attrName>
                                        </p:attrNameLst>
                                      </p:cBhvr>
                                      <p:tavLst>
                                        <p:tav tm="0">
                                          <p:val>
                                            <p:strVal val="#ppt_x"/>
                                          </p:val>
                                        </p:tav>
                                        <p:tav tm="100000">
                                          <p:val>
                                            <p:strVal val="#ppt_x"/>
                                          </p:val>
                                        </p:tav>
                                      </p:tavLst>
                                    </p:anim>
                                    <p:anim calcmode="lin" valueType="num">
                                      <p:cBhvr>
                                        <p:cTn id="21" dur="2500" fill="hold"/>
                                        <p:tgtEl>
                                          <p:spTgt spid="1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2" presetID="2" grpId="3" fill="hold">
                                  <p:stCondLst>
                                    <p:cond delay="0"/>
                                  </p:stCondLst>
                                  <p:iterate type="el" backwards="0">
                                    <p:tmAbs val="0"/>
                                  </p:iterate>
                                  <p:childTnLst>
                                    <p:set>
                                      <p:cBhvr>
                                        <p:cTn id="25" fill="hold"/>
                                        <p:tgtEl>
                                          <p:spTgt spid="122">
                                            <p:bg/>
                                          </p:spTgt>
                                        </p:tgtEl>
                                        <p:attrNameLst>
                                          <p:attrName>style.visibility</p:attrName>
                                        </p:attrNameLst>
                                      </p:cBhvr>
                                      <p:to>
                                        <p:strVal val="visible"/>
                                      </p:to>
                                    </p:set>
                                    <p:anim calcmode="lin" valueType="num">
                                      <p:cBhvr>
                                        <p:cTn id="26" dur="2500" fill="hold"/>
                                        <p:tgtEl>
                                          <p:spTgt spid="122">
                                            <p:bg/>
                                          </p:spTgt>
                                        </p:tgtEl>
                                        <p:attrNameLst>
                                          <p:attrName>ppt_x</p:attrName>
                                        </p:attrNameLst>
                                      </p:cBhvr>
                                      <p:tavLst>
                                        <p:tav tm="0">
                                          <p:val>
                                            <p:strVal val="1+#ppt_w/2"/>
                                          </p:val>
                                        </p:tav>
                                        <p:tav tm="100000">
                                          <p:val>
                                            <p:strVal val="#ppt_x"/>
                                          </p:val>
                                        </p:tav>
                                      </p:tavLst>
                                    </p:anim>
                                    <p:anim calcmode="lin" valueType="num">
                                      <p:cBhvr>
                                        <p:cTn id="27" dur="2500" fill="hold"/>
                                        <p:tgtEl>
                                          <p:spTgt spid="122">
                                            <p:bg/>
                                          </p:spTgt>
                                        </p:tgtEl>
                                        <p:attrNameLst>
                                          <p:attrName>ppt_y</p:attrName>
                                        </p:attrNameLst>
                                      </p:cBhvr>
                                      <p:tavLst>
                                        <p:tav tm="0">
                                          <p:val>
                                            <p:strVal val="#ppt_y"/>
                                          </p:val>
                                        </p:tav>
                                        <p:tav tm="100000">
                                          <p:val>
                                            <p:strVal val="#ppt_y"/>
                                          </p:val>
                                        </p:tav>
                                      </p:tavLst>
                                    </p:anim>
                                  </p:childTnLst>
                                </p:cTn>
                              </p:par>
                              <p:par>
                                <p:cTn id="28" presetClass="entr" nodeType="withEffect" presetSubtype="2" presetID="2" grpId="3" fill="hold">
                                  <p:stCondLst>
                                    <p:cond delay="0"/>
                                  </p:stCondLst>
                                  <p:iterate type="el" backwards="0">
                                    <p:tmAbs val="0"/>
                                  </p:iterate>
                                  <p:childTnLst>
                                    <p:set>
                                      <p:cBhvr>
                                        <p:cTn id="29" fill="hold"/>
                                        <p:tgtEl>
                                          <p:spTgt spid="122">
                                            <p:txEl>
                                              <p:pRg st="0" end="0"/>
                                            </p:txEl>
                                          </p:spTgt>
                                        </p:tgtEl>
                                        <p:attrNameLst>
                                          <p:attrName>style.visibility</p:attrName>
                                        </p:attrNameLst>
                                      </p:cBhvr>
                                      <p:to>
                                        <p:strVal val="visible"/>
                                      </p:to>
                                    </p:set>
                                    <p:anim calcmode="lin" valueType="num">
                                      <p:cBhvr>
                                        <p:cTn id="30" dur="2500" fill="hold"/>
                                        <p:tgtEl>
                                          <p:spTgt spid="122">
                                            <p:txEl>
                                              <p:pRg st="0" end="0"/>
                                            </p:txEl>
                                          </p:spTgt>
                                        </p:tgtEl>
                                        <p:attrNameLst>
                                          <p:attrName>ppt_x</p:attrName>
                                        </p:attrNameLst>
                                      </p:cBhvr>
                                      <p:tavLst>
                                        <p:tav tm="0">
                                          <p:val>
                                            <p:strVal val="1+#ppt_w/2"/>
                                          </p:val>
                                        </p:tav>
                                        <p:tav tm="100000">
                                          <p:val>
                                            <p:strVal val="#ppt_x"/>
                                          </p:val>
                                        </p:tav>
                                      </p:tavLst>
                                    </p:anim>
                                    <p:anim calcmode="lin" valueType="num">
                                      <p:cBhvr>
                                        <p:cTn id="31" dur="2500" fill="hold"/>
                                        <p:tgtEl>
                                          <p:spTgt spid="122">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Class="entr" nodeType="afterEffect" presetSubtype="4" presetID="2" grpId="4" fill="hold">
                                  <p:stCondLst>
                                    <p:cond delay="0"/>
                                  </p:stCondLst>
                                  <p:iterate type="el" backwards="0">
                                    <p:tmAbs val="0"/>
                                  </p:iterate>
                                  <p:childTnLst>
                                    <p:set>
                                      <p:cBhvr>
                                        <p:cTn id="34" fill="hold"/>
                                        <p:tgtEl>
                                          <p:spTgt spid="123">
                                            <p:bg/>
                                          </p:spTgt>
                                        </p:tgtEl>
                                        <p:attrNameLst>
                                          <p:attrName>style.visibility</p:attrName>
                                        </p:attrNameLst>
                                      </p:cBhvr>
                                      <p:to>
                                        <p:strVal val="visible"/>
                                      </p:to>
                                    </p:set>
                                    <p:anim calcmode="lin" valueType="num">
                                      <p:cBhvr>
                                        <p:cTn id="35" dur="2500" fill="hold"/>
                                        <p:tgtEl>
                                          <p:spTgt spid="123">
                                            <p:bg/>
                                          </p:spTgt>
                                        </p:tgtEl>
                                        <p:attrNameLst>
                                          <p:attrName>ppt_x</p:attrName>
                                        </p:attrNameLst>
                                      </p:cBhvr>
                                      <p:tavLst>
                                        <p:tav tm="0">
                                          <p:val>
                                            <p:strVal val="#ppt_x"/>
                                          </p:val>
                                        </p:tav>
                                        <p:tav tm="100000">
                                          <p:val>
                                            <p:strVal val="#ppt_x"/>
                                          </p:val>
                                        </p:tav>
                                      </p:tavLst>
                                    </p:anim>
                                    <p:anim calcmode="lin" valueType="num">
                                      <p:cBhvr>
                                        <p:cTn id="36" dur="2500" fill="hold"/>
                                        <p:tgtEl>
                                          <p:spTgt spid="123">
                                            <p:bg/>
                                          </p:spTgt>
                                        </p:tgtEl>
                                        <p:attrNameLst>
                                          <p:attrName>ppt_y</p:attrName>
                                        </p:attrNameLst>
                                      </p:cBhvr>
                                      <p:tavLst>
                                        <p:tav tm="0">
                                          <p:val>
                                            <p:strVal val="1+#ppt_h/2"/>
                                          </p:val>
                                        </p:tav>
                                        <p:tav tm="100000">
                                          <p:val>
                                            <p:strVal val="#ppt_y"/>
                                          </p:val>
                                        </p:tav>
                                      </p:tavLst>
                                    </p:anim>
                                  </p:childTnLst>
                                </p:cTn>
                              </p:par>
                              <p:par>
                                <p:cTn id="37" presetClass="entr" nodeType="withEffect" presetSubtype="4" presetID="2" grpId="4" fill="hold">
                                  <p:stCondLst>
                                    <p:cond delay="0"/>
                                  </p:stCondLst>
                                  <p:iterate type="el" backwards="0">
                                    <p:tmAbs val="0"/>
                                  </p:iterate>
                                  <p:childTnLst>
                                    <p:set>
                                      <p:cBhvr>
                                        <p:cTn id="38" fill="hold"/>
                                        <p:tgtEl>
                                          <p:spTgt spid="123">
                                            <p:txEl>
                                              <p:pRg st="0" end="0"/>
                                            </p:txEl>
                                          </p:spTgt>
                                        </p:tgtEl>
                                        <p:attrNameLst>
                                          <p:attrName>style.visibility</p:attrName>
                                        </p:attrNameLst>
                                      </p:cBhvr>
                                      <p:to>
                                        <p:strVal val="visible"/>
                                      </p:to>
                                    </p:set>
                                    <p:anim calcmode="lin" valueType="num">
                                      <p:cBhvr>
                                        <p:cTn id="39" dur="2500" fill="hold"/>
                                        <p:tgtEl>
                                          <p:spTgt spid="123">
                                            <p:txEl>
                                              <p:pRg st="0" end="0"/>
                                            </p:txEl>
                                          </p:spTgt>
                                        </p:tgtEl>
                                        <p:attrNameLst>
                                          <p:attrName>ppt_x</p:attrName>
                                        </p:attrNameLst>
                                      </p:cBhvr>
                                      <p:tavLst>
                                        <p:tav tm="0">
                                          <p:val>
                                            <p:strVal val="#ppt_x"/>
                                          </p:val>
                                        </p:tav>
                                        <p:tav tm="100000">
                                          <p:val>
                                            <p:strVal val="#ppt_x"/>
                                          </p:val>
                                        </p:tav>
                                      </p:tavLst>
                                    </p:anim>
                                    <p:anim calcmode="lin" valueType="num">
                                      <p:cBhvr>
                                        <p:cTn id="40" dur="2500" fill="hold"/>
                                        <p:tgtEl>
                                          <p:spTgt spid="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2" presetID="2" grpId="5" fill="hold">
                                  <p:stCondLst>
                                    <p:cond delay="0"/>
                                  </p:stCondLst>
                                  <p:iterate type="el" backwards="0">
                                    <p:tmAbs val="0"/>
                                  </p:iterate>
                                  <p:childTnLst>
                                    <p:set>
                                      <p:cBhvr>
                                        <p:cTn id="44" fill="hold"/>
                                        <p:tgtEl>
                                          <p:spTgt spid="124">
                                            <p:bg/>
                                          </p:spTgt>
                                        </p:tgtEl>
                                        <p:attrNameLst>
                                          <p:attrName>style.visibility</p:attrName>
                                        </p:attrNameLst>
                                      </p:cBhvr>
                                      <p:to>
                                        <p:strVal val="visible"/>
                                      </p:to>
                                    </p:set>
                                    <p:anim calcmode="lin" valueType="num">
                                      <p:cBhvr>
                                        <p:cTn id="45" dur="2500" fill="hold"/>
                                        <p:tgtEl>
                                          <p:spTgt spid="124">
                                            <p:bg/>
                                          </p:spTgt>
                                        </p:tgtEl>
                                        <p:attrNameLst>
                                          <p:attrName>ppt_x</p:attrName>
                                        </p:attrNameLst>
                                      </p:cBhvr>
                                      <p:tavLst>
                                        <p:tav tm="0">
                                          <p:val>
                                            <p:strVal val="1+#ppt_w/2"/>
                                          </p:val>
                                        </p:tav>
                                        <p:tav tm="100000">
                                          <p:val>
                                            <p:strVal val="#ppt_x"/>
                                          </p:val>
                                        </p:tav>
                                      </p:tavLst>
                                    </p:anim>
                                    <p:anim calcmode="lin" valueType="num">
                                      <p:cBhvr>
                                        <p:cTn id="46" dur="2500" fill="hold"/>
                                        <p:tgtEl>
                                          <p:spTgt spid="124">
                                            <p:bg/>
                                          </p:spTgt>
                                        </p:tgtEl>
                                        <p:attrNameLst>
                                          <p:attrName>ppt_y</p:attrName>
                                        </p:attrNameLst>
                                      </p:cBhvr>
                                      <p:tavLst>
                                        <p:tav tm="0">
                                          <p:val>
                                            <p:strVal val="#ppt_y"/>
                                          </p:val>
                                        </p:tav>
                                        <p:tav tm="100000">
                                          <p:val>
                                            <p:strVal val="#ppt_y"/>
                                          </p:val>
                                        </p:tav>
                                      </p:tavLst>
                                    </p:anim>
                                  </p:childTnLst>
                                </p:cTn>
                              </p:par>
                              <p:par>
                                <p:cTn id="47" presetClass="entr" nodeType="withEffect" presetSubtype="2" presetID="2" grpId="5" fill="hold">
                                  <p:stCondLst>
                                    <p:cond delay="0"/>
                                  </p:stCondLst>
                                  <p:iterate type="el" backwards="0">
                                    <p:tmAbs val="0"/>
                                  </p:iterate>
                                  <p:childTnLst>
                                    <p:set>
                                      <p:cBhvr>
                                        <p:cTn id="48" fill="hold"/>
                                        <p:tgtEl>
                                          <p:spTgt spid="124">
                                            <p:txEl>
                                              <p:pRg st="0" end="0"/>
                                            </p:txEl>
                                          </p:spTgt>
                                        </p:tgtEl>
                                        <p:attrNameLst>
                                          <p:attrName>style.visibility</p:attrName>
                                        </p:attrNameLst>
                                      </p:cBhvr>
                                      <p:to>
                                        <p:strVal val="visible"/>
                                      </p:to>
                                    </p:set>
                                    <p:anim calcmode="lin" valueType="num">
                                      <p:cBhvr>
                                        <p:cTn id="49" dur="2500" fill="hold"/>
                                        <p:tgtEl>
                                          <p:spTgt spid="124">
                                            <p:txEl>
                                              <p:pRg st="0" end="0"/>
                                            </p:txEl>
                                          </p:spTgt>
                                        </p:tgtEl>
                                        <p:attrNameLst>
                                          <p:attrName>ppt_x</p:attrName>
                                        </p:attrNameLst>
                                      </p:cBhvr>
                                      <p:tavLst>
                                        <p:tav tm="0">
                                          <p:val>
                                            <p:strVal val="1+#ppt_w/2"/>
                                          </p:val>
                                        </p:tav>
                                        <p:tav tm="100000">
                                          <p:val>
                                            <p:strVal val="#ppt_x"/>
                                          </p:val>
                                        </p:tav>
                                      </p:tavLst>
                                    </p:anim>
                                    <p:anim calcmode="lin" valueType="num">
                                      <p:cBhvr>
                                        <p:cTn id="50" dur="2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Class="entr" nodeType="afterEffect" presetSubtype="4" presetID="2" grpId="6" fill="hold">
                                  <p:stCondLst>
                                    <p:cond delay="0"/>
                                  </p:stCondLst>
                                  <p:iterate type="el" backwards="0">
                                    <p:tmAbs val="0"/>
                                  </p:iterate>
                                  <p:childTnLst>
                                    <p:set>
                                      <p:cBhvr>
                                        <p:cTn id="53" fill="hold"/>
                                        <p:tgtEl>
                                          <p:spTgt spid="125">
                                            <p:bg/>
                                          </p:spTgt>
                                        </p:tgtEl>
                                        <p:attrNameLst>
                                          <p:attrName>style.visibility</p:attrName>
                                        </p:attrNameLst>
                                      </p:cBhvr>
                                      <p:to>
                                        <p:strVal val="visible"/>
                                      </p:to>
                                    </p:set>
                                    <p:anim calcmode="lin" valueType="num">
                                      <p:cBhvr>
                                        <p:cTn id="54" dur="2500" fill="hold"/>
                                        <p:tgtEl>
                                          <p:spTgt spid="125">
                                            <p:bg/>
                                          </p:spTgt>
                                        </p:tgtEl>
                                        <p:attrNameLst>
                                          <p:attrName>ppt_x</p:attrName>
                                        </p:attrNameLst>
                                      </p:cBhvr>
                                      <p:tavLst>
                                        <p:tav tm="0">
                                          <p:val>
                                            <p:strVal val="#ppt_x"/>
                                          </p:val>
                                        </p:tav>
                                        <p:tav tm="100000">
                                          <p:val>
                                            <p:strVal val="#ppt_x"/>
                                          </p:val>
                                        </p:tav>
                                      </p:tavLst>
                                    </p:anim>
                                    <p:anim calcmode="lin" valueType="num">
                                      <p:cBhvr>
                                        <p:cTn id="55" dur="2500" fill="hold"/>
                                        <p:tgtEl>
                                          <p:spTgt spid="125">
                                            <p:bg/>
                                          </p:spTgt>
                                        </p:tgtEl>
                                        <p:attrNameLst>
                                          <p:attrName>ppt_y</p:attrName>
                                        </p:attrNameLst>
                                      </p:cBhvr>
                                      <p:tavLst>
                                        <p:tav tm="0">
                                          <p:val>
                                            <p:strVal val="1+#ppt_h/2"/>
                                          </p:val>
                                        </p:tav>
                                        <p:tav tm="100000">
                                          <p:val>
                                            <p:strVal val="#ppt_y"/>
                                          </p:val>
                                        </p:tav>
                                      </p:tavLst>
                                    </p:anim>
                                  </p:childTnLst>
                                </p:cTn>
                              </p:par>
                              <p:par>
                                <p:cTn id="56" presetClass="entr" nodeType="withEffect" presetSubtype="4" presetID="2" grpId="6" fill="hold">
                                  <p:stCondLst>
                                    <p:cond delay="0"/>
                                  </p:stCondLst>
                                  <p:iterate type="el" backwards="0">
                                    <p:tmAbs val="0"/>
                                  </p:iterate>
                                  <p:childTnLst>
                                    <p:set>
                                      <p:cBhvr>
                                        <p:cTn id="57" fill="hold"/>
                                        <p:tgtEl>
                                          <p:spTgt spid="125">
                                            <p:txEl>
                                              <p:pRg st="0" end="0"/>
                                            </p:txEl>
                                          </p:spTgt>
                                        </p:tgtEl>
                                        <p:attrNameLst>
                                          <p:attrName>style.visibility</p:attrName>
                                        </p:attrNameLst>
                                      </p:cBhvr>
                                      <p:to>
                                        <p:strVal val="visible"/>
                                      </p:to>
                                    </p:set>
                                    <p:anim calcmode="lin" valueType="num">
                                      <p:cBhvr>
                                        <p:cTn id="58" dur="2500" fill="hold"/>
                                        <p:tgtEl>
                                          <p:spTgt spid="125">
                                            <p:txEl>
                                              <p:pRg st="0" end="0"/>
                                            </p:txEl>
                                          </p:spTgt>
                                        </p:tgtEl>
                                        <p:attrNameLst>
                                          <p:attrName>ppt_x</p:attrName>
                                        </p:attrNameLst>
                                      </p:cBhvr>
                                      <p:tavLst>
                                        <p:tav tm="0">
                                          <p:val>
                                            <p:strVal val="#ppt_x"/>
                                          </p:val>
                                        </p:tav>
                                        <p:tav tm="100000">
                                          <p:val>
                                            <p:strVal val="#ppt_x"/>
                                          </p:val>
                                        </p:tav>
                                      </p:tavLst>
                                    </p:anim>
                                    <p:anim calcmode="lin" valueType="num">
                                      <p:cBhvr>
                                        <p:cTn id="59" dur="2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Class="entr" nodeType="clickEffect" presetSubtype="5" presetID="19" grpId="7" fill="hold">
                                  <p:stCondLst>
                                    <p:cond delay="0"/>
                                  </p:stCondLst>
                                  <p:iterate type="el" backwards="0">
                                    <p:tmAbs val="0"/>
                                  </p:iterate>
                                  <p:childTnLst>
                                    <p:set>
                                      <p:cBhvr>
                                        <p:cTn id="63" fill="hold"/>
                                        <p:tgtEl>
                                          <p:spTgt spid="126"/>
                                        </p:tgtEl>
                                        <p:attrNameLst>
                                          <p:attrName>style.visibility</p:attrName>
                                        </p:attrNameLst>
                                      </p:cBhvr>
                                      <p:to>
                                        <p:strVal val="visible"/>
                                      </p:to>
                                    </p:set>
                                    <p:anim calcmode="lin" valueType="num">
                                      <p:cBhvr>
                                        <p:cTn id="64" dur="4250" fill="hold"/>
                                        <p:tgtEl>
                                          <p:spTgt spid="126"/>
                                        </p:tgtEl>
                                        <p:attrNameLst>
                                          <p:attrName>ppt_w</p:attrName>
                                        </p:attrNameLst>
                                      </p:cBhvr>
                                      <p:tavLst>
                                        <p:tav tm="0">
                                          <p:val>
                                            <p:strVal val="#ppt_w"/>
                                          </p:val>
                                        </p:tav>
                                        <p:tav tm="100000">
                                          <p:val>
                                            <p:strVal val="#ppt_w"/>
                                          </p:val>
                                        </p:tav>
                                      </p:tavLst>
                                    </p:anim>
                                    <p:anim calcmode="lin" valueType="num">
                                      <p:cBhvr>
                                        <p:cTn id="65" dur="4250" fill="hold"/>
                                        <p:tgtEl>
                                          <p:spTgt spid="126"/>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1"/>
      <p:bldP build="p" bldLvl="5" animBg="1" rev="0" advAuto="0" spid="125" grpId="6"/>
      <p:bldP build="p" bldLvl="5" animBg="1" rev="0" advAuto="0" spid="123" grpId="4"/>
      <p:bldP build="p" bldLvl="5" animBg="1" rev="0" advAuto="0" spid="122" grpId="3"/>
      <p:bldP build="p" bldLvl="5" animBg="1" rev="0" advAuto="0" spid="120" grpId="2"/>
      <p:bldP build="p" bldLvl="5" animBg="1" rev="0" advAuto="0" spid="124" grpId="5"/>
      <p:bldP build="whole" bldLvl="1" animBg="1" rev="0" advAuto="0" spid="126" grpId="7"/>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image1.jpeg" descr="rcnKGxyKi.jpg"/>
          <p:cNvPicPr>
            <a:picLocks noChangeAspect="1"/>
          </p:cNvPicPr>
          <p:nvPr/>
        </p:nvPicPr>
        <p:blipFill>
          <a:blip r:embed="rId2">
            <a:extLst/>
          </a:blip>
          <a:srcRect l="4745" t="4724" r="5056" b="5002"/>
          <a:stretch>
            <a:fillRect/>
          </a:stretch>
        </p:blipFill>
        <p:spPr>
          <a:xfrm>
            <a:off x="1861424" y="1135040"/>
            <a:ext cx="10618727" cy="7901010"/>
          </a:xfrm>
          <a:custGeom>
            <a:avLst/>
            <a:gdLst/>
            <a:ahLst/>
            <a:cxnLst>
              <a:cxn ang="0">
                <a:pos x="wd2" y="hd2"/>
              </a:cxn>
              <a:cxn ang="5400000">
                <a:pos x="wd2" y="hd2"/>
              </a:cxn>
              <a:cxn ang="10800000">
                <a:pos x="wd2" y="hd2"/>
              </a:cxn>
              <a:cxn ang="16200000">
                <a:pos x="wd2" y="hd2"/>
              </a:cxn>
            </a:cxnLst>
            <a:rect l="0" t="0" r="r" b="b"/>
            <a:pathLst>
              <a:path w="21589" h="21598" fill="norm" stroke="1" extrusionOk="0">
                <a:moveTo>
                  <a:pt x="10901" y="0"/>
                </a:moveTo>
                <a:lnTo>
                  <a:pt x="10468" y="14"/>
                </a:lnTo>
                <a:cubicBezTo>
                  <a:pt x="10037" y="28"/>
                  <a:pt x="10034" y="29"/>
                  <a:pt x="9979" y="100"/>
                </a:cubicBezTo>
                <a:cubicBezTo>
                  <a:pt x="9863" y="248"/>
                  <a:pt x="9715" y="269"/>
                  <a:pt x="9591" y="156"/>
                </a:cubicBezTo>
                <a:cubicBezTo>
                  <a:pt x="9513" y="85"/>
                  <a:pt x="9507" y="85"/>
                  <a:pt x="9381" y="118"/>
                </a:cubicBezTo>
                <a:cubicBezTo>
                  <a:pt x="9308" y="138"/>
                  <a:pt x="9211" y="145"/>
                  <a:pt x="9159" y="135"/>
                </a:cubicBezTo>
                <a:cubicBezTo>
                  <a:pt x="9091" y="121"/>
                  <a:pt x="9054" y="126"/>
                  <a:pt x="9020" y="158"/>
                </a:cubicBezTo>
                <a:cubicBezTo>
                  <a:pt x="8992" y="185"/>
                  <a:pt x="8930" y="202"/>
                  <a:pt x="8857" y="202"/>
                </a:cubicBezTo>
                <a:cubicBezTo>
                  <a:pt x="8762" y="202"/>
                  <a:pt x="8727" y="189"/>
                  <a:pt x="8680" y="136"/>
                </a:cubicBezTo>
                <a:cubicBezTo>
                  <a:pt x="8588" y="32"/>
                  <a:pt x="8550" y="78"/>
                  <a:pt x="8550" y="294"/>
                </a:cubicBezTo>
                <a:cubicBezTo>
                  <a:pt x="8550" y="672"/>
                  <a:pt x="8320" y="978"/>
                  <a:pt x="8037" y="979"/>
                </a:cubicBezTo>
                <a:cubicBezTo>
                  <a:pt x="7964" y="979"/>
                  <a:pt x="7907" y="996"/>
                  <a:pt x="7871" y="1030"/>
                </a:cubicBezTo>
                <a:cubicBezTo>
                  <a:pt x="7761" y="1132"/>
                  <a:pt x="7691" y="1153"/>
                  <a:pt x="7513" y="1135"/>
                </a:cubicBezTo>
                <a:cubicBezTo>
                  <a:pt x="7320" y="1115"/>
                  <a:pt x="7317" y="1116"/>
                  <a:pt x="7104" y="1130"/>
                </a:cubicBezTo>
                <a:cubicBezTo>
                  <a:pt x="7019" y="1136"/>
                  <a:pt x="6915" y="1160"/>
                  <a:pt x="6872" y="1185"/>
                </a:cubicBezTo>
                <a:cubicBezTo>
                  <a:pt x="6758" y="1250"/>
                  <a:pt x="6527" y="1244"/>
                  <a:pt x="6412" y="1171"/>
                </a:cubicBezTo>
                <a:cubicBezTo>
                  <a:pt x="6288" y="1092"/>
                  <a:pt x="6161" y="895"/>
                  <a:pt x="6122" y="718"/>
                </a:cubicBezTo>
                <a:cubicBezTo>
                  <a:pt x="6099" y="615"/>
                  <a:pt x="6073" y="561"/>
                  <a:pt x="6025" y="521"/>
                </a:cubicBezTo>
                <a:lnTo>
                  <a:pt x="5960" y="465"/>
                </a:lnTo>
                <a:lnTo>
                  <a:pt x="5848" y="542"/>
                </a:lnTo>
                <a:cubicBezTo>
                  <a:pt x="5688" y="651"/>
                  <a:pt x="5535" y="647"/>
                  <a:pt x="5326" y="532"/>
                </a:cubicBezTo>
                <a:lnTo>
                  <a:pt x="5170" y="445"/>
                </a:lnTo>
                <a:lnTo>
                  <a:pt x="5072" y="545"/>
                </a:lnTo>
                <a:cubicBezTo>
                  <a:pt x="5019" y="599"/>
                  <a:pt x="4936" y="659"/>
                  <a:pt x="4888" y="676"/>
                </a:cubicBezTo>
                <a:cubicBezTo>
                  <a:pt x="4840" y="693"/>
                  <a:pt x="4779" y="723"/>
                  <a:pt x="4750" y="743"/>
                </a:cubicBezTo>
                <a:cubicBezTo>
                  <a:pt x="4560" y="875"/>
                  <a:pt x="4259" y="850"/>
                  <a:pt x="4101" y="688"/>
                </a:cubicBezTo>
                <a:cubicBezTo>
                  <a:pt x="4045" y="631"/>
                  <a:pt x="4002" y="605"/>
                  <a:pt x="3984" y="618"/>
                </a:cubicBezTo>
                <a:cubicBezTo>
                  <a:pt x="3927" y="659"/>
                  <a:pt x="3768" y="673"/>
                  <a:pt x="3687" y="643"/>
                </a:cubicBezTo>
                <a:cubicBezTo>
                  <a:pt x="3641" y="627"/>
                  <a:pt x="3520" y="605"/>
                  <a:pt x="3418" y="593"/>
                </a:cubicBezTo>
                <a:cubicBezTo>
                  <a:pt x="3200" y="570"/>
                  <a:pt x="3103" y="516"/>
                  <a:pt x="2979" y="349"/>
                </a:cubicBezTo>
                <a:lnTo>
                  <a:pt x="2891" y="231"/>
                </a:lnTo>
                <a:lnTo>
                  <a:pt x="2810" y="287"/>
                </a:lnTo>
                <a:cubicBezTo>
                  <a:pt x="2720" y="351"/>
                  <a:pt x="2364" y="411"/>
                  <a:pt x="2214" y="388"/>
                </a:cubicBezTo>
                <a:cubicBezTo>
                  <a:pt x="2164" y="381"/>
                  <a:pt x="2078" y="336"/>
                  <a:pt x="2018" y="285"/>
                </a:cubicBezTo>
                <a:cubicBezTo>
                  <a:pt x="1913" y="198"/>
                  <a:pt x="1906" y="196"/>
                  <a:pt x="1745" y="214"/>
                </a:cubicBezTo>
                <a:cubicBezTo>
                  <a:pt x="1608" y="229"/>
                  <a:pt x="1571" y="244"/>
                  <a:pt x="1527" y="302"/>
                </a:cubicBezTo>
                <a:cubicBezTo>
                  <a:pt x="1402" y="462"/>
                  <a:pt x="1147" y="522"/>
                  <a:pt x="942" y="438"/>
                </a:cubicBezTo>
                <a:lnTo>
                  <a:pt x="841" y="397"/>
                </a:lnTo>
                <a:lnTo>
                  <a:pt x="759" y="497"/>
                </a:lnTo>
                <a:cubicBezTo>
                  <a:pt x="655" y="623"/>
                  <a:pt x="529" y="700"/>
                  <a:pt x="426" y="701"/>
                </a:cubicBezTo>
                <a:lnTo>
                  <a:pt x="346" y="702"/>
                </a:lnTo>
                <a:lnTo>
                  <a:pt x="358" y="819"/>
                </a:lnTo>
                <a:cubicBezTo>
                  <a:pt x="394" y="1173"/>
                  <a:pt x="395" y="1302"/>
                  <a:pt x="364" y="1423"/>
                </a:cubicBezTo>
                <a:cubicBezTo>
                  <a:pt x="325" y="1577"/>
                  <a:pt x="319" y="1789"/>
                  <a:pt x="349" y="1937"/>
                </a:cubicBezTo>
                <a:cubicBezTo>
                  <a:pt x="392" y="2154"/>
                  <a:pt x="365" y="2361"/>
                  <a:pt x="277" y="2503"/>
                </a:cubicBezTo>
                <a:lnTo>
                  <a:pt x="225" y="2586"/>
                </a:lnTo>
                <a:lnTo>
                  <a:pt x="287" y="2700"/>
                </a:lnTo>
                <a:cubicBezTo>
                  <a:pt x="424" y="2953"/>
                  <a:pt x="409" y="3295"/>
                  <a:pt x="251" y="3563"/>
                </a:cubicBezTo>
                <a:cubicBezTo>
                  <a:pt x="169" y="3702"/>
                  <a:pt x="166" y="3714"/>
                  <a:pt x="178" y="3849"/>
                </a:cubicBezTo>
                <a:cubicBezTo>
                  <a:pt x="186" y="3927"/>
                  <a:pt x="203" y="4010"/>
                  <a:pt x="217" y="4033"/>
                </a:cubicBezTo>
                <a:cubicBezTo>
                  <a:pt x="331" y="4216"/>
                  <a:pt x="356" y="4563"/>
                  <a:pt x="271" y="4779"/>
                </a:cubicBezTo>
                <a:cubicBezTo>
                  <a:pt x="229" y="4886"/>
                  <a:pt x="225" y="4915"/>
                  <a:pt x="245" y="5005"/>
                </a:cubicBezTo>
                <a:cubicBezTo>
                  <a:pt x="274" y="5135"/>
                  <a:pt x="275" y="5338"/>
                  <a:pt x="246" y="5439"/>
                </a:cubicBezTo>
                <a:cubicBezTo>
                  <a:pt x="229" y="5499"/>
                  <a:pt x="232" y="5561"/>
                  <a:pt x="260" y="5715"/>
                </a:cubicBezTo>
                <a:cubicBezTo>
                  <a:pt x="296" y="5912"/>
                  <a:pt x="296" y="5915"/>
                  <a:pt x="249" y="6091"/>
                </a:cubicBezTo>
                <a:cubicBezTo>
                  <a:pt x="173" y="6376"/>
                  <a:pt x="171" y="6510"/>
                  <a:pt x="240" y="6679"/>
                </a:cubicBezTo>
                <a:cubicBezTo>
                  <a:pt x="312" y="6855"/>
                  <a:pt x="319" y="7070"/>
                  <a:pt x="260" y="7247"/>
                </a:cubicBezTo>
                <a:lnTo>
                  <a:pt x="220" y="7365"/>
                </a:lnTo>
                <a:lnTo>
                  <a:pt x="307" y="7589"/>
                </a:lnTo>
                <a:cubicBezTo>
                  <a:pt x="373" y="7761"/>
                  <a:pt x="392" y="7843"/>
                  <a:pt x="392" y="7947"/>
                </a:cubicBezTo>
                <a:cubicBezTo>
                  <a:pt x="392" y="8021"/>
                  <a:pt x="417" y="8183"/>
                  <a:pt x="447" y="8308"/>
                </a:cubicBezTo>
                <a:cubicBezTo>
                  <a:pt x="495" y="8510"/>
                  <a:pt x="499" y="8553"/>
                  <a:pt x="481" y="8691"/>
                </a:cubicBezTo>
                <a:cubicBezTo>
                  <a:pt x="461" y="8839"/>
                  <a:pt x="462" y="8851"/>
                  <a:pt x="516" y="8944"/>
                </a:cubicBezTo>
                <a:cubicBezTo>
                  <a:pt x="609" y="9103"/>
                  <a:pt x="629" y="9226"/>
                  <a:pt x="600" y="9456"/>
                </a:cubicBezTo>
                <a:cubicBezTo>
                  <a:pt x="586" y="9564"/>
                  <a:pt x="573" y="9672"/>
                  <a:pt x="570" y="9695"/>
                </a:cubicBezTo>
                <a:cubicBezTo>
                  <a:pt x="568" y="9718"/>
                  <a:pt x="610" y="9769"/>
                  <a:pt x="666" y="9813"/>
                </a:cubicBezTo>
                <a:cubicBezTo>
                  <a:pt x="805" y="9921"/>
                  <a:pt x="874" y="10073"/>
                  <a:pt x="884" y="10290"/>
                </a:cubicBezTo>
                <a:cubicBezTo>
                  <a:pt x="889" y="10393"/>
                  <a:pt x="883" y="10489"/>
                  <a:pt x="868" y="10526"/>
                </a:cubicBezTo>
                <a:cubicBezTo>
                  <a:pt x="849" y="10575"/>
                  <a:pt x="850" y="10596"/>
                  <a:pt x="873" y="10633"/>
                </a:cubicBezTo>
                <a:cubicBezTo>
                  <a:pt x="962" y="10774"/>
                  <a:pt x="988" y="11127"/>
                  <a:pt x="922" y="11296"/>
                </a:cubicBezTo>
                <a:cubicBezTo>
                  <a:pt x="903" y="11345"/>
                  <a:pt x="888" y="11414"/>
                  <a:pt x="888" y="11449"/>
                </a:cubicBezTo>
                <a:cubicBezTo>
                  <a:pt x="888" y="11522"/>
                  <a:pt x="780" y="11844"/>
                  <a:pt x="746" y="11872"/>
                </a:cubicBezTo>
                <a:cubicBezTo>
                  <a:pt x="712" y="11900"/>
                  <a:pt x="718" y="12058"/>
                  <a:pt x="756" y="12181"/>
                </a:cubicBezTo>
                <a:cubicBezTo>
                  <a:pt x="783" y="12267"/>
                  <a:pt x="786" y="12343"/>
                  <a:pt x="775" y="12566"/>
                </a:cubicBezTo>
                <a:cubicBezTo>
                  <a:pt x="753" y="13031"/>
                  <a:pt x="748" y="13046"/>
                  <a:pt x="520" y="13316"/>
                </a:cubicBezTo>
                <a:cubicBezTo>
                  <a:pt x="460" y="13386"/>
                  <a:pt x="356" y="13606"/>
                  <a:pt x="335" y="13705"/>
                </a:cubicBezTo>
                <a:cubicBezTo>
                  <a:pt x="277" y="13979"/>
                  <a:pt x="202" y="14236"/>
                  <a:pt x="157" y="14314"/>
                </a:cubicBezTo>
                <a:cubicBezTo>
                  <a:pt x="115" y="14389"/>
                  <a:pt x="0" y="14688"/>
                  <a:pt x="0" y="14723"/>
                </a:cubicBezTo>
                <a:cubicBezTo>
                  <a:pt x="0" y="14730"/>
                  <a:pt x="41" y="14793"/>
                  <a:pt x="90" y="14863"/>
                </a:cubicBezTo>
                <a:cubicBezTo>
                  <a:pt x="145" y="14940"/>
                  <a:pt x="194" y="15045"/>
                  <a:pt x="215" y="15130"/>
                </a:cubicBezTo>
                <a:cubicBezTo>
                  <a:pt x="234" y="15207"/>
                  <a:pt x="265" y="15285"/>
                  <a:pt x="283" y="15306"/>
                </a:cubicBezTo>
                <a:cubicBezTo>
                  <a:pt x="301" y="15326"/>
                  <a:pt x="338" y="15405"/>
                  <a:pt x="365" y="15481"/>
                </a:cubicBezTo>
                <a:cubicBezTo>
                  <a:pt x="415" y="15627"/>
                  <a:pt x="429" y="15877"/>
                  <a:pt x="395" y="16000"/>
                </a:cubicBezTo>
                <a:cubicBezTo>
                  <a:pt x="385" y="16035"/>
                  <a:pt x="366" y="16245"/>
                  <a:pt x="352" y="16467"/>
                </a:cubicBezTo>
                <a:cubicBezTo>
                  <a:pt x="338" y="16688"/>
                  <a:pt x="319" y="16919"/>
                  <a:pt x="309" y="16979"/>
                </a:cubicBezTo>
                <a:cubicBezTo>
                  <a:pt x="295" y="17066"/>
                  <a:pt x="302" y="17119"/>
                  <a:pt x="341" y="17248"/>
                </a:cubicBezTo>
                <a:cubicBezTo>
                  <a:pt x="367" y="17336"/>
                  <a:pt x="395" y="17445"/>
                  <a:pt x="403" y="17491"/>
                </a:cubicBezTo>
                <a:cubicBezTo>
                  <a:pt x="423" y="17615"/>
                  <a:pt x="358" y="17890"/>
                  <a:pt x="278" y="18015"/>
                </a:cubicBezTo>
                <a:lnTo>
                  <a:pt x="211" y="18121"/>
                </a:lnTo>
                <a:lnTo>
                  <a:pt x="244" y="18290"/>
                </a:lnTo>
                <a:cubicBezTo>
                  <a:pt x="263" y="18383"/>
                  <a:pt x="294" y="18483"/>
                  <a:pt x="312" y="18512"/>
                </a:cubicBezTo>
                <a:cubicBezTo>
                  <a:pt x="390" y="18631"/>
                  <a:pt x="404" y="18807"/>
                  <a:pt x="361" y="19136"/>
                </a:cubicBezTo>
                <a:cubicBezTo>
                  <a:pt x="349" y="19221"/>
                  <a:pt x="357" y="19255"/>
                  <a:pt x="403" y="19336"/>
                </a:cubicBezTo>
                <a:cubicBezTo>
                  <a:pt x="456" y="19431"/>
                  <a:pt x="543" y="19712"/>
                  <a:pt x="579" y="19909"/>
                </a:cubicBezTo>
                <a:cubicBezTo>
                  <a:pt x="631" y="20188"/>
                  <a:pt x="643" y="20370"/>
                  <a:pt x="619" y="20499"/>
                </a:cubicBezTo>
                <a:cubicBezTo>
                  <a:pt x="593" y="20639"/>
                  <a:pt x="477" y="20839"/>
                  <a:pt x="385" y="20906"/>
                </a:cubicBezTo>
                <a:cubicBezTo>
                  <a:pt x="342" y="20937"/>
                  <a:pt x="331" y="20964"/>
                  <a:pt x="332" y="21044"/>
                </a:cubicBezTo>
                <a:cubicBezTo>
                  <a:pt x="332" y="21135"/>
                  <a:pt x="340" y="21150"/>
                  <a:pt x="437" y="21213"/>
                </a:cubicBezTo>
                <a:cubicBezTo>
                  <a:pt x="495" y="21251"/>
                  <a:pt x="557" y="21310"/>
                  <a:pt x="575" y="21346"/>
                </a:cubicBezTo>
                <a:cubicBezTo>
                  <a:pt x="625" y="21451"/>
                  <a:pt x="685" y="21467"/>
                  <a:pt x="783" y="21402"/>
                </a:cubicBezTo>
                <a:cubicBezTo>
                  <a:pt x="830" y="21370"/>
                  <a:pt x="907" y="21343"/>
                  <a:pt x="955" y="21340"/>
                </a:cubicBezTo>
                <a:cubicBezTo>
                  <a:pt x="1022" y="21336"/>
                  <a:pt x="1059" y="21315"/>
                  <a:pt x="1110" y="21249"/>
                </a:cubicBezTo>
                <a:cubicBezTo>
                  <a:pt x="1342" y="20951"/>
                  <a:pt x="1724" y="20967"/>
                  <a:pt x="1938" y="21282"/>
                </a:cubicBezTo>
                <a:cubicBezTo>
                  <a:pt x="1989" y="21358"/>
                  <a:pt x="2020" y="21380"/>
                  <a:pt x="2075" y="21380"/>
                </a:cubicBezTo>
                <a:cubicBezTo>
                  <a:pt x="2114" y="21380"/>
                  <a:pt x="2187" y="21399"/>
                  <a:pt x="2237" y="21421"/>
                </a:cubicBezTo>
                <a:cubicBezTo>
                  <a:pt x="2313" y="21456"/>
                  <a:pt x="2353" y="21457"/>
                  <a:pt x="2480" y="21430"/>
                </a:cubicBezTo>
                <a:cubicBezTo>
                  <a:pt x="2564" y="21412"/>
                  <a:pt x="2707" y="21397"/>
                  <a:pt x="2798" y="21396"/>
                </a:cubicBezTo>
                <a:cubicBezTo>
                  <a:pt x="2940" y="21396"/>
                  <a:pt x="2978" y="21407"/>
                  <a:pt x="3072" y="21474"/>
                </a:cubicBezTo>
                <a:cubicBezTo>
                  <a:pt x="3132" y="21517"/>
                  <a:pt x="3229" y="21561"/>
                  <a:pt x="3289" y="21573"/>
                </a:cubicBezTo>
                <a:cubicBezTo>
                  <a:pt x="3348" y="21585"/>
                  <a:pt x="3402" y="21596"/>
                  <a:pt x="3408" y="21598"/>
                </a:cubicBezTo>
                <a:cubicBezTo>
                  <a:pt x="3415" y="21600"/>
                  <a:pt x="3452" y="21556"/>
                  <a:pt x="3491" y="21500"/>
                </a:cubicBezTo>
                <a:cubicBezTo>
                  <a:pt x="3643" y="21287"/>
                  <a:pt x="3881" y="21215"/>
                  <a:pt x="4088" y="21320"/>
                </a:cubicBezTo>
                <a:cubicBezTo>
                  <a:pt x="4211" y="21383"/>
                  <a:pt x="4347" y="21372"/>
                  <a:pt x="4479" y="21289"/>
                </a:cubicBezTo>
                <a:cubicBezTo>
                  <a:pt x="4542" y="21250"/>
                  <a:pt x="4634" y="21227"/>
                  <a:pt x="4778" y="21214"/>
                </a:cubicBezTo>
                <a:cubicBezTo>
                  <a:pt x="4893" y="21204"/>
                  <a:pt x="5008" y="21181"/>
                  <a:pt x="5033" y="21163"/>
                </a:cubicBezTo>
                <a:cubicBezTo>
                  <a:pt x="5100" y="21114"/>
                  <a:pt x="5272" y="21123"/>
                  <a:pt x="5373" y="21181"/>
                </a:cubicBezTo>
                <a:cubicBezTo>
                  <a:pt x="5422" y="21210"/>
                  <a:pt x="5497" y="21279"/>
                  <a:pt x="5539" y="21334"/>
                </a:cubicBezTo>
                <a:lnTo>
                  <a:pt x="5615" y="21434"/>
                </a:lnTo>
                <a:lnTo>
                  <a:pt x="5818" y="21428"/>
                </a:lnTo>
                <a:cubicBezTo>
                  <a:pt x="5995" y="21422"/>
                  <a:pt x="6033" y="21429"/>
                  <a:pt x="6120" y="21486"/>
                </a:cubicBezTo>
                <a:lnTo>
                  <a:pt x="6219" y="21553"/>
                </a:lnTo>
                <a:lnTo>
                  <a:pt x="6264" y="21495"/>
                </a:lnTo>
                <a:cubicBezTo>
                  <a:pt x="6329" y="21413"/>
                  <a:pt x="6484" y="21325"/>
                  <a:pt x="6564" y="21325"/>
                </a:cubicBezTo>
                <a:cubicBezTo>
                  <a:pt x="6610" y="21324"/>
                  <a:pt x="6661" y="21295"/>
                  <a:pt x="6713" y="21240"/>
                </a:cubicBezTo>
                <a:cubicBezTo>
                  <a:pt x="6832" y="21113"/>
                  <a:pt x="6920" y="21074"/>
                  <a:pt x="7089" y="21074"/>
                </a:cubicBezTo>
                <a:cubicBezTo>
                  <a:pt x="7212" y="21074"/>
                  <a:pt x="7262" y="21088"/>
                  <a:pt x="7344" y="21145"/>
                </a:cubicBezTo>
                <a:cubicBezTo>
                  <a:pt x="7461" y="21226"/>
                  <a:pt x="7520" y="21220"/>
                  <a:pt x="7713" y="21109"/>
                </a:cubicBezTo>
                <a:cubicBezTo>
                  <a:pt x="7887" y="21009"/>
                  <a:pt x="8063" y="21009"/>
                  <a:pt x="8227" y="21110"/>
                </a:cubicBezTo>
                <a:cubicBezTo>
                  <a:pt x="8313" y="21163"/>
                  <a:pt x="8382" y="21185"/>
                  <a:pt x="8464" y="21185"/>
                </a:cubicBezTo>
                <a:cubicBezTo>
                  <a:pt x="8556" y="21185"/>
                  <a:pt x="8614" y="21207"/>
                  <a:pt x="8735" y="21286"/>
                </a:cubicBezTo>
                <a:cubicBezTo>
                  <a:pt x="8821" y="21341"/>
                  <a:pt x="8920" y="21422"/>
                  <a:pt x="8956" y="21468"/>
                </a:cubicBezTo>
                <a:cubicBezTo>
                  <a:pt x="9000" y="21525"/>
                  <a:pt x="9034" y="21547"/>
                  <a:pt x="9061" y="21535"/>
                </a:cubicBezTo>
                <a:cubicBezTo>
                  <a:pt x="9082" y="21526"/>
                  <a:pt x="9164" y="21516"/>
                  <a:pt x="9243" y="21515"/>
                </a:cubicBezTo>
                <a:cubicBezTo>
                  <a:pt x="9361" y="21512"/>
                  <a:pt x="9396" y="21500"/>
                  <a:pt x="9443" y="21447"/>
                </a:cubicBezTo>
                <a:cubicBezTo>
                  <a:pt x="9600" y="21270"/>
                  <a:pt x="10084" y="21168"/>
                  <a:pt x="10240" y="21279"/>
                </a:cubicBezTo>
                <a:cubicBezTo>
                  <a:pt x="10306" y="21326"/>
                  <a:pt x="10311" y="21325"/>
                  <a:pt x="10394" y="21272"/>
                </a:cubicBezTo>
                <a:cubicBezTo>
                  <a:pt x="10587" y="21147"/>
                  <a:pt x="10802" y="21140"/>
                  <a:pt x="10965" y="21253"/>
                </a:cubicBezTo>
                <a:cubicBezTo>
                  <a:pt x="11045" y="21309"/>
                  <a:pt x="11209" y="21308"/>
                  <a:pt x="11355" y="21251"/>
                </a:cubicBezTo>
                <a:cubicBezTo>
                  <a:pt x="11438" y="21218"/>
                  <a:pt x="11512" y="21211"/>
                  <a:pt x="11616" y="21223"/>
                </a:cubicBezTo>
                <a:cubicBezTo>
                  <a:pt x="11802" y="21244"/>
                  <a:pt x="11972" y="21167"/>
                  <a:pt x="12071" y="21018"/>
                </a:cubicBezTo>
                <a:cubicBezTo>
                  <a:pt x="12148" y="20902"/>
                  <a:pt x="12305" y="20825"/>
                  <a:pt x="12466" y="20825"/>
                </a:cubicBezTo>
                <a:cubicBezTo>
                  <a:pt x="12632" y="20824"/>
                  <a:pt x="12711" y="20855"/>
                  <a:pt x="12845" y="20970"/>
                </a:cubicBezTo>
                <a:cubicBezTo>
                  <a:pt x="12917" y="21032"/>
                  <a:pt x="12952" y="21045"/>
                  <a:pt x="13000" y="21031"/>
                </a:cubicBezTo>
                <a:cubicBezTo>
                  <a:pt x="13034" y="21021"/>
                  <a:pt x="13193" y="21008"/>
                  <a:pt x="13352" y="21002"/>
                </a:cubicBezTo>
                <a:cubicBezTo>
                  <a:pt x="13628" y="20993"/>
                  <a:pt x="13646" y="20996"/>
                  <a:pt x="13750" y="21064"/>
                </a:cubicBezTo>
                <a:lnTo>
                  <a:pt x="13859" y="21135"/>
                </a:lnTo>
                <a:lnTo>
                  <a:pt x="13960" y="21077"/>
                </a:lnTo>
                <a:cubicBezTo>
                  <a:pt x="14083" y="21007"/>
                  <a:pt x="14257" y="21000"/>
                  <a:pt x="14374" y="21063"/>
                </a:cubicBezTo>
                <a:cubicBezTo>
                  <a:pt x="14451" y="21104"/>
                  <a:pt x="14461" y="21104"/>
                  <a:pt x="14494" y="21064"/>
                </a:cubicBezTo>
                <a:cubicBezTo>
                  <a:pt x="14602" y="20933"/>
                  <a:pt x="14900" y="20882"/>
                  <a:pt x="15054" y="20968"/>
                </a:cubicBezTo>
                <a:cubicBezTo>
                  <a:pt x="15117" y="21004"/>
                  <a:pt x="15132" y="21002"/>
                  <a:pt x="15203" y="20955"/>
                </a:cubicBezTo>
                <a:cubicBezTo>
                  <a:pt x="15313" y="20881"/>
                  <a:pt x="15685" y="20888"/>
                  <a:pt x="15841" y="20967"/>
                </a:cubicBezTo>
                <a:cubicBezTo>
                  <a:pt x="15879" y="20986"/>
                  <a:pt x="15915" y="20981"/>
                  <a:pt x="15969" y="20950"/>
                </a:cubicBezTo>
                <a:cubicBezTo>
                  <a:pt x="16057" y="20901"/>
                  <a:pt x="16236" y="20894"/>
                  <a:pt x="16297" y="20937"/>
                </a:cubicBezTo>
                <a:cubicBezTo>
                  <a:pt x="16328" y="20960"/>
                  <a:pt x="16358" y="20958"/>
                  <a:pt x="16415" y="20928"/>
                </a:cubicBezTo>
                <a:cubicBezTo>
                  <a:pt x="16456" y="20906"/>
                  <a:pt x="16546" y="20886"/>
                  <a:pt x="16614" y="20885"/>
                </a:cubicBezTo>
                <a:cubicBezTo>
                  <a:pt x="16727" y="20883"/>
                  <a:pt x="16798" y="20859"/>
                  <a:pt x="17049" y="20732"/>
                </a:cubicBezTo>
                <a:cubicBezTo>
                  <a:pt x="17108" y="20703"/>
                  <a:pt x="17212" y="20690"/>
                  <a:pt x="17398" y="20689"/>
                </a:cubicBezTo>
                <a:cubicBezTo>
                  <a:pt x="17635" y="20688"/>
                  <a:pt x="17674" y="20695"/>
                  <a:pt x="17769" y="20754"/>
                </a:cubicBezTo>
                <a:cubicBezTo>
                  <a:pt x="17827" y="20791"/>
                  <a:pt x="17930" y="20841"/>
                  <a:pt x="17998" y="20866"/>
                </a:cubicBezTo>
                <a:cubicBezTo>
                  <a:pt x="18195" y="20938"/>
                  <a:pt x="18231" y="20962"/>
                  <a:pt x="18292" y="21070"/>
                </a:cubicBezTo>
                <a:cubicBezTo>
                  <a:pt x="18340" y="21156"/>
                  <a:pt x="18349" y="21198"/>
                  <a:pt x="18349" y="21345"/>
                </a:cubicBezTo>
                <a:cubicBezTo>
                  <a:pt x="18349" y="21441"/>
                  <a:pt x="18354" y="21515"/>
                  <a:pt x="18359" y="21510"/>
                </a:cubicBezTo>
                <a:cubicBezTo>
                  <a:pt x="18517" y="21382"/>
                  <a:pt x="18754" y="21359"/>
                  <a:pt x="18922" y="21458"/>
                </a:cubicBezTo>
                <a:cubicBezTo>
                  <a:pt x="18976" y="21490"/>
                  <a:pt x="19020" y="21511"/>
                  <a:pt x="19020" y="21505"/>
                </a:cubicBezTo>
                <a:cubicBezTo>
                  <a:pt x="19020" y="21499"/>
                  <a:pt x="19067" y="21512"/>
                  <a:pt x="19124" y="21535"/>
                </a:cubicBezTo>
                <a:cubicBezTo>
                  <a:pt x="19236" y="21580"/>
                  <a:pt x="19332" y="21565"/>
                  <a:pt x="19521" y="21476"/>
                </a:cubicBezTo>
                <a:cubicBezTo>
                  <a:pt x="19605" y="21435"/>
                  <a:pt x="19655" y="21433"/>
                  <a:pt x="19882" y="21455"/>
                </a:cubicBezTo>
                <a:cubicBezTo>
                  <a:pt x="20062" y="21473"/>
                  <a:pt x="20171" y="21496"/>
                  <a:pt x="20225" y="21531"/>
                </a:cubicBezTo>
                <a:cubicBezTo>
                  <a:pt x="20294" y="21575"/>
                  <a:pt x="20318" y="21578"/>
                  <a:pt x="20407" y="21550"/>
                </a:cubicBezTo>
                <a:cubicBezTo>
                  <a:pt x="20464" y="21533"/>
                  <a:pt x="20541" y="21518"/>
                  <a:pt x="20578" y="21518"/>
                </a:cubicBezTo>
                <a:cubicBezTo>
                  <a:pt x="20626" y="21518"/>
                  <a:pt x="20661" y="21495"/>
                  <a:pt x="20705" y="21432"/>
                </a:cubicBezTo>
                <a:cubicBezTo>
                  <a:pt x="20817" y="21272"/>
                  <a:pt x="21003" y="21222"/>
                  <a:pt x="21161" y="21311"/>
                </a:cubicBezTo>
                <a:cubicBezTo>
                  <a:pt x="21202" y="21333"/>
                  <a:pt x="21255" y="21352"/>
                  <a:pt x="21280" y="21352"/>
                </a:cubicBezTo>
                <a:cubicBezTo>
                  <a:pt x="21322" y="21352"/>
                  <a:pt x="21323" y="21341"/>
                  <a:pt x="21316" y="21145"/>
                </a:cubicBezTo>
                <a:cubicBezTo>
                  <a:pt x="21306" y="20887"/>
                  <a:pt x="21352" y="20743"/>
                  <a:pt x="21500" y="20564"/>
                </a:cubicBezTo>
                <a:cubicBezTo>
                  <a:pt x="21597" y="20446"/>
                  <a:pt x="21600" y="20438"/>
                  <a:pt x="21578" y="20354"/>
                </a:cubicBezTo>
                <a:cubicBezTo>
                  <a:pt x="21566" y="20305"/>
                  <a:pt x="21506" y="20203"/>
                  <a:pt x="21445" y="20126"/>
                </a:cubicBezTo>
                <a:cubicBezTo>
                  <a:pt x="21261" y="19893"/>
                  <a:pt x="21212" y="19582"/>
                  <a:pt x="21311" y="19284"/>
                </a:cubicBezTo>
                <a:cubicBezTo>
                  <a:pt x="21351" y="19164"/>
                  <a:pt x="21358" y="19087"/>
                  <a:pt x="21365" y="18701"/>
                </a:cubicBezTo>
                <a:cubicBezTo>
                  <a:pt x="21370" y="18429"/>
                  <a:pt x="21364" y="18207"/>
                  <a:pt x="21350" y="18128"/>
                </a:cubicBezTo>
                <a:cubicBezTo>
                  <a:pt x="21333" y="18034"/>
                  <a:pt x="21332" y="17936"/>
                  <a:pt x="21347" y="17780"/>
                </a:cubicBezTo>
                <a:cubicBezTo>
                  <a:pt x="21364" y="17606"/>
                  <a:pt x="21363" y="17548"/>
                  <a:pt x="21340" y="17486"/>
                </a:cubicBezTo>
                <a:cubicBezTo>
                  <a:pt x="21322" y="17438"/>
                  <a:pt x="21312" y="17334"/>
                  <a:pt x="21314" y="17209"/>
                </a:cubicBezTo>
                <a:cubicBezTo>
                  <a:pt x="21317" y="17042"/>
                  <a:pt x="21310" y="16984"/>
                  <a:pt x="21266" y="16869"/>
                </a:cubicBezTo>
                <a:cubicBezTo>
                  <a:pt x="21199" y="16693"/>
                  <a:pt x="21180" y="16556"/>
                  <a:pt x="21205" y="16432"/>
                </a:cubicBezTo>
                <a:cubicBezTo>
                  <a:pt x="21224" y="16339"/>
                  <a:pt x="21221" y="16328"/>
                  <a:pt x="21142" y="16227"/>
                </a:cubicBezTo>
                <a:cubicBezTo>
                  <a:pt x="20974" y="16010"/>
                  <a:pt x="20925" y="15673"/>
                  <a:pt x="21021" y="15404"/>
                </a:cubicBezTo>
                <a:cubicBezTo>
                  <a:pt x="21084" y="15231"/>
                  <a:pt x="21251" y="15031"/>
                  <a:pt x="21367" y="14992"/>
                </a:cubicBezTo>
                <a:cubicBezTo>
                  <a:pt x="21416" y="14975"/>
                  <a:pt x="21457" y="14958"/>
                  <a:pt x="21457" y="14954"/>
                </a:cubicBezTo>
                <a:cubicBezTo>
                  <a:pt x="21457" y="14950"/>
                  <a:pt x="21443" y="14903"/>
                  <a:pt x="21426" y="14848"/>
                </a:cubicBezTo>
                <a:cubicBezTo>
                  <a:pt x="21361" y="14637"/>
                  <a:pt x="21395" y="14347"/>
                  <a:pt x="21510" y="14144"/>
                </a:cubicBezTo>
                <a:cubicBezTo>
                  <a:pt x="21559" y="14058"/>
                  <a:pt x="21560" y="14047"/>
                  <a:pt x="21531" y="13990"/>
                </a:cubicBezTo>
                <a:cubicBezTo>
                  <a:pt x="21512" y="13954"/>
                  <a:pt x="21498" y="13871"/>
                  <a:pt x="21498" y="13793"/>
                </a:cubicBezTo>
                <a:cubicBezTo>
                  <a:pt x="21498" y="13676"/>
                  <a:pt x="21486" y="13635"/>
                  <a:pt x="21407" y="13494"/>
                </a:cubicBezTo>
                <a:cubicBezTo>
                  <a:pt x="21248" y="13210"/>
                  <a:pt x="21239" y="12915"/>
                  <a:pt x="21380" y="12639"/>
                </a:cubicBezTo>
                <a:lnTo>
                  <a:pt x="21429" y="12544"/>
                </a:lnTo>
                <a:lnTo>
                  <a:pt x="21362" y="12409"/>
                </a:lnTo>
                <a:cubicBezTo>
                  <a:pt x="21253" y="12193"/>
                  <a:pt x="21241" y="11878"/>
                  <a:pt x="21331" y="11628"/>
                </a:cubicBezTo>
                <a:lnTo>
                  <a:pt x="21378" y="11500"/>
                </a:lnTo>
                <a:lnTo>
                  <a:pt x="21324" y="11406"/>
                </a:lnTo>
                <a:cubicBezTo>
                  <a:pt x="21201" y="11190"/>
                  <a:pt x="21181" y="10929"/>
                  <a:pt x="21268" y="10687"/>
                </a:cubicBezTo>
                <a:cubicBezTo>
                  <a:pt x="21292" y="10620"/>
                  <a:pt x="21313" y="10558"/>
                  <a:pt x="21313" y="10550"/>
                </a:cubicBezTo>
                <a:cubicBezTo>
                  <a:pt x="21313" y="10541"/>
                  <a:pt x="21284" y="10518"/>
                  <a:pt x="21250" y="10499"/>
                </a:cubicBezTo>
                <a:cubicBezTo>
                  <a:pt x="21215" y="10479"/>
                  <a:pt x="21151" y="10410"/>
                  <a:pt x="21107" y="10342"/>
                </a:cubicBezTo>
                <a:cubicBezTo>
                  <a:pt x="20914" y="10048"/>
                  <a:pt x="20963" y="9641"/>
                  <a:pt x="21216" y="9423"/>
                </a:cubicBezTo>
                <a:cubicBezTo>
                  <a:pt x="21263" y="9383"/>
                  <a:pt x="21306" y="9347"/>
                  <a:pt x="21310" y="9343"/>
                </a:cubicBezTo>
                <a:cubicBezTo>
                  <a:pt x="21314" y="9339"/>
                  <a:pt x="21293" y="9297"/>
                  <a:pt x="21263" y="9250"/>
                </a:cubicBezTo>
                <a:cubicBezTo>
                  <a:pt x="21234" y="9202"/>
                  <a:pt x="21204" y="9132"/>
                  <a:pt x="21196" y="9094"/>
                </a:cubicBezTo>
                <a:cubicBezTo>
                  <a:pt x="21180" y="9008"/>
                  <a:pt x="21204" y="8677"/>
                  <a:pt x="21231" y="8610"/>
                </a:cubicBezTo>
                <a:cubicBezTo>
                  <a:pt x="21242" y="8582"/>
                  <a:pt x="21251" y="8517"/>
                  <a:pt x="21251" y="8464"/>
                </a:cubicBezTo>
                <a:cubicBezTo>
                  <a:pt x="21251" y="8346"/>
                  <a:pt x="21298" y="8159"/>
                  <a:pt x="21351" y="8068"/>
                </a:cubicBezTo>
                <a:lnTo>
                  <a:pt x="21392" y="8000"/>
                </a:lnTo>
                <a:lnTo>
                  <a:pt x="21284" y="7863"/>
                </a:lnTo>
                <a:cubicBezTo>
                  <a:pt x="21197" y="7753"/>
                  <a:pt x="21164" y="7681"/>
                  <a:pt x="21110" y="7496"/>
                </a:cubicBezTo>
                <a:cubicBezTo>
                  <a:pt x="21031" y="7221"/>
                  <a:pt x="21027" y="7085"/>
                  <a:pt x="21094" y="6908"/>
                </a:cubicBezTo>
                <a:cubicBezTo>
                  <a:pt x="21134" y="6801"/>
                  <a:pt x="21140" y="6758"/>
                  <a:pt x="21125" y="6687"/>
                </a:cubicBezTo>
                <a:cubicBezTo>
                  <a:pt x="21114" y="6639"/>
                  <a:pt x="21106" y="6570"/>
                  <a:pt x="21106" y="6533"/>
                </a:cubicBezTo>
                <a:cubicBezTo>
                  <a:pt x="21106" y="6490"/>
                  <a:pt x="21078" y="6434"/>
                  <a:pt x="21025" y="6374"/>
                </a:cubicBezTo>
                <a:cubicBezTo>
                  <a:pt x="20981" y="6323"/>
                  <a:pt x="20923" y="6221"/>
                  <a:pt x="20896" y="6148"/>
                </a:cubicBezTo>
                <a:cubicBezTo>
                  <a:pt x="20847" y="6013"/>
                  <a:pt x="20843" y="5951"/>
                  <a:pt x="20835" y="5042"/>
                </a:cubicBezTo>
                <a:cubicBezTo>
                  <a:pt x="20834" y="4963"/>
                  <a:pt x="20844" y="4872"/>
                  <a:pt x="20858" y="4839"/>
                </a:cubicBezTo>
                <a:cubicBezTo>
                  <a:pt x="20878" y="4787"/>
                  <a:pt x="20874" y="4760"/>
                  <a:pt x="20830" y="4672"/>
                </a:cubicBezTo>
                <a:cubicBezTo>
                  <a:pt x="20768" y="4545"/>
                  <a:pt x="20734" y="4386"/>
                  <a:pt x="20737" y="4239"/>
                </a:cubicBezTo>
                <a:cubicBezTo>
                  <a:pt x="20739" y="4179"/>
                  <a:pt x="20729" y="4080"/>
                  <a:pt x="20716" y="4018"/>
                </a:cubicBezTo>
                <a:cubicBezTo>
                  <a:pt x="20682" y="3856"/>
                  <a:pt x="20707" y="3639"/>
                  <a:pt x="20778" y="3490"/>
                </a:cubicBezTo>
                <a:cubicBezTo>
                  <a:pt x="20818" y="3405"/>
                  <a:pt x="20837" y="3328"/>
                  <a:pt x="20837" y="3253"/>
                </a:cubicBezTo>
                <a:cubicBezTo>
                  <a:pt x="20837" y="3191"/>
                  <a:pt x="20852" y="3103"/>
                  <a:pt x="20870" y="3055"/>
                </a:cubicBezTo>
                <a:cubicBezTo>
                  <a:pt x="20901" y="2977"/>
                  <a:pt x="20901" y="2960"/>
                  <a:pt x="20872" y="2878"/>
                </a:cubicBezTo>
                <a:cubicBezTo>
                  <a:pt x="20819" y="2729"/>
                  <a:pt x="20812" y="2612"/>
                  <a:pt x="20847" y="2479"/>
                </a:cubicBezTo>
                <a:cubicBezTo>
                  <a:pt x="20865" y="2411"/>
                  <a:pt x="20892" y="2337"/>
                  <a:pt x="20908" y="2313"/>
                </a:cubicBezTo>
                <a:cubicBezTo>
                  <a:pt x="20923" y="2289"/>
                  <a:pt x="20940" y="2212"/>
                  <a:pt x="20946" y="2142"/>
                </a:cubicBezTo>
                <a:cubicBezTo>
                  <a:pt x="20951" y="2071"/>
                  <a:pt x="20972" y="1971"/>
                  <a:pt x="20992" y="1919"/>
                </a:cubicBezTo>
                <a:cubicBezTo>
                  <a:pt x="21012" y="1868"/>
                  <a:pt x="21047" y="1777"/>
                  <a:pt x="21069" y="1718"/>
                </a:cubicBezTo>
                <a:cubicBezTo>
                  <a:pt x="21091" y="1660"/>
                  <a:pt x="21145" y="1559"/>
                  <a:pt x="21190" y="1494"/>
                </a:cubicBezTo>
                <a:cubicBezTo>
                  <a:pt x="21235" y="1429"/>
                  <a:pt x="21271" y="1368"/>
                  <a:pt x="21271" y="1358"/>
                </a:cubicBezTo>
                <a:cubicBezTo>
                  <a:pt x="21271" y="1349"/>
                  <a:pt x="21242" y="1287"/>
                  <a:pt x="21207" y="1219"/>
                </a:cubicBezTo>
                <a:cubicBezTo>
                  <a:pt x="21167" y="1143"/>
                  <a:pt x="21139" y="1050"/>
                  <a:pt x="21133" y="971"/>
                </a:cubicBezTo>
                <a:cubicBezTo>
                  <a:pt x="21123" y="855"/>
                  <a:pt x="21117" y="844"/>
                  <a:pt x="21054" y="828"/>
                </a:cubicBezTo>
                <a:cubicBezTo>
                  <a:pt x="21017" y="818"/>
                  <a:pt x="20962" y="786"/>
                  <a:pt x="20932" y="754"/>
                </a:cubicBezTo>
                <a:cubicBezTo>
                  <a:pt x="20878" y="697"/>
                  <a:pt x="20875" y="697"/>
                  <a:pt x="20745" y="744"/>
                </a:cubicBezTo>
                <a:cubicBezTo>
                  <a:pt x="20525" y="824"/>
                  <a:pt x="20328" y="756"/>
                  <a:pt x="20164" y="541"/>
                </a:cubicBezTo>
                <a:cubicBezTo>
                  <a:pt x="20031" y="367"/>
                  <a:pt x="19757" y="323"/>
                  <a:pt x="19248" y="395"/>
                </a:cubicBezTo>
                <a:cubicBezTo>
                  <a:pt x="18995" y="430"/>
                  <a:pt x="18808" y="421"/>
                  <a:pt x="18762" y="369"/>
                </a:cubicBezTo>
                <a:cubicBezTo>
                  <a:pt x="18742" y="346"/>
                  <a:pt x="18722" y="345"/>
                  <a:pt x="18693" y="367"/>
                </a:cubicBezTo>
                <a:cubicBezTo>
                  <a:pt x="18623" y="417"/>
                  <a:pt x="18479" y="402"/>
                  <a:pt x="18401" y="335"/>
                </a:cubicBezTo>
                <a:cubicBezTo>
                  <a:pt x="18344" y="287"/>
                  <a:pt x="18303" y="276"/>
                  <a:pt x="18210" y="282"/>
                </a:cubicBezTo>
                <a:cubicBezTo>
                  <a:pt x="18117" y="288"/>
                  <a:pt x="18080" y="278"/>
                  <a:pt x="18032" y="232"/>
                </a:cubicBezTo>
                <a:cubicBezTo>
                  <a:pt x="17998" y="200"/>
                  <a:pt x="17951" y="175"/>
                  <a:pt x="17927" y="175"/>
                </a:cubicBezTo>
                <a:cubicBezTo>
                  <a:pt x="17903" y="175"/>
                  <a:pt x="17853" y="153"/>
                  <a:pt x="17816" y="127"/>
                </a:cubicBezTo>
                <a:cubicBezTo>
                  <a:pt x="17748" y="78"/>
                  <a:pt x="17717" y="76"/>
                  <a:pt x="17647" y="117"/>
                </a:cubicBezTo>
                <a:cubicBezTo>
                  <a:pt x="17624" y="131"/>
                  <a:pt x="17526" y="168"/>
                  <a:pt x="17430" y="200"/>
                </a:cubicBezTo>
                <a:cubicBezTo>
                  <a:pt x="17276" y="250"/>
                  <a:pt x="17225" y="254"/>
                  <a:pt x="17014" y="234"/>
                </a:cubicBezTo>
                <a:cubicBezTo>
                  <a:pt x="16847" y="219"/>
                  <a:pt x="16758" y="197"/>
                  <a:pt x="16721" y="165"/>
                </a:cubicBezTo>
                <a:cubicBezTo>
                  <a:pt x="16691" y="139"/>
                  <a:pt x="16632" y="118"/>
                  <a:pt x="16588" y="118"/>
                </a:cubicBezTo>
                <a:cubicBezTo>
                  <a:pt x="16525" y="118"/>
                  <a:pt x="16495" y="138"/>
                  <a:pt x="16439" y="216"/>
                </a:cubicBezTo>
                <a:cubicBezTo>
                  <a:pt x="16331" y="365"/>
                  <a:pt x="16223" y="408"/>
                  <a:pt x="15944" y="409"/>
                </a:cubicBezTo>
                <a:cubicBezTo>
                  <a:pt x="15721" y="410"/>
                  <a:pt x="15700" y="405"/>
                  <a:pt x="15610" y="334"/>
                </a:cubicBezTo>
                <a:lnTo>
                  <a:pt x="15514" y="259"/>
                </a:lnTo>
                <a:lnTo>
                  <a:pt x="15414" y="347"/>
                </a:lnTo>
                <a:cubicBezTo>
                  <a:pt x="15359" y="395"/>
                  <a:pt x="15279" y="474"/>
                  <a:pt x="15238" y="523"/>
                </a:cubicBezTo>
                <a:cubicBezTo>
                  <a:pt x="15142" y="637"/>
                  <a:pt x="15035" y="684"/>
                  <a:pt x="14906" y="667"/>
                </a:cubicBezTo>
                <a:cubicBezTo>
                  <a:pt x="14842" y="659"/>
                  <a:pt x="14782" y="668"/>
                  <a:pt x="14747" y="691"/>
                </a:cubicBezTo>
                <a:cubicBezTo>
                  <a:pt x="14708" y="717"/>
                  <a:pt x="14619" y="727"/>
                  <a:pt x="14455" y="723"/>
                </a:cubicBezTo>
                <a:lnTo>
                  <a:pt x="14218" y="716"/>
                </a:lnTo>
                <a:lnTo>
                  <a:pt x="14126" y="806"/>
                </a:lnTo>
                <a:cubicBezTo>
                  <a:pt x="13996" y="931"/>
                  <a:pt x="13833" y="975"/>
                  <a:pt x="13706" y="919"/>
                </a:cubicBezTo>
                <a:cubicBezTo>
                  <a:pt x="13623" y="882"/>
                  <a:pt x="13596" y="881"/>
                  <a:pt x="13502" y="913"/>
                </a:cubicBezTo>
                <a:cubicBezTo>
                  <a:pt x="13332" y="973"/>
                  <a:pt x="13135" y="905"/>
                  <a:pt x="12987" y="737"/>
                </a:cubicBezTo>
                <a:cubicBezTo>
                  <a:pt x="12957" y="703"/>
                  <a:pt x="12944" y="703"/>
                  <a:pt x="12889" y="741"/>
                </a:cubicBezTo>
                <a:cubicBezTo>
                  <a:pt x="12804" y="801"/>
                  <a:pt x="12536" y="800"/>
                  <a:pt x="12447" y="740"/>
                </a:cubicBezTo>
                <a:cubicBezTo>
                  <a:pt x="12365" y="684"/>
                  <a:pt x="12231" y="517"/>
                  <a:pt x="12194" y="421"/>
                </a:cubicBezTo>
                <a:cubicBezTo>
                  <a:pt x="12168" y="354"/>
                  <a:pt x="12157" y="350"/>
                  <a:pt x="12062" y="362"/>
                </a:cubicBezTo>
                <a:cubicBezTo>
                  <a:pt x="11927" y="380"/>
                  <a:pt x="11852" y="336"/>
                  <a:pt x="11750" y="180"/>
                </a:cubicBezTo>
                <a:lnTo>
                  <a:pt x="11668" y="54"/>
                </a:lnTo>
                <a:lnTo>
                  <a:pt x="11619" y="116"/>
                </a:lnTo>
                <a:cubicBezTo>
                  <a:pt x="11562" y="187"/>
                  <a:pt x="11405" y="257"/>
                  <a:pt x="11302" y="257"/>
                </a:cubicBezTo>
                <a:cubicBezTo>
                  <a:pt x="11192" y="257"/>
                  <a:pt x="11031" y="175"/>
                  <a:pt x="10963" y="84"/>
                </a:cubicBezTo>
                <a:lnTo>
                  <a:pt x="10901" y="0"/>
                </a:lnTo>
                <a:close/>
              </a:path>
            </a:pathLst>
          </a:custGeom>
          <a:ln w="12700">
            <a:miter lim="400000"/>
          </a:ln>
          <a:effectLst>
            <a:outerShdw sx="100000" sy="100000" kx="0" ky="0" algn="b" rotWithShape="0" blurRad="76200" dist="50800" dir="5400000">
              <a:srgbClr val="000000">
                <a:alpha val="50000"/>
              </a:srgbClr>
            </a:outerShdw>
          </a:effectLst>
        </p:spPr>
      </p:pic>
      <p:pic>
        <p:nvPicPr>
          <p:cNvPr id="130" name="image6.png" descr="17720-bark-ship--vector.png"/>
          <p:cNvPicPr>
            <a:picLocks noChangeAspect="1"/>
          </p:cNvPicPr>
          <p:nvPr/>
        </p:nvPicPr>
        <p:blipFill>
          <a:blip r:embed="rId3">
            <a:extLst/>
          </a:blip>
          <a:stretch>
            <a:fillRect/>
          </a:stretch>
        </p:blipFill>
        <p:spPr>
          <a:xfrm flipH="1" rot="881140">
            <a:off x="5746412" y="3777269"/>
            <a:ext cx="2157165" cy="1569937"/>
          </a:xfrm>
          <a:prstGeom prst="rect">
            <a:avLst/>
          </a:prstGeom>
          <a:ln w="12700">
            <a:miter lim="400000"/>
          </a:ln>
        </p:spPr>
      </p:pic>
      <p:pic>
        <p:nvPicPr>
          <p:cNvPr id="131" name="image7.gif" descr="63e541c9907bf019687902204d97b499.gif"/>
          <p:cNvPicPr>
            <a:picLocks noChangeAspect="1"/>
          </p:cNvPicPr>
          <p:nvPr/>
        </p:nvPicPr>
        <p:blipFill>
          <a:blip r:embed="rId4">
            <a:extLst/>
          </a:blip>
          <a:stretch>
            <a:fillRect/>
          </a:stretch>
        </p:blipFill>
        <p:spPr>
          <a:xfrm>
            <a:off x="10518771" y="6885695"/>
            <a:ext cx="1498672" cy="1468698"/>
          </a:xfrm>
          <a:prstGeom prst="rect">
            <a:avLst/>
          </a:prstGeom>
          <a:ln w="12700">
            <a:miter lim="400000"/>
          </a:ln>
        </p:spPr>
      </p:pic>
      <p:sp>
        <p:nvSpPr>
          <p:cNvPr id="132" name="Shape 132"/>
          <p:cNvSpPr/>
          <p:nvPr/>
        </p:nvSpPr>
        <p:spPr>
          <a:xfrm>
            <a:off x="2917717" y="12939"/>
            <a:ext cx="9099726" cy="1023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defRPr b="1" sz="5200">
                <a:latin typeface="+mj-lt"/>
                <a:ea typeface="+mj-ea"/>
                <a:cs typeface="+mj-cs"/>
                <a:sym typeface="Helvetica Condensed Medium"/>
              </a:defRPr>
            </a:lvl1pPr>
          </a:lstStyle>
          <a:p>
            <a:pPr/>
            <a:r>
              <a:t>Faith &amp; Filling is our Next Port?</a:t>
            </a:r>
          </a:p>
        </p:txBody>
      </p:sp>
      <p:grpSp>
        <p:nvGrpSpPr>
          <p:cNvPr id="135" name="Group 135"/>
          <p:cNvGrpSpPr/>
          <p:nvPr/>
        </p:nvGrpSpPr>
        <p:grpSpPr>
          <a:xfrm>
            <a:off x="2619975" y="5350800"/>
            <a:ext cx="4526692" cy="3185806"/>
            <a:chOff x="0" y="0"/>
            <a:chExt cx="4526691" cy="3185805"/>
          </a:xfrm>
        </p:grpSpPr>
        <p:pic>
          <p:nvPicPr>
            <p:cNvPr id="133" name="image3.png" descr="L&amp;Bisland.jpg"/>
            <p:cNvPicPr>
              <a:picLocks noChangeAspect="1"/>
            </p:cNvPicPr>
            <p:nvPr/>
          </p:nvPicPr>
          <p:blipFill>
            <a:blip r:embed="rId5">
              <a:extLst/>
            </a:blip>
            <a:srcRect l="0" t="0" r="0" b="0"/>
            <a:stretch>
              <a:fillRect/>
            </a:stretch>
          </p:blipFill>
          <p:spPr>
            <a:xfrm>
              <a:off x="0" y="0"/>
              <a:ext cx="4526692" cy="3109457"/>
            </a:xfrm>
            <a:prstGeom prst="rect">
              <a:avLst/>
            </a:prstGeom>
            <a:ln w="12700" cap="flat">
              <a:noFill/>
              <a:miter lim="400000"/>
            </a:ln>
            <a:effectLst/>
          </p:spPr>
        </p:pic>
        <p:sp>
          <p:nvSpPr>
            <p:cNvPr id="134" name="Shape 134"/>
            <p:cNvSpPr/>
            <p:nvPr/>
          </p:nvSpPr>
          <p:spPr>
            <a:xfrm>
              <a:off x="607285" y="1560205"/>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4E9832"/>
                  </a:solidFill>
                  <a:latin typeface="Baskerville Old Face"/>
                  <a:ea typeface="Baskerville Old Face"/>
                  <a:cs typeface="Baskerville Old Face"/>
                  <a:sym typeface="Baskerville Old Face"/>
                </a:defRPr>
              </a:lvl1pPr>
            </a:lstStyle>
            <a:p>
              <a:pPr/>
              <a:r>
                <a:t>1</a:t>
              </a:r>
            </a:p>
          </p:txBody>
        </p:sp>
      </p:grpSp>
      <p:grpSp>
        <p:nvGrpSpPr>
          <p:cNvPr id="138" name="Group 138"/>
          <p:cNvGrpSpPr/>
          <p:nvPr/>
        </p:nvGrpSpPr>
        <p:grpSpPr>
          <a:xfrm>
            <a:off x="7146667" y="4972690"/>
            <a:ext cx="4870776" cy="3178823"/>
            <a:chOff x="0" y="0"/>
            <a:chExt cx="4870774" cy="3178821"/>
          </a:xfrm>
        </p:grpSpPr>
        <p:pic>
          <p:nvPicPr>
            <p:cNvPr id="136" name="image4.png" descr="S&amp;Disland.jpg"/>
            <p:cNvPicPr>
              <a:picLocks noChangeAspect="1"/>
            </p:cNvPicPr>
            <p:nvPr/>
          </p:nvPicPr>
          <p:blipFill>
            <a:blip r:embed="rId6">
              <a:extLst/>
            </a:blip>
            <a:stretch>
              <a:fillRect/>
            </a:stretch>
          </p:blipFill>
          <p:spPr>
            <a:xfrm>
              <a:off x="0" y="0"/>
              <a:ext cx="4870775" cy="3178822"/>
            </a:xfrm>
            <a:prstGeom prst="rect">
              <a:avLst/>
            </a:prstGeom>
            <a:ln w="12700" cap="flat">
              <a:noFill/>
              <a:miter lim="400000"/>
            </a:ln>
            <a:effectLst/>
          </p:spPr>
        </p:pic>
        <p:sp>
          <p:nvSpPr>
            <p:cNvPr id="137" name="Shape 137"/>
            <p:cNvSpPr/>
            <p:nvPr/>
          </p:nvSpPr>
          <p:spPr>
            <a:xfrm>
              <a:off x="4115762" y="776610"/>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D2471E"/>
                  </a:solidFill>
                  <a:latin typeface="Baskerville Old Face"/>
                  <a:ea typeface="Baskerville Old Face"/>
                  <a:cs typeface="Baskerville Old Face"/>
                  <a:sym typeface="Baskerville Old Face"/>
                </a:defRPr>
              </a:lvl1pPr>
            </a:lstStyle>
            <a:p>
              <a:pPr/>
              <a:r>
                <a:t>2</a:t>
              </a:r>
            </a:p>
          </p:txBody>
        </p:sp>
      </p:grpSp>
      <p:grpSp>
        <p:nvGrpSpPr>
          <p:cNvPr id="141" name="Group 141"/>
          <p:cNvGrpSpPr/>
          <p:nvPr/>
        </p:nvGrpSpPr>
        <p:grpSpPr>
          <a:xfrm>
            <a:off x="6252743" y="1942126"/>
            <a:ext cx="5379067" cy="2992142"/>
            <a:chOff x="0" y="0"/>
            <a:chExt cx="5379066" cy="2992140"/>
          </a:xfrm>
        </p:grpSpPr>
        <p:pic>
          <p:nvPicPr>
            <p:cNvPr id="139" name="image5.png" descr="Q&amp;Tisland.jpg"/>
            <p:cNvPicPr>
              <a:picLocks noChangeAspect="1"/>
            </p:cNvPicPr>
            <p:nvPr/>
          </p:nvPicPr>
          <p:blipFill>
            <a:blip r:embed="rId7">
              <a:extLst/>
            </a:blip>
            <a:stretch>
              <a:fillRect/>
            </a:stretch>
          </p:blipFill>
          <p:spPr>
            <a:xfrm>
              <a:off x="0" y="0"/>
              <a:ext cx="5379067" cy="2179341"/>
            </a:xfrm>
            <a:prstGeom prst="rect">
              <a:avLst/>
            </a:prstGeom>
            <a:ln w="12700" cap="flat">
              <a:noFill/>
              <a:miter lim="400000"/>
            </a:ln>
            <a:effectLst/>
          </p:spPr>
        </p:pic>
        <p:sp>
          <p:nvSpPr>
            <p:cNvPr id="140" name="Shape 140"/>
            <p:cNvSpPr/>
            <p:nvPr/>
          </p:nvSpPr>
          <p:spPr>
            <a:xfrm>
              <a:off x="3527270" y="1366540"/>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8E69A2"/>
                  </a:solidFill>
                  <a:latin typeface="Baskerville Old Face"/>
                  <a:ea typeface="Baskerville Old Face"/>
                  <a:cs typeface="Baskerville Old Face"/>
                  <a:sym typeface="Baskerville Old Face"/>
                </a:defRPr>
              </a:lvl1pPr>
            </a:lstStyle>
            <a:p>
              <a:pPr/>
              <a:r>
                <a:t>4</a:t>
              </a:r>
            </a:p>
          </p:txBody>
        </p:sp>
      </p:grpSp>
      <p:grpSp>
        <p:nvGrpSpPr>
          <p:cNvPr id="144" name="Group 144"/>
          <p:cNvGrpSpPr/>
          <p:nvPr/>
        </p:nvGrpSpPr>
        <p:grpSpPr>
          <a:xfrm>
            <a:off x="2619975" y="1537724"/>
            <a:ext cx="3501435" cy="3983502"/>
            <a:chOff x="0" y="0"/>
            <a:chExt cx="3501433" cy="3983501"/>
          </a:xfrm>
        </p:grpSpPr>
        <p:pic>
          <p:nvPicPr>
            <p:cNvPr id="142" name="image2.png" descr="F&amp;Fisland.jpg"/>
            <p:cNvPicPr>
              <a:picLocks noChangeAspect="1"/>
            </p:cNvPicPr>
            <p:nvPr/>
          </p:nvPicPr>
          <p:blipFill>
            <a:blip r:embed="rId8">
              <a:extLst/>
            </a:blip>
            <a:stretch>
              <a:fillRect/>
            </a:stretch>
          </p:blipFill>
          <p:spPr>
            <a:xfrm>
              <a:off x="0" y="168709"/>
              <a:ext cx="3501434" cy="3814793"/>
            </a:xfrm>
            <a:prstGeom prst="rect">
              <a:avLst/>
            </a:prstGeom>
            <a:ln w="12700" cap="flat">
              <a:noFill/>
              <a:miter lim="400000"/>
            </a:ln>
            <a:effectLst/>
          </p:spPr>
        </p:pic>
        <p:sp>
          <p:nvSpPr>
            <p:cNvPr id="143" name="Shape 143"/>
            <p:cNvSpPr/>
            <p:nvPr/>
          </p:nvSpPr>
          <p:spPr>
            <a:xfrm>
              <a:off x="362480" y="0"/>
              <a:ext cx="738759" cy="1625601"/>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FFC341"/>
                  </a:solidFill>
                  <a:latin typeface="Baskerville Old Face"/>
                  <a:ea typeface="Baskerville Old Face"/>
                  <a:cs typeface="Baskerville Old Face"/>
                  <a:sym typeface="Baskerville Old Face"/>
                </a:defRPr>
              </a:lvl1pPr>
            </a:lstStyle>
            <a:p>
              <a:pPr/>
              <a:r>
                <a:t>3</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100"/>
                                  </p:stCondLst>
                                  <p:iterate type="el" backwards="0">
                                    <p:tmAbs val="0"/>
                                  </p:iterate>
                                  <p:childTnLst>
                                    <p:set>
                                      <p:cBhvr>
                                        <p:cTn id="6" fill="hold"/>
                                        <p:tgtEl>
                                          <p:spTgt spid="135"/>
                                        </p:tgtEl>
                                        <p:attrNameLst>
                                          <p:attrName>style.visibility</p:attrName>
                                        </p:attrNameLst>
                                      </p:cBhvr>
                                      <p:to>
                                        <p:strVal val="visible"/>
                                      </p:to>
                                    </p:set>
                                    <p:animEffect filter="dissolve" transition="in">
                                      <p:cBhvr>
                                        <p:cTn id="7" dur="1750"/>
                                        <p:tgtEl>
                                          <p:spTgt spid="135"/>
                                        </p:tgtEl>
                                      </p:cBhvr>
                                    </p:animEffect>
                                  </p:childTnLst>
                                </p:cTn>
                              </p:par>
                            </p:childTnLst>
                          </p:cTn>
                        </p:par>
                        <p:par>
                          <p:cTn id="8" fill="hold">
                            <p:stCondLst>
                              <p:cond delay="1850"/>
                            </p:stCondLst>
                            <p:childTnLst>
                              <p:par>
                                <p:cTn id="9" presetClass="entr" nodeType="afterEffect" presetID="9" grpId="2" fill="hold">
                                  <p:stCondLst>
                                    <p:cond delay="600"/>
                                  </p:stCondLst>
                                  <p:iterate type="el" backwards="0">
                                    <p:tmAbs val="0"/>
                                  </p:iterate>
                                  <p:childTnLst>
                                    <p:set>
                                      <p:cBhvr>
                                        <p:cTn id="10" fill="hold"/>
                                        <p:tgtEl>
                                          <p:spTgt spid="138"/>
                                        </p:tgtEl>
                                        <p:attrNameLst>
                                          <p:attrName>style.visibility</p:attrName>
                                        </p:attrNameLst>
                                      </p:cBhvr>
                                      <p:to>
                                        <p:strVal val="visible"/>
                                      </p:to>
                                    </p:set>
                                    <p:animEffect filter="dissolve" transition="in">
                                      <p:cBhvr>
                                        <p:cTn id="11" dur="1750"/>
                                        <p:tgtEl>
                                          <p:spTgt spid="138"/>
                                        </p:tgtEl>
                                      </p:cBhvr>
                                    </p:animEffect>
                                  </p:childTnLst>
                                </p:cTn>
                              </p:par>
                            </p:childTnLst>
                          </p:cTn>
                        </p:par>
                        <p:par>
                          <p:cTn id="12" fill="hold">
                            <p:stCondLst>
                              <p:cond delay="4200"/>
                            </p:stCondLst>
                            <p:childTnLst>
                              <p:par>
                                <p:cTn id="13" presetClass="entr" nodeType="afterEffect" presetID="9" grpId="3" fill="hold">
                                  <p:stCondLst>
                                    <p:cond delay="600"/>
                                  </p:stCondLst>
                                  <p:iterate type="el" backwards="0">
                                    <p:tmAbs val="0"/>
                                  </p:iterate>
                                  <p:childTnLst>
                                    <p:set>
                                      <p:cBhvr>
                                        <p:cTn id="14" fill="hold"/>
                                        <p:tgtEl>
                                          <p:spTgt spid="144"/>
                                        </p:tgtEl>
                                        <p:attrNameLst>
                                          <p:attrName>style.visibility</p:attrName>
                                        </p:attrNameLst>
                                      </p:cBhvr>
                                      <p:to>
                                        <p:strVal val="visible"/>
                                      </p:to>
                                    </p:set>
                                    <p:animEffect filter="dissolve" transition="in">
                                      <p:cBhvr>
                                        <p:cTn id="15" dur="1750"/>
                                        <p:tgtEl>
                                          <p:spTgt spid="144"/>
                                        </p:tgtEl>
                                      </p:cBhvr>
                                    </p:animEffect>
                                  </p:childTnLst>
                                </p:cTn>
                              </p:par>
                            </p:childTnLst>
                          </p:cTn>
                        </p:par>
                        <p:par>
                          <p:cTn id="16" fill="hold">
                            <p:stCondLst>
                              <p:cond delay="6550"/>
                            </p:stCondLst>
                            <p:childTnLst>
                              <p:par>
                                <p:cTn id="17" presetClass="entr" nodeType="afterEffect" presetID="9" grpId="4" fill="hold">
                                  <p:stCondLst>
                                    <p:cond delay="600"/>
                                  </p:stCondLst>
                                  <p:iterate type="el" backwards="0">
                                    <p:tmAbs val="0"/>
                                  </p:iterate>
                                  <p:childTnLst>
                                    <p:set>
                                      <p:cBhvr>
                                        <p:cTn id="18" fill="hold"/>
                                        <p:tgtEl>
                                          <p:spTgt spid="141"/>
                                        </p:tgtEl>
                                        <p:attrNameLst>
                                          <p:attrName>style.visibility</p:attrName>
                                        </p:attrNameLst>
                                      </p:cBhvr>
                                      <p:to>
                                        <p:strVal val="visible"/>
                                      </p:to>
                                    </p:set>
                                    <p:animEffect filter="dissolve" transition="in">
                                      <p:cBhvr>
                                        <p:cTn id="19" dur="1750"/>
                                        <p:tgtEl>
                                          <p:spTgt spid="141"/>
                                        </p:tgtEl>
                                      </p:cBhvr>
                                    </p:animEffect>
                                  </p:childTnLst>
                                </p:cTn>
                              </p:par>
                            </p:childTnLst>
                          </p:cTn>
                        </p:par>
                        <p:par>
                          <p:cTn id="20" fill="hold">
                            <p:stCondLst>
                              <p:cond delay="8900"/>
                            </p:stCondLst>
                            <p:childTnLst>
                              <p:par>
                                <p:cTn id="21" presetClass="entr" nodeType="afterEffect" presetID="10" grpId="5" fill="hold">
                                  <p:stCondLst>
                                    <p:cond delay="0"/>
                                  </p:stCondLst>
                                  <p:iterate type="el" backwards="0">
                                    <p:tmAbs val="0"/>
                                  </p:iterate>
                                  <p:childTnLst>
                                    <p:set>
                                      <p:cBhvr>
                                        <p:cTn id="22" fill="hold"/>
                                        <p:tgtEl>
                                          <p:spTgt spid="130"/>
                                        </p:tgtEl>
                                        <p:attrNameLst>
                                          <p:attrName>style.visibility</p:attrName>
                                        </p:attrNameLst>
                                      </p:cBhvr>
                                      <p:to>
                                        <p:strVal val="visible"/>
                                      </p:to>
                                    </p:set>
                                    <p:animEffect filter="fade" transition="in">
                                      <p:cBhvr>
                                        <p:cTn id="23" dur="2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4"/>
      <p:bldP build="whole" bldLvl="1" animBg="1" rev="0" advAuto="0" spid="144" grpId="3"/>
      <p:bldP build="whole" bldLvl="1" animBg="1" rev="0" advAuto="0" spid="135" grpId="1"/>
      <p:bldP build="whole" bldLvl="1" animBg="1" rev="0" advAuto="0" spid="138" grpId="2"/>
      <p:bldP build="whole" bldLvl="1" animBg="1" rev="0" advAuto="0" spid="130" grpId="5"/>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water3.jpg"/>
          <p:cNvPicPr>
            <a:picLocks noChangeAspect="1"/>
          </p:cNvPicPr>
          <p:nvPr/>
        </p:nvPicPr>
        <p:blipFill>
          <a:blip r:embed="rId2">
            <a:extLst/>
          </a:blip>
          <a:stretch>
            <a:fillRect/>
          </a:stretch>
        </p:blipFill>
        <p:spPr>
          <a:xfrm>
            <a:off x="1304072" y="0"/>
            <a:ext cx="11700728" cy="4568160"/>
          </a:xfrm>
          <a:prstGeom prst="rect">
            <a:avLst/>
          </a:prstGeom>
          <a:ln w="12700">
            <a:miter lim="400000"/>
          </a:ln>
          <a:effectLst>
            <a:outerShdw sx="100000" sy="100000" kx="0" ky="0" algn="b" rotWithShape="0" blurRad="190500" dist="8455" dir="5400000">
              <a:srgbClr val="000000"/>
            </a:outerShdw>
          </a:effectLst>
        </p:spPr>
      </p:pic>
      <p:sp>
        <p:nvSpPr>
          <p:cNvPr id="147" name="Shape 147"/>
          <p:cNvSpPr/>
          <p:nvPr>
            <p:ph type="title" idx="4294967295"/>
          </p:nvPr>
        </p:nvSpPr>
        <p:spPr>
          <a:xfrm>
            <a:off x="1616655" y="3175132"/>
            <a:ext cx="11584188" cy="890837"/>
          </a:xfrm>
          <a:prstGeom prst="rect">
            <a:avLst/>
          </a:prstGeom>
        </p:spPr>
        <p:txBody>
          <a:bodyPr lIns="0" tIns="0" rIns="0" bIns="0"/>
          <a:lstStyle>
            <a:lvl1pPr>
              <a:defRPr sz="5600"/>
            </a:lvl1pPr>
          </a:lstStyle>
          <a:p>
            <a:pPr/>
            <a:r>
              <a:t>Discussion Questions</a:t>
            </a:r>
          </a:p>
        </p:txBody>
      </p:sp>
      <p:sp>
        <p:nvSpPr>
          <p:cNvPr id="148" name="Shape 148"/>
          <p:cNvSpPr/>
          <p:nvPr/>
        </p:nvSpPr>
        <p:spPr>
          <a:xfrm>
            <a:off x="1610773" y="5010150"/>
            <a:ext cx="10687572" cy="4330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just">
              <a:spcBef>
                <a:spcPts val="4400"/>
              </a:spcBef>
              <a:buSzPct val="100000"/>
              <a:buChar char="•"/>
              <a:defRPr sz="2900"/>
            </a:pPr>
            <a:r>
              <a:t>What kinds of things does God help us know? Please give an example how the Holy Spirit taught you.</a:t>
            </a:r>
          </a:p>
          <a:p>
            <a:pPr marL="457200" indent="-457200" algn="just">
              <a:spcBef>
                <a:spcPts val="4400"/>
              </a:spcBef>
              <a:buSzPct val="100000"/>
              <a:buChar char="•"/>
              <a:defRPr sz="2900"/>
            </a:pPr>
            <a:r>
              <a:t>The truth of God is clearly important to living a strong Christian life. What are some ways you regularly bring His Truth into your mind so that the Holy Spirit can “remind” you?</a:t>
            </a:r>
          </a:p>
          <a:p>
            <a:pPr marL="457200" indent="-457200" algn="just">
              <a:spcBef>
                <a:spcPts val="4400"/>
              </a:spcBef>
              <a:buSzPct val="100000"/>
              <a:buChar char="•"/>
              <a:defRPr sz="2900"/>
            </a:pPr>
            <a:r>
              <a:t>So how does the Holy Spirit practical teach and help us in our various ministries?</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48"/>
                                        </p:tgtEl>
                                        <p:attrNameLst>
                                          <p:attrName>style.visibility</p:attrName>
                                        </p:attrNameLst>
                                      </p:cBhvr>
                                      <p:to>
                                        <p:strVal val="visible"/>
                                      </p:to>
                                    </p:set>
                                    <p:animEffect filter="wipe(up)" transition="in">
                                      <p:cBhvr>
                                        <p:cTn id="7" dur="225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PastedGraphic-1.pdf"/>
          <p:cNvPicPr>
            <a:picLocks noChangeAspect="1"/>
          </p:cNvPicPr>
          <p:nvPr/>
        </p:nvPicPr>
        <p:blipFill>
          <a:blip r:embed="rId2">
            <a:extLst/>
          </a:blip>
          <a:srcRect l="2949" t="0" r="0" b="0"/>
          <a:stretch>
            <a:fillRect/>
          </a:stretch>
        </p:blipFill>
        <p:spPr>
          <a:xfrm>
            <a:off x="1470422" y="184110"/>
            <a:ext cx="12222649" cy="94409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000187-0007-000023.jpg"/>
          <p:cNvPicPr>
            <a:picLocks noChangeAspect="1"/>
          </p:cNvPicPr>
          <p:nvPr/>
        </p:nvPicPr>
        <p:blipFill>
          <a:blip r:embed="rId2">
            <a:extLst/>
          </a:blip>
          <a:srcRect l="0" t="0" r="10181" b="0"/>
          <a:stretch>
            <a:fillRect/>
          </a:stretch>
        </p:blipFill>
        <p:spPr>
          <a:xfrm>
            <a:off x="-152400" y="0"/>
            <a:ext cx="13157200" cy="9753601"/>
          </a:xfrm>
          <a:prstGeom prst="rect">
            <a:avLst/>
          </a:prstGeom>
          <a:ln w="12700">
            <a:miter lim="400000"/>
          </a:ln>
        </p:spPr>
      </p:pic>
      <p:sp>
        <p:nvSpPr>
          <p:cNvPr id="153" name="Shape 153"/>
          <p:cNvSpPr/>
          <p:nvPr/>
        </p:nvSpPr>
        <p:spPr>
          <a:xfrm>
            <a:off x="1012991" y="705878"/>
            <a:ext cx="10330422" cy="4887444"/>
          </a:xfrm>
          <a:prstGeom prst="rect">
            <a:avLst/>
          </a:prstGeom>
          <a:ln w="12700">
            <a:miter lim="400000"/>
          </a:ln>
          <a:effectLst>
            <a:outerShdw sx="100000" sy="100000" kx="0" ky="0" algn="b" rotWithShape="0" blurRad="63500" dist="63500" dir="5400000">
              <a:srgbClr val="000000">
                <a:alpha val="701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8600">
                <a:solidFill>
                  <a:srgbClr val="FFFFFF"/>
                </a:solidFill>
                <a:latin typeface="Emfatick NF"/>
                <a:ea typeface="Emfatick NF"/>
                <a:cs typeface="Emfatick NF"/>
                <a:sym typeface="Emfatick NF"/>
              </a:defRPr>
            </a:lvl1pPr>
          </a:lstStyle>
          <a:p>
            <a:pPr/>
            <a:r>
              <a:t>Life in the Spirit!</a:t>
            </a:r>
          </a:p>
        </p:txBody>
      </p:sp>
      <p:grpSp>
        <p:nvGrpSpPr>
          <p:cNvPr id="157" name="Group 157"/>
          <p:cNvGrpSpPr/>
          <p:nvPr/>
        </p:nvGrpSpPr>
        <p:grpSpPr>
          <a:xfrm>
            <a:off x="-1" y="7251699"/>
            <a:ext cx="13004801" cy="2781301"/>
            <a:chOff x="0" y="-279400"/>
            <a:chExt cx="13004800" cy="2781300"/>
          </a:xfrm>
        </p:grpSpPr>
        <p:sp>
          <p:nvSpPr>
            <p:cNvPr id="154" name="Shape 154"/>
            <p:cNvSpPr/>
            <p:nvPr/>
          </p:nvSpPr>
          <p:spPr>
            <a:xfrm>
              <a:off x="0" y="-279401"/>
              <a:ext cx="13004800" cy="2781301"/>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i="1" sz="3400">
                  <a:solidFill>
                    <a:srgbClr val="FFFFFF"/>
                  </a:solidFill>
                </a:defRPr>
              </a:pPr>
              <a:r>
                <a:t>Experiencing the Fullness of Christ</a:t>
              </a:r>
            </a:p>
            <a:p>
              <a:pPr>
                <a:defRPr sz="7100">
                  <a:solidFill>
                    <a:srgbClr val="FFFFFF"/>
                  </a:solidFill>
                </a:defRPr>
              </a:pPr>
              <a:r>
                <a:t>#10 The Instruction of the Spirit</a:t>
              </a:r>
            </a:p>
          </p:txBody>
        </p:sp>
        <p:sp>
          <p:nvSpPr>
            <p:cNvPr id="155" name="Shape 155"/>
            <p:cNvSpPr/>
            <p:nvPr/>
          </p:nvSpPr>
          <p:spPr>
            <a:xfrm>
              <a:off x="132521" y="1670050"/>
              <a:ext cx="7489403"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130000"/>
                </a:lnSpc>
                <a:defRPr sz="2900">
                  <a:solidFill>
                    <a:srgbClr val="FFFFFF"/>
                  </a:solidFill>
                  <a:latin typeface="Gill Sans"/>
                  <a:ea typeface="Gill Sans"/>
                  <a:cs typeface="Gill Sans"/>
                  <a:sym typeface="Gill Sans"/>
                </a:defRPr>
              </a:lvl1pPr>
            </a:lstStyle>
            <a:p>
              <a:pPr/>
              <a:r>
                <a:t>Oakland International Fellowship</a:t>
              </a:r>
            </a:p>
          </p:txBody>
        </p:sp>
        <p:sp>
          <p:nvSpPr>
            <p:cNvPr id="156" name="Shape 156"/>
            <p:cNvSpPr/>
            <p:nvPr/>
          </p:nvSpPr>
          <p:spPr>
            <a:xfrm>
              <a:off x="9148576" y="1670050"/>
              <a:ext cx="3651906" cy="533401"/>
            </a:xfrm>
            <a:prstGeom prst="rect">
              <a:avLst/>
            </a:prstGeom>
            <a:noFill/>
            <a:ln w="12700" cap="flat">
              <a:noFill/>
              <a:miter lim="400000"/>
            </a:ln>
            <a:effectLst>
              <a:outerShdw sx="100000" sy="100000" kx="0" ky="0" algn="b" rotWithShape="0" blurRad="76200" dist="63500" dir="1371204">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algn="r">
                <a:lnSpc>
                  <a:spcPct val="130000"/>
                </a:lnSpc>
                <a:defRPr sz="2900">
                  <a:solidFill>
                    <a:srgbClr val="FFFFFF"/>
                  </a:solidFill>
                  <a:latin typeface="Gill Sans"/>
                  <a:ea typeface="Gill Sans"/>
                  <a:cs typeface="Gill Sans"/>
                  <a:sym typeface="Gill Sans"/>
                </a:defRPr>
              </a:pPr>
              <a:r>
                <a:t>Paul J. Bucknell</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19" grpId="1" fill="hold">
                                  <p:stCondLst>
                                    <p:cond delay="400"/>
                                  </p:stCondLst>
                                  <p:iterate type="el" backwards="0">
                                    <p:tmAbs val="0"/>
                                  </p:iterate>
                                  <p:childTnLst>
                                    <p:set>
                                      <p:cBhvr>
                                        <p:cTn id="6" fill="hold"/>
                                        <p:tgtEl>
                                          <p:spTgt spid="157"/>
                                        </p:tgtEl>
                                        <p:attrNameLst>
                                          <p:attrName>style.visibility</p:attrName>
                                        </p:attrNameLst>
                                      </p:cBhvr>
                                      <p:to>
                                        <p:strVal val="visible"/>
                                      </p:to>
                                    </p:set>
                                    <p:anim calcmode="lin" valueType="num">
                                      <p:cBhvr>
                                        <p:cTn id="7" dur="4500" fill="hold"/>
                                        <p:tgtEl>
                                          <p:spTgt spid="157"/>
                                        </p:tgtEl>
                                        <p:attrNameLst>
                                          <p:attrName>ppt_w</p:attrName>
                                        </p:attrNameLst>
                                      </p:cBhvr>
                                      <p:tavLst>
                                        <p:tav tm="0">
                                          <p:val>
                                            <p:strVal val="#ppt_w"/>
                                          </p:val>
                                        </p:tav>
                                        <p:tav tm="100000">
                                          <p:val>
                                            <p:strVal val="#ppt_w"/>
                                          </p:val>
                                        </p:tav>
                                      </p:tavLst>
                                    </p:anim>
                                    <p:anim calcmode="lin" valueType="num">
                                      <p:cBhvr>
                                        <p:cTn id="8" dur="4500" fill="hold"/>
                                        <p:tgtEl>
                                          <p:spTgt spid="157"/>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nvSpPr>
        <p:spPr>
          <a:xfrm>
            <a:off x="1610773" y="25639"/>
            <a:ext cx="7858743" cy="1023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defRPr b="1" sz="4700">
                <a:latin typeface="+mj-lt"/>
                <a:ea typeface="+mj-ea"/>
                <a:cs typeface="+mj-cs"/>
                <a:sym typeface="Helvetica Condensed Medium"/>
              </a:defRPr>
            </a:lvl1pPr>
          </a:lstStyle>
          <a:p>
            <a:pPr/>
            <a:r>
              <a:t>Section 2: Christian Growth</a:t>
            </a:r>
          </a:p>
        </p:txBody>
      </p:sp>
      <p:pic>
        <p:nvPicPr>
          <p:cNvPr id="50" name="image6.png" descr="17720-bark-ship--vector.png"/>
          <p:cNvPicPr>
            <a:picLocks noChangeAspect="1"/>
          </p:cNvPicPr>
          <p:nvPr/>
        </p:nvPicPr>
        <p:blipFill>
          <a:blip r:embed="rId2">
            <a:extLst/>
          </a:blip>
          <a:stretch>
            <a:fillRect/>
          </a:stretch>
        </p:blipFill>
        <p:spPr>
          <a:xfrm rot="591608">
            <a:off x="3069187" y="1730621"/>
            <a:ext cx="2935315" cy="2136257"/>
          </a:xfrm>
          <a:prstGeom prst="rect">
            <a:avLst/>
          </a:prstGeom>
          <a:ln w="12700">
            <a:miter lim="400000"/>
          </a:ln>
        </p:spPr>
      </p:pic>
      <p:grpSp>
        <p:nvGrpSpPr>
          <p:cNvPr id="53" name="Group 53"/>
          <p:cNvGrpSpPr/>
          <p:nvPr/>
        </p:nvGrpSpPr>
        <p:grpSpPr>
          <a:xfrm>
            <a:off x="2306294" y="2991242"/>
            <a:ext cx="10144085" cy="6620351"/>
            <a:chOff x="0" y="0"/>
            <a:chExt cx="10144083" cy="6620349"/>
          </a:xfrm>
        </p:grpSpPr>
        <p:pic>
          <p:nvPicPr>
            <p:cNvPr id="51" name="image4.png" descr="S&amp;Disland.jpg"/>
            <p:cNvPicPr>
              <a:picLocks noChangeAspect="1"/>
            </p:cNvPicPr>
            <p:nvPr/>
          </p:nvPicPr>
          <p:blipFill>
            <a:blip r:embed="rId3">
              <a:extLst/>
            </a:blip>
            <a:stretch>
              <a:fillRect/>
            </a:stretch>
          </p:blipFill>
          <p:spPr>
            <a:xfrm>
              <a:off x="0" y="0"/>
              <a:ext cx="10144084" cy="6620350"/>
            </a:xfrm>
            <a:prstGeom prst="rect">
              <a:avLst/>
            </a:prstGeom>
            <a:ln w="12700" cap="flat">
              <a:noFill/>
              <a:miter lim="400000"/>
            </a:ln>
            <a:effectLst/>
          </p:spPr>
        </p:pic>
        <p:sp>
          <p:nvSpPr>
            <p:cNvPr id="52" name="Shape 52"/>
            <p:cNvSpPr/>
            <p:nvPr/>
          </p:nvSpPr>
          <p:spPr>
            <a:xfrm>
              <a:off x="8020789" y="2532619"/>
              <a:ext cx="1709046" cy="3385545"/>
            </a:xfrm>
            <a:prstGeom prst="rect">
              <a:avLst/>
            </a:prstGeom>
            <a:noFill/>
            <a:ln w="12700" cap="flat">
              <a:noFill/>
              <a:miter lim="400000"/>
            </a:ln>
            <a:effectLst>
              <a:outerShdw sx="100000" sy="100000" kx="0" ky="0" algn="b" rotWithShape="0" blurRad="76200" dist="63500" dir="2800645">
                <a:srgbClr val="000000">
                  <a:alpha val="8046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8700">
                  <a:solidFill>
                    <a:srgbClr val="D2471E"/>
                  </a:solidFill>
                  <a:latin typeface="Baskerville Old Face"/>
                  <a:ea typeface="Baskerville Old Face"/>
                  <a:cs typeface="Baskerville Old Face"/>
                  <a:sym typeface="Baskerville Old Face"/>
                </a:defRPr>
              </a:lvl1pPr>
            </a:lstStyle>
            <a:p>
              <a:pPr/>
              <a:r>
                <a:t>2</a:t>
              </a:r>
            </a:p>
          </p:txBody>
        </p:sp>
      </p:grpSp>
      <p:pic>
        <p:nvPicPr>
          <p:cNvPr id="54" name="Islands.png"/>
          <p:cNvPicPr>
            <a:picLocks noChangeAspect="1"/>
          </p:cNvPicPr>
          <p:nvPr/>
        </p:nvPicPr>
        <p:blipFill>
          <a:blip r:embed="rId4">
            <a:extLst/>
          </a:blip>
          <a:stretch>
            <a:fillRect/>
          </a:stretch>
        </p:blipFill>
        <p:spPr>
          <a:xfrm>
            <a:off x="9025005" y="25639"/>
            <a:ext cx="3979795" cy="29656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3"/>
                                        </p:tgtEl>
                                        <p:attrNameLst>
                                          <p:attrName>style.visibility</p:attrName>
                                        </p:attrNameLst>
                                      </p:cBhvr>
                                      <p:to>
                                        <p:strVal val="visible"/>
                                      </p:to>
                                    </p:set>
                                    <p:animEffect filter="dissolve" transition="in">
                                      <p:cBhvr>
                                        <p:cTn id="7" dur="2750"/>
                                        <p:tgtEl>
                                          <p:spTgt spid="53"/>
                                        </p:tgtEl>
                                      </p:cBhvr>
                                    </p:animEffect>
                                  </p:childTnLst>
                                </p:cTn>
                              </p:par>
                            </p:childTnLst>
                          </p:cTn>
                        </p:par>
                        <p:par>
                          <p:cTn id="8" fill="hold">
                            <p:stCondLst>
                              <p:cond delay="2750"/>
                            </p:stCondLst>
                            <p:childTnLst>
                              <p:par>
                                <p:cTn id="9" presetClass="entr" nodeType="afterEffect" presetSubtype="9" presetID="2" grpId="2" fill="hold">
                                  <p:stCondLst>
                                    <p:cond delay="0"/>
                                  </p:stCondLst>
                                  <p:iterate type="el" backwards="0">
                                    <p:tmAbs val="0"/>
                                  </p:iterate>
                                  <p:childTnLst>
                                    <p:set>
                                      <p:cBhvr>
                                        <p:cTn id="10" fill="hold"/>
                                        <p:tgtEl>
                                          <p:spTgt spid="50"/>
                                        </p:tgtEl>
                                        <p:attrNameLst>
                                          <p:attrName>style.visibility</p:attrName>
                                        </p:attrNameLst>
                                      </p:cBhvr>
                                      <p:to>
                                        <p:strVal val="visible"/>
                                      </p:to>
                                    </p:set>
                                    <p:anim calcmode="lin" valueType="num">
                                      <p:cBhvr>
                                        <p:cTn id="11" dur="3000" fill="hold"/>
                                        <p:tgtEl>
                                          <p:spTgt spid="50"/>
                                        </p:tgtEl>
                                        <p:attrNameLst>
                                          <p:attrName>ppt_x</p:attrName>
                                        </p:attrNameLst>
                                      </p:cBhvr>
                                      <p:tavLst>
                                        <p:tav tm="0">
                                          <p:val>
                                            <p:strVal val="0-#ppt_w/2"/>
                                          </p:val>
                                        </p:tav>
                                        <p:tav tm="100000">
                                          <p:val>
                                            <p:strVal val="#ppt_x"/>
                                          </p:val>
                                        </p:tav>
                                      </p:tavLst>
                                    </p:anim>
                                    <p:anim calcmode="lin" valueType="num">
                                      <p:cBhvr>
                                        <p:cTn id="12" dur="3000" fill="hold"/>
                                        <p:tgtEl>
                                          <p:spTgt spid="50"/>
                                        </p:tgtEl>
                                        <p:attrNameLst>
                                          <p:attrName>ppt_y</p:attrName>
                                        </p:attrNameLst>
                                      </p:cBhvr>
                                      <p:tavLst>
                                        <p:tav tm="0">
                                          <p:val>
                                            <p:strVal val="0-#ppt_h/2"/>
                                          </p:val>
                                        </p:tav>
                                        <p:tav tm="100000">
                                          <p:val>
                                            <p:strVal val="#ppt_y"/>
                                          </p:val>
                                        </p:tav>
                                      </p:tavLst>
                                    </p:anim>
                                  </p:childTnLst>
                                </p:cTn>
                              </p:par>
                            </p:childTnLst>
                          </p:cTn>
                        </p:par>
                        <p:par>
                          <p:cTn id="13" fill="hold">
                            <p:stCondLst>
                              <p:cond delay="5750"/>
                            </p:stCondLst>
                            <p:childTnLst>
                              <p:par>
                                <p:cTn id="14" presetClass="entr" nodeType="afterEffect" presetID="9" grpId="3" fill="hold">
                                  <p:stCondLst>
                                    <p:cond delay="0"/>
                                  </p:stCondLst>
                                  <p:iterate type="el" backwards="0">
                                    <p:tmAbs val="0"/>
                                  </p:iterate>
                                  <p:childTnLst>
                                    <p:set>
                                      <p:cBhvr>
                                        <p:cTn id="15" fill="hold"/>
                                        <p:tgtEl>
                                          <p:spTgt spid="54"/>
                                        </p:tgtEl>
                                        <p:attrNameLst>
                                          <p:attrName>style.visibility</p:attrName>
                                        </p:attrNameLst>
                                      </p:cBhvr>
                                      <p:to>
                                        <p:strVal val="visible"/>
                                      </p:to>
                                    </p:set>
                                    <p:animEffect filter="dissolve" transition="in">
                                      <p:cBhvr>
                                        <p:cTn id="16" dur="2750"/>
                                        <p:tgtEl>
                                          <p:spTgt spid="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 grpId="1"/>
      <p:bldP build="whole" bldLvl="1" animBg="1" rev="0" advAuto="0" spid="54" grpId="3"/>
      <p:bldP build="whole" bldLvl="1" animBg="1" rev="0" advAuto="0" spid="50"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nvSpPr>
        <p:spPr>
          <a:xfrm>
            <a:off x="2040031" y="1015950"/>
            <a:ext cx="10544000" cy="1929793"/>
          </a:xfrm>
          <a:prstGeom prst="rect">
            <a:avLst/>
          </a:prstGeom>
          <a:solidFill>
            <a:srgbClr val="FFF9DA"/>
          </a:solidFill>
          <a:ln w="25400">
            <a:solidFill>
              <a:srgbClr val="85888D"/>
            </a:solidFill>
            <a:miter lim="400000"/>
          </a:ln>
          <a:effectLst>
            <a:outerShdw sx="100000" sy="100000" kx="0" ky="0" algn="b" rotWithShape="0" blurRad="190500" dist="8455" dir="5400000">
              <a:srgbClr val="000000"/>
            </a:outerShdw>
          </a:effectLst>
        </p:spPr>
        <p:txBody>
          <a:bodyPr lIns="50800" tIns="50800" rIns="50800" bIns="50800" anchor="ctr"/>
          <a:lstStyle/>
          <a:p>
            <a:pPr>
              <a:defRPr sz="2400"/>
            </a:pPr>
          </a:p>
        </p:txBody>
      </p:sp>
      <p:sp>
        <p:nvSpPr>
          <p:cNvPr id="57" name="Shape 57"/>
          <p:cNvSpPr/>
          <p:nvPr>
            <p:ph type="title" idx="4294967295"/>
          </p:nvPr>
        </p:nvSpPr>
        <p:spPr>
          <a:xfrm>
            <a:off x="1661076" y="25639"/>
            <a:ext cx="11125285" cy="890837"/>
          </a:xfrm>
          <a:prstGeom prst="rect">
            <a:avLst/>
          </a:prstGeom>
        </p:spPr>
        <p:txBody>
          <a:bodyPr lIns="0" tIns="0" rIns="0" bIns="0"/>
          <a:lstStyle>
            <a:lvl1pPr algn="l" defTabSz="361188">
              <a:defRPr sz="3950"/>
            </a:lvl1pPr>
          </a:lstStyle>
          <a:p>
            <a:pPr/>
            <a:r>
              <a:t>A) The Need for the Spirit’s Revealing (John 16:13-15)</a:t>
            </a:r>
          </a:p>
        </p:txBody>
      </p:sp>
      <p:sp>
        <p:nvSpPr>
          <p:cNvPr id="58" name="Shape 58"/>
          <p:cNvSpPr/>
          <p:nvPr/>
        </p:nvSpPr>
        <p:spPr>
          <a:xfrm>
            <a:off x="1855864" y="3480313"/>
            <a:ext cx="4501153"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228599" indent="-228599" algn="just">
              <a:spcBef>
                <a:spcPts val="1700"/>
              </a:spcBef>
              <a:buSzPct val="100000"/>
              <a:buChar char="•"/>
              <a:defRPr sz="2700"/>
            </a:pPr>
            <a:r>
              <a:t>“</a:t>
            </a:r>
            <a:r>
              <a:rPr>
                <a:solidFill>
                  <a:schemeClr val="accent1"/>
                </a:solidFill>
              </a:rPr>
              <a:t>Spirit of truth</a:t>
            </a:r>
            <a:r>
              <a:t>” describes the Spirit by associating Him with truth, almost like a name, Spirit Truth.</a:t>
            </a:r>
          </a:p>
          <a:p>
            <a:pPr lvl="1" marL="228599" indent="-228599" algn="just">
              <a:spcBef>
                <a:spcPts val="1700"/>
              </a:spcBef>
              <a:buSzPct val="100000"/>
              <a:buChar char="•"/>
              <a:defRPr sz="2700"/>
            </a:pPr>
            <a:r>
              <a:t>“</a:t>
            </a:r>
            <a:r>
              <a:rPr>
                <a:solidFill>
                  <a:schemeClr val="accent5">
                    <a:hueOff val="-522602"/>
                    <a:satOff val="-6700"/>
                    <a:lumOff val="-22320"/>
                  </a:schemeClr>
                </a:solidFill>
              </a:rPr>
              <a:t>Comes</a:t>
            </a:r>
            <a:r>
              <a:t>” refers to the filling of the Spirit in His people starting at Acts 2. This is startling new for them. </a:t>
            </a:r>
          </a:p>
          <a:p>
            <a:pPr lvl="1" marL="228599" indent="-228599" algn="just">
              <a:spcBef>
                <a:spcPts val="1700"/>
              </a:spcBef>
              <a:buSzPct val="100000"/>
              <a:buChar char="•"/>
              <a:defRPr sz="2700"/>
            </a:pPr>
            <a:r>
              <a:t>“</a:t>
            </a:r>
            <a:r>
              <a:rPr>
                <a:solidFill>
                  <a:schemeClr val="accent6">
                    <a:lumOff val="-8741"/>
                  </a:schemeClr>
                </a:solidFill>
              </a:rPr>
              <a:t>Will</a:t>
            </a:r>
            <a:r>
              <a:t>” describes how believers will be shaped by the Spirit’s teaching ministry.</a:t>
            </a:r>
          </a:p>
        </p:txBody>
      </p:sp>
      <p:sp>
        <p:nvSpPr>
          <p:cNvPr id="59" name="Shape 59"/>
          <p:cNvSpPr/>
          <p:nvPr/>
        </p:nvSpPr>
        <p:spPr>
          <a:xfrm>
            <a:off x="2371661" y="1339493"/>
            <a:ext cx="9627915" cy="1282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500"/>
              </a:spcBef>
              <a:defRPr sz="2600"/>
            </a:pPr>
            <a:r>
              <a:t>“13 But</a:t>
            </a:r>
            <a:r>
              <a:rPr b="1">
                <a:latin typeface="Helvetica"/>
                <a:ea typeface="Helvetica"/>
                <a:cs typeface="Helvetica"/>
                <a:sym typeface="Helvetica"/>
              </a:rPr>
              <a:t> </a:t>
            </a:r>
            <a:r>
              <a:rPr b="1">
                <a:solidFill>
                  <a:schemeClr val="accent5">
                    <a:hueOff val="-522602"/>
                    <a:satOff val="-6700"/>
                    <a:lumOff val="-22320"/>
                  </a:schemeClr>
                </a:solidFill>
                <a:latin typeface="Helvetica"/>
                <a:ea typeface="Helvetica"/>
                <a:cs typeface="Helvetica"/>
                <a:sym typeface="Helvetica"/>
              </a:rPr>
              <a:t>when</a:t>
            </a:r>
            <a:r>
              <a:rPr b="1">
                <a:latin typeface="Helvetica"/>
                <a:ea typeface="Helvetica"/>
                <a:cs typeface="Helvetica"/>
                <a:sym typeface="Helvetica"/>
              </a:rPr>
              <a:t> </a:t>
            </a:r>
            <a:r>
              <a:rPr b="1">
                <a:solidFill>
                  <a:schemeClr val="accent1"/>
                </a:solidFill>
                <a:latin typeface="Helvetica"/>
                <a:ea typeface="Helvetica"/>
                <a:cs typeface="Helvetica"/>
                <a:sym typeface="Helvetica"/>
              </a:rPr>
              <a:t>He, the Spirit of truth</a:t>
            </a:r>
            <a:r>
              <a:rPr b="1">
                <a:latin typeface="Helvetica"/>
                <a:ea typeface="Helvetica"/>
                <a:cs typeface="Helvetica"/>
                <a:sym typeface="Helvetica"/>
              </a:rPr>
              <a:t>, </a:t>
            </a:r>
            <a:r>
              <a:rPr b="1">
                <a:solidFill>
                  <a:schemeClr val="accent5">
                    <a:hueOff val="-522602"/>
                    <a:satOff val="-6700"/>
                    <a:lumOff val="-22320"/>
                  </a:schemeClr>
                </a:solidFill>
                <a:latin typeface="Helvetica"/>
                <a:ea typeface="Helvetica"/>
                <a:cs typeface="Helvetica"/>
                <a:sym typeface="Helvetica"/>
              </a:rPr>
              <a:t>comes</a:t>
            </a:r>
            <a:r>
              <a:rPr b="1">
                <a:latin typeface="Helvetica"/>
                <a:ea typeface="Helvetica"/>
                <a:cs typeface="Helvetica"/>
                <a:sym typeface="Helvetica"/>
              </a:rPr>
              <a:t>,</a:t>
            </a:r>
            <a:r>
              <a:t> He </a:t>
            </a:r>
            <a:r>
              <a:rPr b="1">
                <a:solidFill>
                  <a:schemeClr val="accent6"/>
                </a:solidFill>
                <a:latin typeface="Helvetica"/>
                <a:ea typeface="Helvetica"/>
                <a:cs typeface="Helvetica"/>
                <a:sym typeface="Helvetica"/>
              </a:rPr>
              <a:t>will</a:t>
            </a:r>
            <a:r>
              <a:t> guide you into all the truth; for He will not speak on His own initiative, but whatever He hears, He will speak…” (John 16:13-15).</a:t>
            </a:r>
          </a:p>
        </p:txBody>
      </p:sp>
      <p:grpSp>
        <p:nvGrpSpPr>
          <p:cNvPr id="62" name="Group 62"/>
          <p:cNvGrpSpPr/>
          <p:nvPr/>
        </p:nvGrpSpPr>
        <p:grpSpPr>
          <a:xfrm>
            <a:off x="6602106" y="3501072"/>
            <a:ext cx="4738972" cy="4738971"/>
            <a:chOff x="277353" y="317500"/>
            <a:chExt cx="4738970" cy="4738970"/>
          </a:xfrm>
        </p:grpSpPr>
        <p:sp>
          <p:nvSpPr>
            <p:cNvPr id="60" name="Shape 60"/>
            <p:cNvSpPr/>
            <p:nvPr/>
          </p:nvSpPr>
          <p:spPr>
            <a:xfrm>
              <a:off x="277353" y="317500"/>
              <a:ext cx="4738972" cy="4738971"/>
            </a:xfrm>
            <a:prstGeom prst="ellipse">
              <a:avLst/>
            </a:prstGeom>
            <a:blipFill rotWithShape="1">
              <a:blip r:embed="rId2"/>
              <a:srcRect l="0" t="0" r="0" b="0"/>
              <a:tile tx="0" ty="0" sx="100000" sy="100000" flip="none" algn="tl"/>
            </a:blipFill>
            <a:ln w="12700" cap="flat">
              <a:noFill/>
              <a:miter lim="400000"/>
            </a:ln>
            <a:effectLst>
              <a:outerShdw sx="100000" sy="100000" kx="0" ky="0" algn="b" rotWithShape="0" blurRad="63500" dist="25400" dir="2990442">
                <a:srgbClr val="000000">
                  <a:alpha val="63152"/>
                </a:srgbClr>
              </a:outerShdw>
            </a:effectLst>
          </p:spPr>
          <p:txBody>
            <a:bodyPr wrap="square" lIns="50800" tIns="50800" rIns="50800" bIns="50800" numCol="1" anchor="ctr">
              <a:noAutofit/>
            </a:bodyPr>
            <a:lstStyle/>
            <a:p>
              <a:pPr>
                <a:defRPr sz="2400">
                  <a:solidFill>
                    <a:srgbClr val="FFFFFF"/>
                  </a:solidFill>
                </a:defRPr>
              </a:pPr>
            </a:p>
          </p:txBody>
        </p:sp>
        <p:sp>
          <p:nvSpPr>
            <p:cNvPr id="61" name="Shape 61"/>
            <p:cNvSpPr/>
            <p:nvPr/>
          </p:nvSpPr>
          <p:spPr>
            <a:xfrm>
              <a:off x="1074185" y="1260354"/>
              <a:ext cx="3145307" cy="20943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spcBef>
                  <a:spcPts val="500"/>
                </a:spcBef>
                <a:defRPr b="1" sz="4800">
                  <a:latin typeface="Helvetica"/>
                  <a:ea typeface="Helvetica"/>
                  <a:cs typeface="Helvetica"/>
                  <a:sym typeface="Helvetica"/>
                </a:defRPr>
              </a:lvl1pPr>
            </a:lstStyle>
            <a:p>
              <a:pPr/>
              <a:r>
                <a:t>Filling of Believers</a:t>
              </a:r>
            </a:p>
          </p:txBody>
        </p:sp>
      </p:grpSp>
      <p:sp>
        <p:nvSpPr>
          <p:cNvPr id="63" name="Shape 63"/>
          <p:cNvSpPr/>
          <p:nvPr/>
        </p:nvSpPr>
        <p:spPr>
          <a:xfrm>
            <a:off x="7223718" y="6388613"/>
            <a:ext cx="3518820" cy="1193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500"/>
              </a:spcBef>
              <a:defRPr>
                <a:solidFill>
                  <a:srgbClr val="FFF9DA"/>
                </a:solidFill>
                <a:effectLst>
                  <a:outerShdw sx="100000" sy="100000" kx="0" ky="0" algn="b" rotWithShape="0" blurRad="38100" dist="12700" dir="1140000">
                    <a:srgbClr val="000000"/>
                  </a:outerShdw>
                </a:effectLst>
              </a:defRPr>
            </a:pPr>
            <a:r>
              <a:t>“</a:t>
            </a:r>
            <a:r>
              <a:rPr b="1">
                <a:latin typeface="Helvetica"/>
                <a:ea typeface="Helvetica"/>
                <a:cs typeface="Helvetica"/>
                <a:sym typeface="Helvetica"/>
              </a:rPr>
              <a:t>He, the Spirit of truth”</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59"/>
                                        </p:tgtEl>
                                        <p:attrNameLst>
                                          <p:attrName>style.visibility</p:attrName>
                                        </p:attrNameLst>
                                      </p:cBhvr>
                                      <p:to>
                                        <p:strVal val="visible"/>
                                      </p:to>
                                    </p:set>
                                    <p:animEffect filter="wipe(left)" transition="in">
                                      <p:cBhvr>
                                        <p:cTn id="7" dur="2250"/>
                                        <p:tgtEl>
                                          <p:spTgt spid="59"/>
                                        </p:tgtEl>
                                      </p:cBhvr>
                                    </p:animEffect>
                                  </p:childTnLst>
                                </p:cTn>
                              </p:par>
                            </p:childTnLst>
                          </p:cTn>
                        </p:par>
                        <p:par>
                          <p:cTn id="8" fill="hold">
                            <p:stCondLst>
                              <p:cond delay="2250"/>
                            </p:stCondLst>
                            <p:childTnLst>
                              <p:par>
                                <p:cTn id="9" presetClass="entr" nodeType="afterEffect" presetSubtype="16" presetID="23" grpId="2" fill="hold">
                                  <p:stCondLst>
                                    <p:cond delay="0"/>
                                  </p:stCondLst>
                                  <p:iterate type="el" backwards="0">
                                    <p:tmAbs val="0"/>
                                  </p:iterate>
                                  <p:childTnLst>
                                    <p:set>
                                      <p:cBhvr>
                                        <p:cTn id="10" fill="hold"/>
                                        <p:tgtEl>
                                          <p:spTgt spid="56"/>
                                        </p:tgtEl>
                                        <p:attrNameLst>
                                          <p:attrName>style.visibility</p:attrName>
                                        </p:attrNameLst>
                                      </p:cBhvr>
                                      <p:to>
                                        <p:strVal val="visible"/>
                                      </p:to>
                                    </p:set>
                                    <p:anim calcmode="lin" valueType="num">
                                      <p:cBhvr>
                                        <p:cTn id="11" dur="2500" fill="hold"/>
                                        <p:tgtEl>
                                          <p:spTgt spid="56"/>
                                        </p:tgtEl>
                                        <p:attrNameLst>
                                          <p:attrName>ppt_w</p:attrName>
                                        </p:attrNameLst>
                                      </p:cBhvr>
                                      <p:tavLst>
                                        <p:tav tm="0">
                                          <p:val>
                                            <p:fltVal val="0"/>
                                          </p:val>
                                        </p:tav>
                                        <p:tav tm="100000">
                                          <p:val>
                                            <p:strVal val="#ppt_w"/>
                                          </p:val>
                                        </p:tav>
                                      </p:tavLst>
                                    </p:anim>
                                    <p:anim calcmode="lin" valueType="num">
                                      <p:cBhvr>
                                        <p:cTn id="12" dur="2500" fill="hold"/>
                                        <p:tgtEl>
                                          <p:spTgt spid="56"/>
                                        </p:tgtEl>
                                        <p:attrNameLst>
                                          <p:attrName>ppt_h</p:attrName>
                                        </p:attrNameLst>
                                      </p:cBhvr>
                                      <p:tavLst>
                                        <p:tav tm="0">
                                          <p:val>
                                            <p:fltVal val="0"/>
                                          </p:val>
                                        </p:tav>
                                        <p:tav tm="100000">
                                          <p:val>
                                            <p:strVal val="#ppt_h"/>
                                          </p:val>
                                        </p:tav>
                                      </p:tavLst>
                                    </p:anim>
                                  </p:childTnLst>
                                </p:cTn>
                              </p:par>
                            </p:childTnLst>
                          </p:cTn>
                        </p:par>
                        <p:par>
                          <p:cTn id="13" fill="hold">
                            <p:stCondLst>
                              <p:cond delay="4750"/>
                            </p:stCondLst>
                            <p:childTnLst>
                              <p:par>
                                <p:cTn id="14" presetClass="entr" nodeType="afterEffect" presetSubtype="4" presetID="2" grpId="3" fill="hold">
                                  <p:stCondLst>
                                    <p:cond delay="0"/>
                                  </p:stCondLst>
                                  <p:iterate type="el" backwards="0">
                                    <p:tmAbs val="0"/>
                                  </p:iterate>
                                  <p:childTnLst>
                                    <p:set>
                                      <p:cBhvr>
                                        <p:cTn id="15" fill="hold"/>
                                        <p:tgtEl>
                                          <p:spTgt spid="58">
                                            <p:bg/>
                                          </p:spTgt>
                                        </p:tgtEl>
                                        <p:attrNameLst>
                                          <p:attrName>style.visibility</p:attrName>
                                        </p:attrNameLst>
                                      </p:cBhvr>
                                      <p:to>
                                        <p:strVal val="visible"/>
                                      </p:to>
                                    </p:set>
                                    <p:anim calcmode="lin" valueType="num">
                                      <p:cBhvr>
                                        <p:cTn id="16" dur="2500" fill="hold"/>
                                        <p:tgtEl>
                                          <p:spTgt spid="58">
                                            <p:bg/>
                                          </p:spTgt>
                                        </p:tgtEl>
                                        <p:attrNameLst>
                                          <p:attrName>ppt_x</p:attrName>
                                        </p:attrNameLst>
                                      </p:cBhvr>
                                      <p:tavLst>
                                        <p:tav tm="0">
                                          <p:val>
                                            <p:strVal val="#ppt_x"/>
                                          </p:val>
                                        </p:tav>
                                        <p:tav tm="100000">
                                          <p:val>
                                            <p:strVal val="#ppt_x"/>
                                          </p:val>
                                        </p:tav>
                                      </p:tavLst>
                                    </p:anim>
                                    <p:anim calcmode="lin" valueType="num">
                                      <p:cBhvr>
                                        <p:cTn id="17" dur="2500" fill="hold"/>
                                        <p:tgtEl>
                                          <p:spTgt spid="58">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3" fill="hold">
                                  <p:stCondLst>
                                    <p:cond delay="0"/>
                                  </p:stCondLst>
                                  <p:iterate type="el" backwards="0">
                                    <p:tmAbs val="0"/>
                                  </p:iterate>
                                  <p:childTnLst>
                                    <p:set>
                                      <p:cBhvr>
                                        <p:cTn id="19" fill="hold"/>
                                        <p:tgtEl>
                                          <p:spTgt spid="58">
                                            <p:txEl>
                                              <p:pRg st="0" end="0"/>
                                            </p:txEl>
                                          </p:spTgt>
                                        </p:tgtEl>
                                        <p:attrNameLst>
                                          <p:attrName>style.visibility</p:attrName>
                                        </p:attrNameLst>
                                      </p:cBhvr>
                                      <p:to>
                                        <p:strVal val="visible"/>
                                      </p:to>
                                    </p:set>
                                    <p:anim calcmode="lin" valueType="num">
                                      <p:cBhvr>
                                        <p:cTn id="20" dur="25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21" dur="2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7250"/>
                            </p:stCondLst>
                            <p:childTnLst>
                              <p:par>
                                <p:cTn id="23" presetClass="entr" nodeType="afterEffect" presetSubtype="8" presetID="22" grpId="4" fill="hold">
                                  <p:stCondLst>
                                    <p:cond delay="0"/>
                                  </p:stCondLst>
                                  <p:iterate type="el" backwards="0">
                                    <p:tmAbs val="0"/>
                                  </p:iterate>
                                  <p:childTnLst>
                                    <p:set>
                                      <p:cBhvr>
                                        <p:cTn id="24" fill="hold"/>
                                        <p:tgtEl>
                                          <p:spTgt spid="62"/>
                                        </p:tgtEl>
                                        <p:attrNameLst>
                                          <p:attrName>style.visibility</p:attrName>
                                        </p:attrNameLst>
                                      </p:cBhvr>
                                      <p:to>
                                        <p:strVal val="visible"/>
                                      </p:to>
                                    </p:set>
                                    <p:animEffect filter="wipe(left)" transition="in">
                                      <p:cBhvr>
                                        <p:cTn id="25" dur="2000"/>
                                        <p:tgtEl>
                                          <p:spTgt spid="62"/>
                                        </p:tgtEl>
                                      </p:cBhvr>
                                    </p:animEffect>
                                  </p:childTnLst>
                                </p:cTn>
                              </p:par>
                            </p:childTnLst>
                          </p:cTn>
                        </p:par>
                        <p:par>
                          <p:cTn id="26" fill="hold">
                            <p:stCondLst>
                              <p:cond delay="9250"/>
                            </p:stCondLst>
                            <p:childTnLst>
                              <p:par>
                                <p:cTn id="27" presetClass="entr" nodeType="afterEffect" presetSubtype="16" presetID="4" grpId="5" fill="hold">
                                  <p:stCondLst>
                                    <p:cond delay="0"/>
                                  </p:stCondLst>
                                  <p:iterate type="el" backwards="0">
                                    <p:tmAbs val="0"/>
                                  </p:iterate>
                                  <p:childTnLst>
                                    <p:set>
                                      <p:cBhvr>
                                        <p:cTn id="28" fill="hold"/>
                                        <p:tgtEl>
                                          <p:spTgt spid="63"/>
                                        </p:tgtEl>
                                        <p:attrNameLst>
                                          <p:attrName>style.visibility</p:attrName>
                                        </p:attrNameLst>
                                      </p:cBhvr>
                                      <p:to>
                                        <p:strVal val="visible"/>
                                      </p:to>
                                    </p:set>
                                    <p:animEffect filter="box(in)" transition="in">
                                      <p:cBhvr>
                                        <p:cTn id="29" dur="225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4" presetID="2" grpId="3" fill="hold">
                                  <p:stCondLst>
                                    <p:cond delay="0"/>
                                  </p:stCondLst>
                                  <p:iterate type="el" backwards="0">
                                    <p:tmAbs val="0"/>
                                  </p:iterate>
                                  <p:childTnLst>
                                    <p:set>
                                      <p:cBhvr>
                                        <p:cTn id="33" fill="hold"/>
                                        <p:tgtEl>
                                          <p:spTgt spid="58">
                                            <p:txEl>
                                              <p:pRg st="1" end="1"/>
                                            </p:txEl>
                                          </p:spTgt>
                                        </p:tgtEl>
                                        <p:attrNameLst>
                                          <p:attrName>style.visibility</p:attrName>
                                        </p:attrNameLst>
                                      </p:cBhvr>
                                      <p:to>
                                        <p:strVal val="visible"/>
                                      </p:to>
                                    </p:set>
                                    <p:anim calcmode="lin" valueType="num">
                                      <p:cBhvr>
                                        <p:cTn id="34" dur="2500" fill="hold"/>
                                        <p:tgtEl>
                                          <p:spTgt spid="58">
                                            <p:txEl>
                                              <p:pRg st="1" end="1"/>
                                            </p:txEl>
                                          </p:spTgt>
                                        </p:tgtEl>
                                        <p:attrNameLst>
                                          <p:attrName>ppt_x</p:attrName>
                                        </p:attrNameLst>
                                      </p:cBhvr>
                                      <p:tavLst>
                                        <p:tav tm="0">
                                          <p:val>
                                            <p:strVal val="#ppt_x"/>
                                          </p:val>
                                        </p:tav>
                                        <p:tav tm="100000">
                                          <p:val>
                                            <p:strVal val="#ppt_x"/>
                                          </p:val>
                                        </p:tav>
                                      </p:tavLst>
                                    </p:anim>
                                    <p:anim calcmode="lin" valueType="num">
                                      <p:cBhvr>
                                        <p:cTn id="35" dur="2500" fill="hold"/>
                                        <p:tgtEl>
                                          <p:spTgt spid="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 grpId="3" fill="hold">
                                  <p:stCondLst>
                                    <p:cond delay="0"/>
                                  </p:stCondLst>
                                  <p:iterate type="el" backwards="0">
                                    <p:tmAbs val="0"/>
                                  </p:iterate>
                                  <p:childTnLst>
                                    <p:set>
                                      <p:cBhvr>
                                        <p:cTn id="39" fill="hold"/>
                                        <p:tgtEl>
                                          <p:spTgt spid="58">
                                            <p:txEl>
                                              <p:pRg st="2" end="2"/>
                                            </p:txEl>
                                          </p:spTgt>
                                        </p:tgtEl>
                                        <p:attrNameLst>
                                          <p:attrName>style.visibility</p:attrName>
                                        </p:attrNameLst>
                                      </p:cBhvr>
                                      <p:to>
                                        <p:strVal val="visible"/>
                                      </p:to>
                                    </p:set>
                                    <p:anim calcmode="lin" valueType="num">
                                      <p:cBhvr>
                                        <p:cTn id="40" dur="2500" fill="hold"/>
                                        <p:tgtEl>
                                          <p:spTgt spid="58">
                                            <p:txEl>
                                              <p:pRg st="2" end="2"/>
                                            </p:txEl>
                                          </p:spTgt>
                                        </p:tgtEl>
                                        <p:attrNameLst>
                                          <p:attrName>ppt_x</p:attrName>
                                        </p:attrNameLst>
                                      </p:cBhvr>
                                      <p:tavLst>
                                        <p:tav tm="0">
                                          <p:val>
                                            <p:strVal val="#ppt_x"/>
                                          </p:val>
                                        </p:tav>
                                        <p:tav tm="100000">
                                          <p:val>
                                            <p:strVal val="#ppt_x"/>
                                          </p:val>
                                        </p:tav>
                                      </p:tavLst>
                                    </p:anim>
                                    <p:anim calcmode="lin" valueType="num">
                                      <p:cBhvr>
                                        <p:cTn id="41" dur="2500" fill="hold"/>
                                        <p:tgtEl>
                                          <p:spTgt spid="5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 grpId="3"/>
      <p:bldP build="whole" bldLvl="1" animBg="1" rev="0" advAuto="0" spid="63" grpId="5"/>
      <p:bldP build="whole" bldLvl="1" animBg="1" rev="0" advAuto="0" spid="56" grpId="2"/>
      <p:bldP build="whole" bldLvl="1" animBg="1" rev="0" advAuto="0" spid="59" grpId="1"/>
      <p:bldP build="whole" bldLvl="1" animBg="1" rev="0" advAuto="0" spid="62" grpId="4"/>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nvSpPr>
        <p:spPr>
          <a:xfrm>
            <a:off x="2181874" y="928283"/>
            <a:ext cx="10544001" cy="3280084"/>
          </a:xfrm>
          <a:prstGeom prst="rect">
            <a:avLst/>
          </a:prstGeom>
          <a:solidFill>
            <a:srgbClr val="FFF9DA"/>
          </a:solidFill>
          <a:ln w="25400">
            <a:solidFill>
              <a:srgbClr val="85888D"/>
            </a:solidFill>
            <a:miter lim="400000"/>
          </a:ln>
          <a:effectLst>
            <a:outerShdw sx="100000" sy="100000" kx="0" ky="0" algn="b" rotWithShape="0" blurRad="190500" dist="8455" dir="5400000">
              <a:srgbClr val="000000"/>
            </a:outerShdw>
          </a:effectLst>
        </p:spPr>
        <p:txBody>
          <a:bodyPr lIns="50800" tIns="50800" rIns="50800" bIns="50800" anchor="ctr"/>
          <a:lstStyle/>
          <a:p>
            <a:pPr>
              <a:defRPr sz="2400"/>
            </a:pPr>
          </a:p>
        </p:txBody>
      </p:sp>
      <p:sp>
        <p:nvSpPr>
          <p:cNvPr id="66" name="Shape 66"/>
          <p:cNvSpPr/>
          <p:nvPr>
            <p:ph type="title" idx="4294967295"/>
          </p:nvPr>
        </p:nvSpPr>
        <p:spPr>
          <a:xfrm>
            <a:off x="1651389" y="40803"/>
            <a:ext cx="11273568" cy="890837"/>
          </a:xfrm>
          <a:prstGeom prst="rect">
            <a:avLst/>
          </a:prstGeom>
        </p:spPr>
        <p:txBody>
          <a:bodyPr lIns="0" tIns="0" rIns="0" bIns="0"/>
          <a:lstStyle>
            <a:lvl1pPr algn="l" defTabSz="342900">
              <a:defRPr sz="3975"/>
            </a:lvl1pPr>
          </a:lstStyle>
          <a:p>
            <a:pPr/>
            <a:r>
              <a:t>A) The Need for the Spirit’s Revealing (John 16:13-15)</a:t>
            </a:r>
          </a:p>
        </p:txBody>
      </p:sp>
      <p:sp>
        <p:nvSpPr>
          <p:cNvPr id="67" name="Shape 67"/>
          <p:cNvSpPr/>
          <p:nvPr/>
        </p:nvSpPr>
        <p:spPr>
          <a:xfrm>
            <a:off x="1916350" y="4876800"/>
            <a:ext cx="7801301" cy="33528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just">
              <a:spcBef>
                <a:spcPts val="1700"/>
              </a:spcBef>
              <a:buSzPct val="100000"/>
              <a:buAutoNum type="arabicParenBoth" startAt="1"/>
              <a:defRPr sz="2700"/>
            </a:pPr>
            <a:r>
              <a:t>“</a:t>
            </a:r>
            <a:r>
              <a:rPr b="1" u="sng">
                <a:solidFill>
                  <a:schemeClr val="accent5"/>
                </a:solidFill>
                <a:latin typeface="Helvetica"/>
                <a:ea typeface="Helvetica"/>
                <a:cs typeface="Helvetica"/>
                <a:sym typeface="Helvetica"/>
              </a:rPr>
              <a:t>Guide</a:t>
            </a:r>
            <a:r>
              <a:rPr b="1">
                <a:latin typeface="Helvetica"/>
                <a:ea typeface="Helvetica"/>
                <a:cs typeface="Helvetica"/>
                <a:sym typeface="Helvetica"/>
              </a:rPr>
              <a:t> you</a:t>
            </a:r>
            <a:r>
              <a:t> into all the truth”: He strategically leads us into knowing the truth–not instantaneous but as a path of learning.</a:t>
            </a:r>
          </a:p>
          <a:p>
            <a:pPr marL="685800" indent="-685800" algn="just">
              <a:spcBef>
                <a:spcPts val="1700"/>
              </a:spcBef>
              <a:buSzPct val="100000"/>
              <a:buAutoNum type="arabicParenBoth" startAt="1"/>
              <a:defRPr sz="2700"/>
            </a:pPr>
            <a:r>
              <a:t>“</a:t>
            </a:r>
            <a:r>
              <a:rPr b="1">
                <a:latin typeface="Helvetica"/>
                <a:ea typeface="Helvetica"/>
                <a:cs typeface="Helvetica"/>
                <a:sym typeface="Helvetica"/>
              </a:rPr>
              <a:t>He will </a:t>
            </a:r>
            <a:r>
              <a:rPr b="1" u="sng">
                <a:solidFill>
                  <a:schemeClr val="accent5"/>
                </a:solidFill>
                <a:latin typeface="Helvetica"/>
                <a:ea typeface="Helvetica"/>
                <a:cs typeface="Helvetica"/>
                <a:sym typeface="Helvetica"/>
              </a:rPr>
              <a:t>speak</a:t>
            </a:r>
            <a:r>
              <a:rPr b="1">
                <a:latin typeface="Helvetica"/>
                <a:ea typeface="Helvetica"/>
                <a:cs typeface="Helvetica"/>
                <a:sym typeface="Helvetica"/>
              </a:rPr>
              <a:t>; and He will disclose </a:t>
            </a:r>
            <a:r>
              <a:t>to you” </a:t>
            </a:r>
            <a:br/>
            <a:r>
              <a:t>Timely passes on all the knowledge we need. </a:t>
            </a:r>
            <a:r>
              <a:rPr b="1" sz="2500">
                <a:solidFill>
                  <a:schemeClr val="accent1">
                    <a:hueOff val="47394"/>
                    <a:satOff val="-25753"/>
                    <a:lumOff val="-7544"/>
                  </a:schemeClr>
                </a:solidFill>
                <a:latin typeface="Helvetica"/>
                <a:ea typeface="Helvetica"/>
                <a:cs typeface="Helvetica"/>
                <a:sym typeface="Helvetica"/>
              </a:rPr>
              <a:t>(Faith building truth! =&gt; Always attentive)</a:t>
            </a:r>
          </a:p>
          <a:p>
            <a:pPr marL="685800" indent="-685800" algn="just">
              <a:spcBef>
                <a:spcPts val="1700"/>
              </a:spcBef>
              <a:buSzPct val="100000"/>
              <a:buAutoNum type="arabicParenBoth" startAt="1"/>
              <a:defRPr sz="2700"/>
            </a:pPr>
            <a:r>
              <a:t>“He </a:t>
            </a:r>
            <a:r>
              <a:rPr b="1">
                <a:latin typeface="Helvetica"/>
                <a:ea typeface="Helvetica"/>
                <a:cs typeface="Helvetica"/>
                <a:sym typeface="Helvetica"/>
              </a:rPr>
              <a:t>shall glorify Me</a:t>
            </a:r>
            <a:r>
              <a:t>” (see diagram)</a:t>
            </a:r>
          </a:p>
        </p:txBody>
      </p:sp>
      <p:sp>
        <p:nvSpPr>
          <p:cNvPr id="68" name="Shape 68"/>
          <p:cNvSpPr/>
          <p:nvPr/>
        </p:nvSpPr>
        <p:spPr>
          <a:xfrm>
            <a:off x="2591426" y="1104234"/>
            <a:ext cx="9627915" cy="28575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500"/>
              </a:spcBef>
              <a:defRPr sz="2600"/>
            </a:pPr>
            <a:r>
              <a:t>“13 But when He, the Spirit of truth, comes, </a:t>
            </a:r>
            <a:r>
              <a:rPr b="1">
                <a:latin typeface="Helvetica"/>
                <a:ea typeface="Helvetica"/>
                <a:cs typeface="Helvetica"/>
                <a:sym typeface="Helvetica"/>
              </a:rPr>
              <a:t>He will guide you</a:t>
            </a:r>
            <a:r>
              <a:t> </a:t>
            </a:r>
            <a:r>
              <a:rPr>
                <a:solidFill>
                  <a:schemeClr val="accent5">
                    <a:hueOff val="-176146"/>
                    <a:satOff val="3665"/>
                    <a:lumOff val="-13986"/>
                  </a:schemeClr>
                </a:solidFill>
              </a:rPr>
              <a:t>into all the truth</a:t>
            </a:r>
            <a:r>
              <a:t>; for He will not speak on His own initiative, but whatever He hears, </a:t>
            </a:r>
            <a:r>
              <a:rPr b="1">
                <a:latin typeface="Helvetica"/>
                <a:ea typeface="Helvetica"/>
                <a:cs typeface="Helvetica"/>
                <a:sym typeface="Helvetica"/>
              </a:rPr>
              <a:t>He will speak; and He will disclose to you</a:t>
            </a:r>
            <a:r>
              <a:t> </a:t>
            </a:r>
            <a:r>
              <a:rPr>
                <a:solidFill>
                  <a:schemeClr val="accent5">
                    <a:hueOff val="-522602"/>
                    <a:satOff val="-6700"/>
                    <a:lumOff val="-22320"/>
                  </a:schemeClr>
                </a:solidFill>
              </a:rPr>
              <a:t>what is to come</a:t>
            </a:r>
            <a:r>
              <a:t> 14 </a:t>
            </a:r>
            <a:r>
              <a:rPr b="1">
                <a:latin typeface="Helvetica"/>
                <a:ea typeface="Helvetica"/>
                <a:cs typeface="Helvetica"/>
                <a:sym typeface="Helvetica"/>
              </a:rPr>
              <a:t>He shall glorify Me</a:t>
            </a:r>
            <a:r>
              <a:t>; for He shall take of Mine, and shall disclose it to you.  15 All things that the Father has are Mine; therefore I said, that He takes of Mine, and will disclose it to you” (John 16:13-15).</a:t>
            </a:r>
          </a:p>
        </p:txBody>
      </p:sp>
      <p:sp>
        <p:nvSpPr>
          <p:cNvPr id="69" name="Shape 69"/>
          <p:cNvSpPr/>
          <p:nvPr/>
        </p:nvSpPr>
        <p:spPr>
          <a:xfrm>
            <a:off x="2445751" y="8369540"/>
            <a:ext cx="9066450"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00100" marR="1171575" indent="-57150" defTabSz="457200">
              <a:spcBef>
                <a:spcPts val="400"/>
              </a:spcBef>
              <a:defRPr b="1" i="1" sz="3000">
                <a:solidFill>
                  <a:srgbClr val="AE1916"/>
                </a:solidFill>
                <a:latin typeface="Garamond Premier Pro"/>
                <a:ea typeface="Garamond Premier Pro"/>
                <a:cs typeface="Garamond Premier Pro"/>
                <a:sym typeface="Garamond Premier Pro"/>
              </a:defRPr>
            </a:pPr>
            <a:r>
              <a:t>Spiritual </a:t>
            </a:r>
            <a:r>
              <a:rPr u="sng">
                <a:solidFill>
                  <a:srgbClr val="000000"/>
                </a:solidFill>
              </a:rPr>
              <a:t>transformation</a:t>
            </a:r>
            <a:r>
              <a:t> requires a reordering of one’s decisions in light of new insights the Spirit brings to our attention from God’s Word.</a:t>
            </a:r>
          </a:p>
        </p:txBody>
      </p:sp>
      <p:grpSp>
        <p:nvGrpSpPr>
          <p:cNvPr id="72" name="Group 72"/>
          <p:cNvGrpSpPr/>
          <p:nvPr/>
        </p:nvGrpSpPr>
        <p:grpSpPr>
          <a:xfrm>
            <a:off x="10371490" y="4445005"/>
            <a:ext cx="1847851" cy="3251201"/>
            <a:chOff x="0" y="0"/>
            <a:chExt cx="1847850" cy="3251200"/>
          </a:xfrm>
        </p:grpSpPr>
        <p:sp>
          <p:nvSpPr>
            <p:cNvPr id="70" name="Shape 70"/>
            <p:cNvSpPr/>
            <p:nvPr/>
          </p:nvSpPr>
          <p:spPr>
            <a:xfrm rot="5400000">
              <a:off x="-192629" y="1180719"/>
              <a:ext cx="2146130" cy="1145055"/>
            </a:xfrm>
            <a:prstGeom prst="rightArrow">
              <a:avLst>
                <a:gd name="adj1" fmla="val 32000"/>
                <a:gd name="adj2" fmla="val 88276"/>
              </a:avLst>
            </a:prstGeom>
            <a:blipFill rotWithShape="1">
              <a:blip r:embed="rId2">
                <a:alphaModFix amt="40425"/>
              </a:blip>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solidFill>
                    <a:srgbClr val="FFFFFF"/>
                  </a:solidFill>
                </a:defRPr>
              </a:pPr>
            </a:p>
          </p:txBody>
        </p:sp>
        <p:sp>
          <p:nvSpPr>
            <p:cNvPr id="71" name="Shape 71"/>
            <p:cNvSpPr/>
            <p:nvPr/>
          </p:nvSpPr>
          <p:spPr>
            <a:xfrm>
              <a:off x="-1" y="0"/>
              <a:ext cx="1847851" cy="325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spcBef>
                  <a:spcPts val="2000"/>
                </a:spcBef>
                <a:defRPr sz="3900"/>
              </a:pPr>
              <a:r>
                <a:rPr b="1">
                  <a:latin typeface="Helvetica"/>
                  <a:ea typeface="Helvetica"/>
                  <a:cs typeface="Helvetica"/>
                  <a:sym typeface="Helvetica"/>
                </a:rPr>
                <a:t>Father</a:t>
              </a:r>
              <a:endParaRPr b="1">
                <a:latin typeface="Helvetica"/>
                <a:ea typeface="Helvetica"/>
                <a:cs typeface="Helvetica"/>
                <a:sym typeface="Helvetica"/>
              </a:endParaRPr>
            </a:p>
            <a:p>
              <a:pPr>
                <a:spcBef>
                  <a:spcPts val="2000"/>
                </a:spcBef>
                <a:defRPr sz="3900"/>
              </a:pPr>
              <a:r>
                <a:rPr b="1">
                  <a:latin typeface="Helvetica"/>
                  <a:ea typeface="Helvetica"/>
                  <a:cs typeface="Helvetica"/>
                  <a:sym typeface="Helvetica"/>
                </a:rPr>
                <a:t>Son</a:t>
              </a:r>
              <a:endParaRPr b="1">
                <a:latin typeface="Helvetica"/>
                <a:ea typeface="Helvetica"/>
                <a:cs typeface="Helvetica"/>
                <a:sym typeface="Helvetica"/>
              </a:endParaRPr>
            </a:p>
            <a:p>
              <a:pPr>
                <a:spcBef>
                  <a:spcPts val="2000"/>
                </a:spcBef>
                <a:defRPr sz="3900"/>
              </a:pPr>
              <a:r>
                <a:rPr b="1">
                  <a:latin typeface="Helvetica"/>
                  <a:ea typeface="Helvetica"/>
                  <a:cs typeface="Helvetica"/>
                  <a:sym typeface="Helvetica"/>
                </a:rPr>
                <a:t>Spirit</a:t>
              </a:r>
              <a:endParaRPr b="1">
                <a:latin typeface="Helvetica"/>
                <a:ea typeface="Helvetica"/>
                <a:cs typeface="Helvetica"/>
                <a:sym typeface="Helvetica"/>
              </a:endParaRPr>
            </a:p>
            <a:p>
              <a:pPr>
                <a:spcBef>
                  <a:spcPts val="2000"/>
                </a:spcBef>
                <a:defRPr sz="3900"/>
              </a:pPr>
              <a:r>
                <a:rPr b="1">
                  <a:latin typeface="Helvetica"/>
                  <a:ea typeface="Helvetica"/>
                  <a:cs typeface="Helvetica"/>
                  <a:sym typeface="Helvetica"/>
                </a:rPr>
                <a:t>Church</a:t>
              </a:r>
            </a:p>
          </p:txBody>
        </p:sp>
      </p:gr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68"/>
                                        </p:tgtEl>
                                        <p:attrNameLst>
                                          <p:attrName>style.visibility</p:attrName>
                                        </p:attrNameLst>
                                      </p:cBhvr>
                                      <p:to>
                                        <p:strVal val="visible"/>
                                      </p:to>
                                    </p:set>
                                    <p:animEffect filter="wipe(left)" transition="in">
                                      <p:cBhvr>
                                        <p:cTn id="7" dur="2250"/>
                                        <p:tgtEl>
                                          <p:spTgt spid="68"/>
                                        </p:tgtEl>
                                      </p:cBhvr>
                                    </p:animEffect>
                                  </p:childTnLst>
                                </p:cTn>
                              </p:par>
                            </p:childTnLst>
                          </p:cTn>
                        </p:par>
                        <p:par>
                          <p:cTn id="8" fill="hold">
                            <p:stCondLst>
                              <p:cond delay="2250"/>
                            </p:stCondLst>
                            <p:childTnLst>
                              <p:par>
                                <p:cTn id="9" presetClass="entr" nodeType="afterEffect" presetSubtype="16" presetID="23" grpId="2" fill="hold">
                                  <p:stCondLst>
                                    <p:cond delay="0"/>
                                  </p:stCondLst>
                                  <p:iterate type="el" backwards="0">
                                    <p:tmAbs val="0"/>
                                  </p:iterate>
                                  <p:childTnLst>
                                    <p:set>
                                      <p:cBhvr>
                                        <p:cTn id="10" fill="hold"/>
                                        <p:tgtEl>
                                          <p:spTgt spid="65"/>
                                        </p:tgtEl>
                                        <p:attrNameLst>
                                          <p:attrName>style.visibility</p:attrName>
                                        </p:attrNameLst>
                                      </p:cBhvr>
                                      <p:to>
                                        <p:strVal val="visible"/>
                                      </p:to>
                                    </p:set>
                                    <p:anim calcmode="lin" valueType="num">
                                      <p:cBhvr>
                                        <p:cTn id="11" dur="2500" fill="hold"/>
                                        <p:tgtEl>
                                          <p:spTgt spid="65"/>
                                        </p:tgtEl>
                                        <p:attrNameLst>
                                          <p:attrName>ppt_w</p:attrName>
                                        </p:attrNameLst>
                                      </p:cBhvr>
                                      <p:tavLst>
                                        <p:tav tm="0">
                                          <p:val>
                                            <p:fltVal val="0"/>
                                          </p:val>
                                        </p:tav>
                                        <p:tav tm="100000">
                                          <p:val>
                                            <p:strVal val="#ppt_w"/>
                                          </p:val>
                                        </p:tav>
                                      </p:tavLst>
                                    </p:anim>
                                    <p:anim calcmode="lin" valueType="num">
                                      <p:cBhvr>
                                        <p:cTn id="12" dur="2500" fill="hold"/>
                                        <p:tgtEl>
                                          <p:spTgt spid="6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3" fill="hold">
                                  <p:stCondLst>
                                    <p:cond delay="0"/>
                                  </p:stCondLst>
                                  <p:iterate type="el" backwards="0">
                                    <p:tmAbs val="0"/>
                                  </p:iterate>
                                  <p:childTnLst>
                                    <p:set>
                                      <p:cBhvr>
                                        <p:cTn id="16" fill="hold"/>
                                        <p:tgtEl>
                                          <p:spTgt spid="67">
                                            <p:bg/>
                                          </p:spTgt>
                                        </p:tgtEl>
                                        <p:attrNameLst>
                                          <p:attrName>style.visibility</p:attrName>
                                        </p:attrNameLst>
                                      </p:cBhvr>
                                      <p:to>
                                        <p:strVal val="visible"/>
                                      </p:to>
                                    </p:set>
                                    <p:anim calcmode="lin" valueType="num">
                                      <p:cBhvr>
                                        <p:cTn id="17" dur="2500" fill="hold"/>
                                        <p:tgtEl>
                                          <p:spTgt spid="67">
                                            <p:bg/>
                                          </p:spTgt>
                                        </p:tgtEl>
                                        <p:attrNameLst>
                                          <p:attrName>ppt_x</p:attrName>
                                        </p:attrNameLst>
                                      </p:cBhvr>
                                      <p:tavLst>
                                        <p:tav tm="0">
                                          <p:val>
                                            <p:strVal val="#ppt_x"/>
                                          </p:val>
                                        </p:tav>
                                        <p:tav tm="100000">
                                          <p:val>
                                            <p:strVal val="#ppt_x"/>
                                          </p:val>
                                        </p:tav>
                                      </p:tavLst>
                                    </p:anim>
                                    <p:anim calcmode="lin" valueType="num">
                                      <p:cBhvr>
                                        <p:cTn id="18" dur="2500" fill="hold"/>
                                        <p:tgtEl>
                                          <p:spTgt spid="67">
                                            <p:bg/>
                                          </p:spTgt>
                                        </p:tgtEl>
                                        <p:attrNameLst>
                                          <p:attrName>ppt_y</p:attrName>
                                        </p:attrNameLst>
                                      </p:cBhvr>
                                      <p:tavLst>
                                        <p:tav tm="0">
                                          <p:val>
                                            <p:strVal val="1+#ppt_h/2"/>
                                          </p:val>
                                        </p:tav>
                                        <p:tav tm="100000">
                                          <p:val>
                                            <p:strVal val="#ppt_y"/>
                                          </p:val>
                                        </p:tav>
                                      </p:tavLst>
                                    </p:anim>
                                  </p:childTnLst>
                                </p:cTn>
                              </p:par>
                              <p:par>
                                <p:cTn id="19" presetClass="entr" nodeType="withEffect" presetSubtype="4" presetID="2" grpId="3" fill="hold">
                                  <p:stCondLst>
                                    <p:cond delay="0"/>
                                  </p:stCondLst>
                                  <p:iterate type="el" backwards="0">
                                    <p:tmAbs val="0"/>
                                  </p:iterate>
                                  <p:childTnLst>
                                    <p:set>
                                      <p:cBhvr>
                                        <p:cTn id="20" fill="hold"/>
                                        <p:tgtEl>
                                          <p:spTgt spid="67">
                                            <p:txEl>
                                              <p:pRg st="0" end="0"/>
                                            </p:txEl>
                                          </p:spTgt>
                                        </p:tgtEl>
                                        <p:attrNameLst>
                                          <p:attrName>style.visibility</p:attrName>
                                        </p:attrNameLst>
                                      </p:cBhvr>
                                      <p:to>
                                        <p:strVal val="visible"/>
                                      </p:to>
                                    </p:set>
                                    <p:anim calcmode="lin" valueType="num">
                                      <p:cBhvr>
                                        <p:cTn id="21" dur="25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2" dur="2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3" fill="hold">
                                  <p:stCondLst>
                                    <p:cond delay="0"/>
                                  </p:stCondLst>
                                  <p:iterate type="el" backwards="0">
                                    <p:tmAbs val="0"/>
                                  </p:iterate>
                                  <p:childTnLst>
                                    <p:set>
                                      <p:cBhvr>
                                        <p:cTn id="26" fill="hold"/>
                                        <p:tgtEl>
                                          <p:spTgt spid="67">
                                            <p:txEl>
                                              <p:pRg st="1" end="1"/>
                                            </p:txEl>
                                          </p:spTgt>
                                        </p:tgtEl>
                                        <p:attrNameLst>
                                          <p:attrName>style.visibility</p:attrName>
                                        </p:attrNameLst>
                                      </p:cBhvr>
                                      <p:to>
                                        <p:strVal val="visible"/>
                                      </p:to>
                                    </p:set>
                                    <p:anim calcmode="lin" valueType="num">
                                      <p:cBhvr>
                                        <p:cTn id="27" dur="2500" fill="hold"/>
                                        <p:tgtEl>
                                          <p:spTgt spid="67">
                                            <p:txEl>
                                              <p:pRg st="1" end="1"/>
                                            </p:txEl>
                                          </p:spTgt>
                                        </p:tgtEl>
                                        <p:attrNameLst>
                                          <p:attrName>ppt_x</p:attrName>
                                        </p:attrNameLst>
                                      </p:cBhvr>
                                      <p:tavLst>
                                        <p:tav tm="0">
                                          <p:val>
                                            <p:strVal val="#ppt_x"/>
                                          </p:val>
                                        </p:tav>
                                        <p:tav tm="100000">
                                          <p:val>
                                            <p:strVal val="#ppt_x"/>
                                          </p:val>
                                        </p:tav>
                                      </p:tavLst>
                                    </p:anim>
                                    <p:anim calcmode="lin" valueType="num">
                                      <p:cBhvr>
                                        <p:cTn id="28" dur="2500" fill="hold"/>
                                        <p:tgtEl>
                                          <p:spTgt spid="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4" presetID="2" grpId="3" fill="hold">
                                  <p:stCondLst>
                                    <p:cond delay="0"/>
                                  </p:stCondLst>
                                  <p:iterate type="el" backwards="0">
                                    <p:tmAbs val="0"/>
                                  </p:iterate>
                                  <p:childTnLst>
                                    <p:set>
                                      <p:cBhvr>
                                        <p:cTn id="32" fill="hold"/>
                                        <p:tgtEl>
                                          <p:spTgt spid="67">
                                            <p:txEl>
                                              <p:pRg st="2" end="2"/>
                                            </p:txEl>
                                          </p:spTgt>
                                        </p:tgtEl>
                                        <p:attrNameLst>
                                          <p:attrName>style.visibility</p:attrName>
                                        </p:attrNameLst>
                                      </p:cBhvr>
                                      <p:to>
                                        <p:strVal val="visible"/>
                                      </p:to>
                                    </p:set>
                                    <p:anim calcmode="lin" valueType="num">
                                      <p:cBhvr>
                                        <p:cTn id="33" dur="2500" fill="hold"/>
                                        <p:tgtEl>
                                          <p:spTgt spid="67">
                                            <p:txEl>
                                              <p:pRg st="2" end="2"/>
                                            </p:txEl>
                                          </p:spTgt>
                                        </p:tgtEl>
                                        <p:attrNameLst>
                                          <p:attrName>ppt_x</p:attrName>
                                        </p:attrNameLst>
                                      </p:cBhvr>
                                      <p:tavLst>
                                        <p:tav tm="0">
                                          <p:val>
                                            <p:strVal val="#ppt_x"/>
                                          </p:val>
                                        </p:tav>
                                        <p:tav tm="100000">
                                          <p:val>
                                            <p:strVal val="#ppt_x"/>
                                          </p:val>
                                        </p:tav>
                                      </p:tavLst>
                                    </p:anim>
                                    <p:anim calcmode="lin" valueType="num">
                                      <p:cBhvr>
                                        <p:cTn id="34" dur="2500" fill="hold"/>
                                        <p:tgtEl>
                                          <p:spTgt spid="67">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Class="entr" nodeType="afterEffect" presetSubtype="1" presetID="22" grpId="4" fill="hold">
                                  <p:stCondLst>
                                    <p:cond delay="0"/>
                                  </p:stCondLst>
                                  <p:iterate type="el" backwards="0">
                                    <p:tmAbs val="0"/>
                                  </p:iterate>
                                  <p:childTnLst>
                                    <p:set>
                                      <p:cBhvr>
                                        <p:cTn id="37" fill="hold"/>
                                        <p:tgtEl>
                                          <p:spTgt spid="72"/>
                                        </p:tgtEl>
                                        <p:attrNameLst>
                                          <p:attrName>style.visibility</p:attrName>
                                        </p:attrNameLst>
                                      </p:cBhvr>
                                      <p:to>
                                        <p:strVal val="visible"/>
                                      </p:to>
                                    </p:set>
                                    <p:animEffect filter="wipe(up)" transition="in">
                                      <p:cBhvr>
                                        <p:cTn id="38" dur="275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32" presetID="23" grpId="5" fill="hold">
                                  <p:stCondLst>
                                    <p:cond delay="0"/>
                                  </p:stCondLst>
                                  <p:iterate type="el" backwards="0">
                                    <p:tmAbs val="0"/>
                                  </p:iterate>
                                  <p:childTnLst>
                                    <p:set>
                                      <p:cBhvr>
                                        <p:cTn id="42" fill="hold"/>
                                        <p:tgtEl>
                                          <p:spTgt spid="69"/>
                                        </p:tgtEl>
                                        <p:attrNameLst>
                                          <p:attrName>style.visibility</p:attrName>
                                        </p:attrNameLst>
                                      </p:cBhvr>
                                      <p:to>
                                        <p:strVal val="visible"/>
                                      </p:to>
                                    </p:set>
                                    <p:anim calcmode="lin" valueType="num">
                                      <p:cBhvr>
                                        <p:cTn id="43" dur="1000" fill="hold"/>
                                        <p:tgtEl>
                                          <p:spTgt spid="69"/>
                                        </p:tgtEl>
                                        <p:attrNameLst>
                                          <p:attrName>ppt_w</p:attrName>
                                        </p:attrNameLst>
                                      </p:cBhvr>
                                      <p:tavLst>
                                        <p:tav tm="0">
                                          <p:val>
                                            <p:strVal val="4*#ppt_w"/>
                                          </p:val>
                                        </p:tav>
                                        <p:tav tm="100000">
                                          <p:val>
                                            <p:strVal val="#ppt_w"/>
                                          </p:val>
                                        </p:tav>
                                      </p:tavLst>
                                    </p:anim>
                                    <p:anim calcmode="lin" valueType="num">
                                      <p:cBhvr>
                                        <p:cTn id="44" dur="1000" fill="hold"/>
                                        <p:tgtEl>
                                          <p:spTgt spid="6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 grpId="1"/>
      <p:bldP build="whole" bldLvl="1" animBg="1" rev="0" advAuto="0" spid="65" grpId="2"/>
      <p:bldP build="p" bldLvl="5" animBg="1" rev="0" advAuto="0" spid="67" grpId="3"/>
      <p:bldP build="whole" bldLvl="1" animBg="1" rev="0" advAuto="0" spid="72" grpId="4"/>
      <p:bldP build="whole" bldLvl="1" animBg="1" rev="0" advAuto="0" spid="69" grpId="5"/>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nvSpPr>
        <p:spPr>
          <a:xfrm>
            <a:off x="3583826" y="2126928"/>
            <a:ext cx="6413822" cy="6413822"/>
          </a:xfrm>
          <a:prstGeom prst="ellipse">
            <a:avLst/>
          </a:prstGeom>
          <a:blipFill>
            <a:blip r:embed="rId3">
              <a:alphaModFix amt="13863"/>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pic>
        <p:nvPicPr>
          <p:cNvPr id="75" name="Arrow-doublereturn-filtered.png"/>
          <p:cNvPicPr>
            <a:picLocks noChangeAspect="0"/>
          </p:cNvPicPr>
          <p:nvPr/>
        </p:nvPicPr>
        <p:blipFill>
          <a:blip r:embed="rId4">
            <a:extLst/>
          </a:blip>
          <a:srcRect l="0" t="0" r="9702" b="0"/>
          <a:stretch>
            <a:fillRect/>
          </a:stretch>
        </p:blipFill>
        <p:spPr>
          <a:xfrm rot="5400000">
            <a:off x="5697466" y="4238190"/>
            <a:ext cx="2186411" cy="3235854"/>
          </a:xfrm>
          <a:prstGeom prst="rect">
            <a:avLst/>
          </a:prstGeom>
          <a:ln w="12700">
            <a:miter lim="400000"/>
          </a:ln>
        </p:spPr>
      </p:pic>
      <p:grpSp>
        <p:nvGrpSpPr>
          <p:cNvPr id="78" name="Group 78"/>
          <p:cNvGrpSpPr/>
          <p:nvPr/>
        </p:nvGrpSpPr>
        <p:grpSpPr>
          <a:xfrm>
            <a:off x="1965830" y="975831"/>
            <a:ext cx="3235993" cy="6679944"/>
            <a:chOff x="0" y="0"/>
            <a:chExt cx="3235992" cy="6679942"/>
          </a:xfrm>
        </p:grpSpPr>
        <p:sp>
          <p:nvSpPr>
            <p:cNvPr id="76" name="Shape 76"/>
            <p:cNvSpPr/>
            <p:nvPr/>
          </p:nvSpPr>
          <p:spPr>
            <a:xfrm>
              <a:off x="0" y="0"/>
              <a:ext cx="3235993" cy="157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500"/>
                </a:spcBef>
                <a:defRPr b="1" sz="4800">
                  <a:latin typeface="Helvetica"/>
                  <a:ea typeface="Helvetica"/>
                  <a:cs typeface="Helvetica"/>
                  <a:sym typeface="Helvetica"/>
                </a:defRPr>
              </a:lvl1pPr>
            </a:lstStyle>
            <a:p>
              <a:pPr/>
              <a:r>
                <a:t>Filling of Believers</a:t>
              </a:r>
            </a:p>
          </p:txBody>
        </p:sp>
        <p:sp>
          <p:nvSpPr>
            <p:cNvPr id="77" name="Shape 77"/>
            <p:cNvSpPr/>
            <p:nvPr/>
          </p:nvSpPr>
          <p:spPr>
            <a:xfrm>
              <a:off x="190373" y="1733292"/>
              <a:ext cx="2614314" cy="494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lnSpc>
                  <a:spcPct val="110000"/>
                </a:lnSpc>
                <a:spcBef>
                  <a:spcPts val="600"/>
                </a:spcBef>
                <a:defRPr sz="2900"/>
              </a:lvl1pPr>
            </a:lstStyle>
            <a:p>
              <a:pPr/>
              <a:r>
                <a:t>God continues to indwell in all of His children, empowering and enabling them, sin aside, to regularly commune with Him in prayer.</a:t>
              </a:r>
            </a:p>
          </p:txBody>
        </p:sp>
      </p:grpSp>
      <p:grpSp>
        <p:nvGrpSpPr>
          <p:cNvPr id="81" name="Group 81"/>
          <p:cNvGrpSpPr/>
          <p:nvPr/>
        </p:nvGrpSpPr>
        <p:grpSpPr>
          <a:xfrm>
            <a:off x="8507190" y="1015342"/>
            <a:ext cx="3764007" cy="7129383"/>
            <a:chOff x="0" y="0"/>
            <a:chExt cx="3764005" cy="7129381"/>
          </a:xfrm>
        </p:grpSpPr>
        <p:sp>
          <p:nvSpPr>
            <p:cNvPr id="79" name="Shape 79"/>
            <p:cNvSpPr/>
            <p:nvPr/>
          </p:nvSpPr>
          <p:spPr>
            <a:xfrm>
              <a:off x="0" y="0"/>
              <a:ext cx="3764006" cy="157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500"/>
                </a:spcBef>
                <a:defRPr b="1" sz="4800">
                  <a:latin typeface="Helvetica"/>
                  <a:ea typeface="Helvetica"/>
                  <a:cs typeface="Helvetica"/>
                  <a:sym typeface="Helvetica"/>
                </a:defRPr>
              </a:lvl1pPr>
            </a:lstStyle>
            <a:p>
              <a:pPr/>
              <a:r>
                <a:t>Instruction of Believers</a:t>
              </a:r>
            </a:p>
          </p:txBody>
        </p:sp>
        <p:sp>
          <p:nvSpPr>
            <p:cNvPr id="80" name="Shape 80"/>
            <p:cNvSpPr/>
            <p:nvPr/>
          </p:nvSpPr>
          <p:spPr>
            <a:xfrm>
              <a:off x="597445" y="1693781"/>
              <a:ext cx="3079950" cy="543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r">
                <a:lnSpc>
                  <a:spcPct val="110000"/>
                </a:lnSpc>
                <a:spcBef>
                  <a:spcPts val="600"/>
                </a:spcBef>
                <a:defRPr sz="2900"/>
              </a:pPr>
              <a:r>
                <a:t>God  desires to regularly direct and inform His people so that they know </a:t>
              </a:r>
              <a:br/>
              <a:r>
                <a:t>His will and appropriately, in faith, do His will through His strength and for His glory.</a:t>
              </a:r>
            </a:p>
          </p:txBody>
        </p:sp>
      </p:grpSp>
      <p:sp>
        <p:nvSpPr>
          <p:cNvPr id="82" name="Shape 82"/>
          <p:cNvSpPr/>
          <p:nvPr/>
        </p:nvSpPr>
        <p:spPr>
          <a:xfrm rot="10800000">
            <a:off x="4959984" y="6197803"/>
            <a:ext cx="3661507" cy="1115047"/>
          </a:xfrm>
          <a:prstGeom prst="leftRightArrow">
            <a:avLst>
              <a:gd name="adj1" fmla="val 48601"/>
              <a:gd name="adj2" fmla="val 52487"/>
            </a:avLst>
          </a:prstGeom>
          <a:solidFill>
            <a:srgbClr val="A5ABBD"/>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83" name="Shape 83"/>
          <p:cNvSpPr/>
          <p:nvPr/>
        </p:nvSpPr>
        <p:spPr>
          <a:xfrm rot="5400000">
            <a:off x="5025909" y="4355627"/>
            <a:ext cx="3529398" cy="1270001"/>
          </a:xfrm>
          <a:prstGeom prst="rightArrow">
            <a:avLst>
              <a:gd name="adj1" fmla="val 46939"/>
              <a:gd name="adj2" fmla="val 69847"/>
            </a:avLst>
          </a:prstGeom>
          <a:solidFill>
            <a:srgbClr val="A5ABBD"/>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84" name="Shape 84"/>
          <p:cNvSpPr/>
          <p:nvPr>
            <p:ph type="title" idx="4294967295"/>
          </p:nvPr>
        </p:nvSpPr>
        <p:spPr>
          <a:xfrm>
            <a:off x="1651389" y="40803"/>
            <a:ext cx="11273568" cy="890837"/>
          </a:xfrm>
          <a:prstGeom prst="rect">
            <a:avLst/>
          </a:prstGeom>
        </p:spPr>
        <p:txBody>
          <a:bodyPr lIns="0" tIns="0" rIns="0" bIns="0"/>
          <a:lstStyle>
            <a:lvl1pPr algn="l" defTabSz="342900">
              <a:defRPr sz="3975"/>
            </a:lvl1pPr>
          </a:lstStyle>
          <a:p>
            <a:pPr/>
            <a:r>
              <a:t>A) The Need for the Spirit’s Revealing (John 16:13-15)</a:t>
            </a:r>
          </a:p>
        </p:txBody>
      </p:sp>
      <p:sp>
        <p:nvSpPr>
          <p:cNvPr id="85" name="Shape 85"/>
          <p:cNvSpPr/>
          <p:nvPr/>
        </p:nvSpPr>
        <p:spPr>
          <a:xfrm>
            <a:off x="2080130" y="8639766"/>
            <a:ext cx="2442418" cy="83820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Note on Upper Room Discourse</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78"/>
                                        </p:tgtEl>
                                        <p:attrNameLst>
                                          <p:attrName>style.visibility</p:attrName>
                                        </p:attrNameLst>
                                      </p:cBhvr>
                                      <p:to>
                                        <p:strVal val="visible"/>
                                      </p:to>
                                    </p:set>
                                    <p:animEffect filter="wipe(up)" transition="in">
                                      <p:cBhvr>
                                        <p:cTn id="7" dur="2500"/>
                                        <p:tgtEl>
                                          <p:spTgt spid="78"/>
                                        </p:tgtEl>
                                      </p:cBhvr>
                                    </p:animEffect>
                                  </p:childTnLst>
                                </p:cTn>
                              </p:par>
                            </p:childTnLst>
                          </p:cTn>
                        </p:par>
                        <p:par>
                          <p:cTn id="8" fill="hold">
                            <p:stCondLst>
                              <p:cond delay="2500"/>
                            </p:stCondLst>
                            <p:childTnLst>
                              <p:par>
                                <p:cTn id="9" presetClass="entr" nodeType="afterEffect" presetSubtype="16" presetID="23" grpId="2" fill="hold">
                                  <p:stCondLst>
                                    <p:cond delay="0"/>
                                  </p:stCondLst>
                                  <p:iterate type="el" backwards="0">
                                    <p:tmAbs val="0"/>
                                  </p:iterate>
                                  <p:childTnLst>
                                    <p:set>
                                      <p:cBhvr>
                                        <p:cTn id="10" fill="hold"/>
                                        <p:tgtEl>
                                          <p:spTgt spid="74"/>
                                        </p:tgtEl>
                                        <p:attrNameLst>
                                          <p:attrName>style.visibility</p:attrName>
                                        </p:attrNameLst>
                                      </p:cBhvr>
                                      <p:to>
                                        <p:strVal val="visible"/>
                                      </p:to>
                                    </p:set>
                                    <p:anim calcmode="lin" valueType="num">
                                      <p:cBhvr>
                                        <p:cTn id="11" dur="750" fill="hold"/>
                                        <p:tgtEl>
                                          <p:spTgt spid="74"/>
                                        </p:tgtEl>
                                        <p:attrNameLst>
                                          <p:attrName>ppt_w</p:attrName>
                                        </p:attrNameLst>
                                      </p:cBhvr>
                                      <p:tavLst>
                                        <p:tav tm="0">
                                          <p:val>
                                            <p:fltVal val="0"/>
                                          </p:val>
                                        </p:tav>
                                        <p:tav tm="100000">
                                          <p:val>
                                            <p:strVal val="#ppt_w"/>
                                          </p:val>
                                        </p:tav>
                                      </p:tavLst>
                                    </p:anim>
                                    <p:anim calcmode="lin" valueType="num">
                                      <p:cBhvr>
                                        <p:cTn id="12" dur="750" fill="hold"/>
                                        <p:tgtEl>
                                          <p:spTgt spid="7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81"/>
                                        </p:tgtEl>
                                        <p:attrNameLst>
                                          <p:attrName>style.visibility</p:attrName>
                                        </p:attrNameLst>
                                      </p:cBhvr>
                                      <p:to>
                                        <p:strVal val="visible"/>
                                      </p:to>
                                    </p:set>
                                    <p:animEffect filter="wipe(up)" transition="in">
                                      <p:cBhvr>
                                        <p:cTn id="17" dur="3000"/>
                                        <p:tgtEl>
                                          <p:spTgt spid="81"/>
                                        </p:tgtEl>
                                      </p:cBhvr>
                                    </p:animEffect>
                                  </p:childTnLst>
                                </p:cTn>
                              </p:par>
                            </p:childTnLst>
                          </p:cTn>
                        </p:par>
                        <p:par>
                          <p:cTn id="18" fill="hold">
                            <p:stCondLst>
                              <p:cond delay="3000"/>
                            </p:stCondLst>
                            <p:childTnLst>
                              <p:par>
                                <p:cTn id="19" presetClass="entr" nodeType="afterEffect" presetSubtype="1" presetID="22" grpId="4" fill="hold">
                                  <p:stCondLst>
                                    <p:cond delay="0"/>
                                  </p:stCondLst>
                                  <p:iterate type="el" backwards="0">
                                    <p:tmAbs val="0"/>
                                  </p:iterate>
                                  <p:childTnLst>
                                    <p:set>
                                      <p:cBhvr>
                                        <p:cTn id="20" fill="hold"/>
                                        <p:tgtEl>
                                          <p:spTgt spid="83"/>
                                        </p:tgtEl>
                                        <p:attrNameLst>
                                          <p:attrName>style.visibility</p:attrName>
                                        </p:attrNameLst>
                                      </p:cBhvr>
                                      <p:to>
                                        <p:strVal val="visible"/>
                                      </p:to>
                                    </p:set>
                                    <p:animEffect filter="wipe(up)" transition="in">
                                      <p:cBhvr>
                                        <p:cTn id="21" dur="2000"/>
                                        <p:tgtEl>
                                          <p:spTgt spid="83"/>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32" presetID="23" grpId="5" fill="hold">
                                  <p:stCondLst>
                                    <p:cond delay="0"/>
                                  </p:stCondLst>
                                  <p:iterate type="el" backwards="0">
                                    <p:tmAbs val="0"/>
                                  </p:iterate>
                                  <p:childTnLst>
                                    <p:set>
                                      <p:cBhvr>
                                        <p:cTn id="25" fill="hold"/>
                                        <p:tgtEl>
                                          <p:spTgt spid="82"/>
                                        </p:tgtEl>
                                        <p:attrNameLst>
                                          <p:attrName>style.visibility</p:attrName>
                                        </p:attrNameLst>
                                      </p:cBhvr>
                                      <p:to>
                                        <p:strVal val="visible"/>
                                      </p:to>
                                    </p:set>
                                    <p:anim calcmode="lin" valueType="num">
                                      <p:cBhvr>
                                        <p:cTn id="26" dur="2250" fill="hold"/>
                                        <p:tgtEl>
                                          <p:spTgt spid="82"/>
                                        </p:tgtEl>
                                        <p:attrNameLst>
                                          <p:attrName>ppt_w</p:attrName>
                                        </p:attrNameLst>
                                      </p:cBhvr>
                                      <p:tavLst>
                                        <p:tav tm="0">
                                          <p:val>
                                            <p:strVal val="4*#ppt_w"/>
                                          </p:val>
                                        </p:tav>
                                        <p:tav tm="100000">
                                          <p:val>
                                            <p:strVal val="#ppt_w"/>
                                          </p:val>
                                        </p:tav>
                                      </p:tavLst>
                                    </p:anim>
                                    <p:anim calcmode="lin" valueType="num">
                                      <p:cBhvr>
                                        <p:cTn id="27" dur="2250" fill="hold"/>
                                        <p:tgtEl>
                                          <p:spTgt spid="82"/>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6" fill="hold">
                                  <p:stCondLst>
                                    <p:cond delay="0"/>
                                  </p:stCondLst>
                                  <p:iterate type="el" backwards="0">
                                    <p:tmAbs val="0"/>
                                  </p:iterate>
                                  <p:childTnLst>
                                    <p:set>
                                      <p:cBhvr>
                                        <p:cTn id="31" fill="hold"/>
                                        <p:tgtEl>
                                          <p:spTgt spid="75"/>
                                        </p:tgtEl>
                                        <p:attrNameLst>
                                          <p:attrName>style.visibility</p:attrName>
                                        </p:attrNameLst>
                                      </p:cBhvr>
                                      <p:to>
                                        <p:strVal val="visible"/>
                                      </p:to>
                                    </p:set>
                                    <p:animEffect filter="wipe(down)" transition="in">
                                      <p:cBhvr>
                                        <p:cTn id="32" dur="325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85"/>
                                        </p:tgtEl>
                                        <p:attrNameLst>
                                          <p:attrName>style.visibility</p:attrName>
                                        </p:attrNameLst>
                                      </p:cBhvr>
                                      <p:to>
                                        <p:strVal val="visible"/>
                                      </p:to>
                                    </p:set>
                                    <p:animEffect filter="fade" transition="in">
                                      <p:cBhvr>
                                        <p:cTn id="37" dur="15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6"/>
      <p:bldP build="whole" bldLvl="1" animBg="1" rev="0" advAuto="0" spid="82" grpId="5"/>
      <p:bldP build="whole" bldLvl="1" animBg="1" rev="0" advAuto="0" spid="78" grpId="1"/>
      <p:bldP build="whole" bldLvl="1" animBg="1" rev="0" advAuto="0" spid="81" grpId="3"/>
      <p:bldP build="whole" bldLvl="1" animBg="1" rev="0" advAuto="0" spid="85" grpId="7"/>
      <p:bldP build="whole" bldLvl="1" animBg="1" rev="0" advAuto="0" spid="83" grpId="4"/>
      <p:bldP build="whole" bldLvl="1" animBg="1" rev="0" advAuto="0" spid="74"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9" name="Shape 89"/>
          <p:cNvSpPr/>
          <p:nvPr>
            <p:ph type="body" idx="13"/>
          </p:nvPr>
        </p:nvSpPr>
        <p:spPr>
          <a:prstGeom prst="rect">
            <a:avLst/>
          </a:prstGeom>
        </p:spPr>
        <p:txBody>
          <a:bodyPr/>
          <a:lstStyle/>
          <a:p>
            <a:pPr/>
            <a:r>
              <a:t>–Johnny Appleseed</a:t>
            </a:r>
          </a:p>
        </p:txBody>
      </p:sp>
      <p:sp>
        <p:nvSpPr>
          <p:cNvPr id="90" name="Shape 90"/>
          <p:cNvSpPr/>
          <p:nvPr>
            <p:ph type="body" idx="14"/>
          </p:nvPr>
        </p:nvSpPr>
        <p:spPr>
          <a:prstGeom prst="rect">
            <a:avLst/>
          </a:prstGeom>
        </p:spPr>
        <p:txBody>
          <a:bodyPr/>
          <a:lstStyle/>
          <a:p>
            <a:pPr/>
            <a:r>
              <a:t>“Type a quote here.” </a:t>
            </a:r>
          </a:p>
        </p:txBody>
      </p:sp>
      <p:pic>
        <p:nvPicPr>
          <p:cNvPr id="91" name="img_5051_1.jpg"/>
          <p:cNvPicPr>
            <a:picLocks noChangeAspect="1"/>
          </p:cNvPicPr>
          <p:nvPr/>
        </p:nvPicPr>
        <p:blipFill>
          <a:blip r:embed="rId2">
            <a:extLst/>
          </a:blip>
          <a:stretch>
            <a:fillRect/>
          </a:stretch>
        </p:blipFill>
        <p:spPr>
          <a:xfrm>
            <a:off x="0" y="-224945"/>
            <a:ext cx="15240001" cy="10166351"/>
          </a:xfrm>
          <a:prstGeom prst="rect">
            <a:avLst/>
          </a:prstGeom>
          <a:ln w="12700">
            <a:miter lim="400000"/>
          </a:ln>
        </p:spPr>
      </p:pic>
      <p:sp>
        <p:nvSpPr>
          <p:cNvPr id="92" name="Shape 92"/>
          <p:cNvSpPr/>
          <p:nvPr/>
        </p:nvSpPr>
        <p:spPr>
          <a:xfrm>
            <a:off x="1897496" y="6634184"/>
            <a:ext cx="9209808" cy="2523575"/>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FFFFFF"/>
                </a:solidFill>
                <a:latin typeface="Al Tarikh"/>
                <a:ea typeface="Al Tarikh"/>
                <a:cs typeface="Al Tarikh"/>
                <a:sym typeface="Al Tarikh"/>
              </a:defRPr>
            </a:lvl1pPr>
          </a:lstStyle>
          <a:p>
            <a:pPr/>
            <a:r>
              <a:t>Perhaps the person’s biggest struggle is not discerning God’s will but desiring it.</a:t>
            </a:r>
          </a:p>
        </p:txBody>
      </p:sp>
      <p:sp>
        <p:nvSpPr>
          <p:cNvPr id="93" name="Shape 93"/>
          <p:cNvSpPr/>
          <p:nvPr/>
        </p:nvSpPr>
        <p:spPr>
          <a:xfrm>
            <a:off x="521920" y="406796"/>
            <a:ext cx="3394058"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500"/>
              </a:spcBef>
              <a:defRPr b="1" sz="2400">
                <a:solidFill>
                  <a:srgbClr val="FFFFFF"/>
                </a:solidFill>
                <a:latin typeface="Helvetica"/>
                <a:ea typeface="Helvetica"/>
                <a:cs typeface="Helvetica"/>
                <a:sym typeface="Helvetica"/>
              </a:defRPr>
            </a:lvl1pPr>
          </a:lstStyle>
          <a:p>
            <a:pPr/>
            <a:r>
              <a:t>“I love those who love me; And those who diligently seek me will find me” (Pr 8:17).</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91"/>
                                        </p:tgtEl>
                                        <p:attrNameLst>
                                          <p:attrName>style.visibility</p:attrName>
                                        </p:attrNameLst>
                                      </p:cBhvr>
                                      <p:to>
                                        <p:strVal val="visible"/>
                                      </p:to>
                                    </p:set>
                                    <p:animEffect filter="dissolve" transition="in">
                                      <p:cBhvr>
                                        <p:cTn id="7" dur="4250"/>
                                        <p:tgtEl>
                                          <p:spTgt spid="91"/>
                                        </p:tgtEl>
                                      </p:cBhvr>
                                    </p:animEffect>
                                  </p:childTnLst>
                                </p:cTn>
                              </p:par>
                            </p:childTnLst>
                          </p:cTn>
                        </p:par>
                        <p:par>
                          <p:cTn id="8" fill="hold">
                            <p:stCondLst>
                              <p:cond delay="4250"/>
                            </p:stCondLst>
                            <p:childTnLst>
                              <p:par>
                                <p:cTn id="9" presetClass="entr" nodeType="afterEffect" presetID="9" grpId="2" fill="hold">
                                  <p:stCondLst>
                                    <p:cond delay="0"/>
                                  </p:stCondLst>
                                  <p:iterate type="el" backwards="0">
                                    <p:tmAbs val="0"/>
                                  </p:iterate>
                                  <p:childTnLst>
                                    <p:set>
                                      <p:cBhvr>
                                        <p:cTn id="10" fill="hold"/>
                                        <p:tgtEl>
                                          <p:spTgt spid="92"/>
                                        </p:tgtEl>
                                        <p:attrNameLst>
                                          <p:attrName>style.visibility</p:attrName>
                                        </p:attrNameLst>
                                      </p:cBhvr>
                                      <p:to>
                                        <p:strVal val="visible"/>
                                      </p:to>
                                    </p:set>
                                    <p:animEffect filter="dissolve" transition="in">
                                      <p:cBhvr>
                                        <p:cTn id="11" dur="2000"/>
                                        <p:tgtEl>
                                          <p:spTgt spid="9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 grpId="3" fill="hold">
                                  <p:stCondLst>
                                    <p:cond delay="0"/>
                                  </p:stCondLst>
                                  <p:iterate type="el" backwards="0">
                                    <p:tmAbs val="0"/>
                                  </p:iterate>
                                  <p:childTnLst>
                                    <p:set>
                                      <p:cBhvr>
                                        <p:cTn id="15" fill="hold"/>
                                        <p:tgtEl>
                                          <p:spTgt spid="93"/>
                                        </p:tgtEl>
                                        <p:attrNameLst>
                                          <p:attrName>style.visibility</p:attrName>
                                        </p:attrNameLst>
                                      </p:cBhvr>
                                      <p:to>
                                        <p:strVal val="visible"/>
                                      </p:to>
                                    </p:set>
                                    <p:anim calcmode="lin" valueType="num">
                                      <p:cBhvr>
                                        <p:cTn id="16" dur="3000" fill="hold"/>
                                        <p:tgtEl>
                                          <p:spTgt spid="93"/>
                                        </p:tgtEl>
                                        <p:attrNameLst>
                                          <p:attrName>ppt_x</p:attrName>
                                        </p:attrNameLst>
                                      </p:cBhvr>
                                      <p:tavLst>
                                        <p:tav tm="0">
                                          <p:val>
                                            <p:strVal val="#ppt_x"/>
                                          </p:val>
                                        </p:tav>
                                        <p:tav tm="100000">
                                          <p:val>
                                            <p:strVal val="#ppt_x"/>
                                          </p:val>
                                        </p:tav>
                                      </p:tavLst>
                                    </p:anim>
                                    <p:anim calcmode="lin" valueType="num">
                                      <p:cBhvr>
                                        <p:cTn id="17" dur="30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 grpId="1"/>
      <p:bldP build="whole" bldLvl="1" animBg="1" rev="0" advAuto="0" spid="93" grpId="3"/>
      <p:bldP build="whole" bldLvl="1" animBg="1" rev="0" advAuto="0" spid="92"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nvSpPr>
        <p:spPr>
          <a:xfrm>
            <a:off x="2181874" y="928283"/>
            <a:ext cx="10544001" cy="1591996"/>
          </a:xfrm>
          <a:prstGeom prst="rect">
            <a:avLst/>
          </a:prstGeom>
          <a:solidFill>
            <a:srgbClr val="FFF9DA"/>
          </a:solidFill>
          <a:ln w="25400">
            <a:solidFill>
              <a:srgbClr val="85888D"/>
            </a:solidFill>
            <a:miter lim="400000"/>
          </a:ln>
          <a:effectLst>
            <a:outerShdw sx="100000" sy="100000" kx="0" ky="0" algn="b" rotWithShape="0" blurRad="190500" dist="8455" dir="5400000">
              <a:srgbClr val="000000"/>
            </a:outerShdw>
          </a:effectLst>
        </p:spPr>
        <p:txBody>
          <a:bodyPr lIns="50800" tIns="50800" rIns="50800" bIns="50800" anchor="ctr"/>
          <a:lstStyle/>
          <a:p>
            <a:pPr>
              <a:defRPr sz="2400"/>
            </a:pPr>
          </a:p>
        </p:txBody>
      </p:sp>
      <p:sp>
        <p:nvSpPr>
          <p:cNvPr id="96" name="Shape 96"/>
          <p:cNvSpPr/>
          <p:nvPr>
            <p:ph type="title" idx="4294967295"/>
          </p:nvPr>
        </p:nvSpPr>
        <p:spPr>
          <a:xfrm>
            <a:off x="1651389" y="40803"/>
            <a:ext cx="11035575" cy="890837"/>
          </a:xfrm>
          <a:prstGeom prst="rect">
            <a:avLst/>
          </a:prstGeom>
        </p:spPr>
        <p:txBody>
          <a:bodyPr lIns="0" tIns="0" rIns="0" bIns="0"/>
          <a:lstStyle>
            <a:lvl1pPr algn="l" defTabSz="352043">
              <a:defRPr sz="4080"/>
            </a:lvl1pPr>
          </a:lstStyle>
          <a:p>
            <a:pPr/>
            <a:r>
              <a:t>B) The Holy Spirit’s Personal Presence (John 14:26)</a:t>
            </a:r>
          </a:p>
        </p:txBody>
      </p:sp>
      <p:sp>
        <p:nvSpPr>
          <p:cNvPr id="97" name="Shape 97"/>
          <p:cNvSpPr/>
          <p:nvPr/>
        </p:nvSpPr>
        <p:spPr>
          <a:xfrm>
            <a:off x="2169174" y="2775404"/>
            <a:ext cx="10141210" cy="49911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228600" indent="-228600" algn="just">
              <a:spcBef>
                <a:spcPts val="1700"/>
              </a:spcBef>
              <a:buSzPct val="100000"/>
              <a:buChar char="•"/>
              <a:defRPr sz="2500"/>
            </a:pPr>
            <a:r>
              <a:t>“</a:t>
            </a:r>
            <a:r>
              <a:rPr>
                <a:solidFill>
                  <a:schemeClr val="accent6"/>
                </a:solidFill>
              </a:rPr>
              <a:t>The Helper, the Holy Spirit</a:t>
            </a:r>
            <a:r>
              <a:t>” (Grk. </a:t>
            </a:r>
            <a:r>
              <a:rPr b="1" i="1" u="sng">
                <a:solidFill>
                  <a:schemeClr val="accent5"/>
                </a:solidFill>
                <a:latin typeface="Helvetica"/>
                <a:ea typeface="Helvetica"/>
                <a:cs typeface="Helvetica"/>
                <a:sym typeface="Helvetica"/>
              </a:rPr>
              <a:t>parakletos</a:t>
            </a:r>
            <a:r>
              <a:t>): Counselor, comes alongside of; Comforter. We need Him!</a:t>
            </a:r>
          </a:p>
          <a:p>
            <a:pPr lvl="1" marL="228600" indent="-228600" algn="just">
              <a:spcBef>
                <a:spcPts val="1700"/>
              </a:spcBef>
              <a:buSzPct val="100000"/>
              <a:buChar char="•"/>
              <a:defRPr sz="2500"/>
            </a:pPr>
            <a:r>
              <a:t>“</a:t>
            </a:r>
            <a:r>
              <a:rPr>
                <a:solidFill>
                  <a:schemeClr val="accent5"/>
                </a:solidFill>
              </a:rPr>
              <a:t>The Holy Spirit, whom the Father will send </a:t>
            </a:r>
            <a:r>
              <a:rPr i="1">
                <a:solidFill>
                  <a:schemeClr val="accent5"/>
                </a:solidFill>
              </a:rPr>
              <a:t>by</a:t>
            </a:r>
            <a:r>
              <a:rPr>
                <a:solidFill>
                  <a:schemeClr val="accent5"/>
                </a:solidFill>
              </a:rPr>
              <a:t> My name</a:t>
            </a:r>
            <a:r>
              <a:t>”  (Acts 2). Jesus says, “I will ask the Father, and He will give you </a:t>
            </a:r>
            <a:r>
              <a:rPr b="1" u="sng">
                <a:latin typeface="Helvetica"/>
                <a:ea typeface="Helvetica"/>
                <a:cs typeface="Helvetica"/>
                <a:sym typeface="Helvetica"/>
              </a:rPr>
              <a:t>another Helper</a:t>
            </a:r>
            <a:r>
              <a:t>, that He may be with you forever” (Jn 14:16; Mat 28:20).</a:t>
            </a:r>
          </a:p>
          <a:p>
            <a:pPr lvl="1" marL="228600" indent="-228600" algn="just">
              <a:spcBef>
                <a:spcPts val="1700"/>
              </a:spcBef>
              <a:buSzPct val="100000"/>
              <a:buChar char="•"/>
              <a:defRPr sz="2500"/>
            </a:pPr>
            <a:r>
              <a:t>“</a:t>
            </a:r>
            <a:r>
              <a:rPr>
                <a:solidFill>
                  <a:schemeClr val="accent1"/>
                </a:solidFill>
              </a:rPr>
              <a:t>All things</a:t>
            </a:r>
            <a:r>
              <a:t>” includes our calling, needs and gifting which shapes how the Holy Spirit personally teaches us.</a:t>
            </a:r>
          </a:p>
          <a:p>
            <a:pPr lvl="1" marL="228600" indent="-228600" algn="just">
              <a:spcBef>
                <a:spcPts val="1700"/>
              </a:spcBef>
              <a:buSzPct val="100000"/>
              <a:buChar char="•"/>
              <a:defRPr sz="2500"/>
            </a:pPr>
            <a:r>
              <a:t>The twofold teaching ministry of the Holy Spirit:</a:t>
            </a:r>
          </a:p>
          <a:p>
            <a:pPr lvl="3" marL="685800" indent="-228600" algn="just">
              <a:spcBef>
                <a:spcPts val="1700"/>
              </a:spcBef>
              <a:buSzPct val="100000"/>
              <a:buChar char="•"/>
              <a:defRPr sz="2500"/>
            </a:pPr>
            <a:r>
              <a:t>New truths: “</a:t>
            </a:r>
            <a:r>
              <a:rPr>
                <a:solidFill>
                  <a:schemeClr val="accent4">
                    <a:satOff val="1488"/>
                    <a:lumOff val="-7242"/>
                  </a:schemeClr>
                </a:solidFill>
              </a:rPr>
              <a:t>He will teach</a:t>
            </a:r>
            <a:r>
              <a:t>”</a:t>
            </a:r>
          </a:p>
          <a:p>
            <a:pPr lvl="3" marL="685800" indent="-228600" algn="just">
              <a:spcBef>
                <a:spcPts val="1700"/>
              </a:spcBef>
              <a:buSzPct val="100000"/>
              <a:buChar char="•"/>
              <a:defRPr sz="2500"/>
            </a:pPr>
            <a:r>
              <a:t>Old truths: “</a:t>
            </a:r>
            <a:r>
              <a:rPr>
                <a:solidFill>
                  <a:schemeClr val="accent4">
                    <a:satOff val="1488"/>
                    <a:lumOff val="-7242"/>
                  </a:schemeClr>
                </a:solidFill>
              </a:rPr>
              <a:t>Bring to your remembrance</a:t>
            </a:r>
            <a:r>
              <a:t>”</a:t>
            </a:r>
          </a:p>
        </p:txBody>
      </p:sp>
      <p:sp>
        <p:nvSpPr>
          <p:cNvPr id="98" name="Shape 98"/>
          <p:cNvSpPr/>
          <p:nvPr/>
        </p:nvSpPr>
        <p:spPr>
          <a:xfrm>
            <a:off x="2591426" y="1149998"/>
            <a:ext cx="9627915" cy="12827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500"/>
              </a:spcBef>
              <a:defRPr sz="2600"/>
            </a:pPr>
            <a:r>
              <a:t>“But the </a:t>
            </a:r>
            <a:r>
              <a:rPr b="1">
                <a:solidFill>
                  <a:schemeClr val="accent6">
                    <a:lumOff val="-8741"/>
                  </a:schemeClr>
                </a:solidFill>
                <a:latin typeface="Helvetica"/>
                <a:ea typeface="Helvetica"/>
                <a:cs typeface="Helvetica"/>
                <a:sym typeface="Helvetica"/>
              </a:rPr>
              <a:t>Helper, the Holy Spirit</a:t>
            </a:r>
            <a:r>
              <a:t>, whom the Father </a:t>
            </a:r>
            <a:r>
              <a:rPr b="1">
                <a:solidFill>
                  <a:schemeClr val="accent5"/>
                </a:solidFill>
                <a:latin typeface="Helvetica"/>
                <a:ea typeface="Helvetica"/>
                <a:cs typeface="Helvetica"/>
                <a:sym typeface="Helvetica"/>
              </a:rPr>
              <a:t>will send in My name</a:t>
            </a:r>
            <a:r>
              <a:t>, He </a:t>
            </a:r>
            <a:r>
              <a:rPr b="1">
                <a:solidFill>
                  <a:schemeClr val="accent4">
                    <a:satOff val="1488"/>
                    <a:lumOff val="-7242"/>
                  </a:schemeClr>
                </a:solidFill>
                <a:latin typeface="Helvetica"/>
                <a:ea typeface="Helvetica"/>
                <a:cs typeface="Helvetica"/>
                <a:sym typeface="Helvetica"/>
              </a:rPr>
              <a:t>will teach</a:t>
            </a:r>
            <a:r>
              <a:t> you </a:t>
            </a:r>
            <a:r>
              <a:rPr b="1">
                <a:solidFill>
                  <a:schemeClr val="accent1"/>
                </a:solidFill>
                <a:latin typeface="Helvetica"/>
                <a:ea typeface="Helvetica"/>
                <a:cs typeface="Helvetica"/>
                <a:sym typeface="Helvetica"/>
              </a:rPr>
              <a:t>all things</a:t>
            </a:r>
            <a:r>
              <a:t>, and </a:t>
            </a:r>
            <a:r>
              <a:rPr b="1">
                <a:solidFill>
                  <a:schemeClr val="accent4">
                    <a:satOff val="1488"/>
                    <a:lumOff val="-7242"/>
                  </a:schemeClr>
                </a:solidFill>
                <a:latin typeface="Helvetica"/>
                <a:ea typeface="Helvetica"/>
                <a:cs typeface="Helvetica"/>
                <a:sym typeface="Helvetica"/>
              </a:rPr>
              <a:t>bring to your remembrance</a:t>
            </a:r>
            <a:r>
              <a:t> all that I said to you” (John 14:26).</a:t>
            </a:r>
          </a:p>
        </p:txBody>
      </p:sp>
      <p:sp>
        <p:nvSpPr>
          <p:cNvPr id="99" name="Shape 99"/>
          <p:cNvSpPr/>
          <p:nvPr/>
        </p:nvSpPr>
        <p:spPr>
          <a:xfrm>
            <a:off x="1470421" y="8483840"/>
            <a:ext cx="11538716" cy="12827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2600">
                <a:solidFill>
                  <a:srgbClr val="FFFFFF"/>
                </a:solidFill>
              </a:defRPr>
            </a:lvl1pPr>
          </a:lstStyle>
          <a:p>
            <a:pPr/>
            <a:r>
              <a:t>Jesus might not be physically present, but through the Holy Spirit Jesus is always by our side, requiring us to attentively follow Him. When the Spirit is leading, Jesus is leading!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98"/>
                                        </p:tgtEl>
                                        <p:attrNameLst>
                                          <p:attrName>style.visibility</p:attrName>
                                        </p:attrNameLst>
                                      </p:cBhvr>
                                      <p:to>
                                        <p:strVal val="visible"/>
                                      </p:to>
                                    </p:set>
                                    <p:animEffect filter="wipe(left)" transition="in">
                                      <p:cBhvr>
                                        <p:cTn id="7" dur="2250"/>
                                        <p:tgtEl>
                                          <p:spTgt spid="98"/>
                                        </p:tgtEl>
                                      </p:cBhvr>
                                    </p:animEffect>
                                  </p:childTnLst>
                                </p:cTn>
                              </p:par>
                            </p:childTnLst>
                          </p:cTn>
                        </p:par>
                        <p:par>
                          <p:cTn id="8" fill="hold">
                            <p:stCondLst>
                              <p:cond delay="2250"/>
                            </p:stCondLst>
                            <p:childTnLst>
                              <p:par>
                                <p:cTn id="9" presetClass="entr" nodeType="afterEffect" presetSubtype="16" presetID="23" grpId="2" fill="hold">
                                  <p:stCondLst>
                                    <p:cond delay="0"/>
                                  </p:stCondLst>
                                  <p:iterate type="el" backwards="0">
                                    <p:tmAbs val="0"/>
                                  </p:iterate>
                                  <p:childTnLst>
                                    <p:set>
                                      <p:cBhvr>
                                        <p:cTn id="10" fill="hold"/>
                                        <p:tgtEl>
                                          <p:spTgt spid="95"/>
                                        </p:tgtEl>
                                        <p:attrNameLst>
                                          <p:attrName>style.visibility</p:attrName>
                                        </p:attrNameLst>
                                      </p:cBhvr>
                                      <p:to>
                                        <p:strVal val="visible"/>
                                      </p:to>
                                    </p:set>
                                    <p:anim calcmode="lin" valueType="num">
                                      <p:cBhvr>
                                        <p:cTn id="11" dur="2500" fill="hold"/>
                                        <p:tgtEl>
                                          <p:spTgt spid="95"/>
                                        </p:tgtEl>
                                        <p:attrNameLst>
                                          <p:attrName>ppt_w</p:attrName>
                                        </p:attrNameLst>
                                      </p:cBhvr>
                                      <p:tavLst>
                                        <p:tav tm="0">
                                          <p:val>
                                            <p:fltVal val="0"/>
                                          </p:val>
                                        </p:tav>
                                        <p:tav tm="100000">
                                          <p:val>
                                            <p:strVal val="#ppt_w"/>
                                          </p:val>
                                        </p:tav>
                                      </p:tavLst>
                                    </p:anim>
                                    <p:anim calcmode="lin" valueType="num">
                                      <p:cBhvr>
                                        <p:cTn id="12" dur="2500" fill="hold"/>
                                        <p:tgtEl>
                                          <p:spTgt spid="95"/>
                                        </p:tgtEl>
                                        <p:attrNameLst>
                                          <p:attrName>ppt_h</p:attrName>
                                        </p:attrNameLst>
                                      </p:cBhvr>
                                      <p:tavLst>
                                        <p:tav tm="0">
                                          <p:val>
                                            <p:fltVal val="0"/>
                                          </p:val>
                                        </p:tav>
                                        <p:tav tm="100000">
                                          <p:val>
                                            <p:strVal val="#ppt_h"/>
                                          </p:val>
                                        </p:tav>
                                      </p:tavLst>
                                    </p:anim>
                                  </p:childTnLst>
                                </p:cTn>
                              </p:par>
                            </p:childTnLst>
                          </p:cTn>
                        </p:par>
                        <p:par>
                          <p:cTn id="13" fill="hold">
                            <p:stCondLst>
                              <p:cond delay="4750"/>
                            </p:stCondLst>
                            <p:childTnLst>
                              <p:par>
                                <p:cTn id="14" presetClass="entr" nodeType="afterEffect" presetSubtype="4" presetID="2" grpId="3" fill="hold">
                                  <p:stCondLst>
                                    <p:cond delay="0"/>
                                  </p:stCondLst>
                                  <p:iterate type="el" backwards="0">
                                    <p:tmAbs val="0"/>
                                  </p:iterate>
                                  <p:childTnLst>
                                    <p:set>
                                      <p:cBhvr>
                                        <p:cTn id="15" fill="hold"/>
                                        <p:tgtEl>
                                          <p:spTgt spid="97">
                                            <p:bg/>
                                          </p:spTgt>
                                        </p:tgtEl>
                                        <p:attrNameLst>
                                          <p:attrName>style.visibility</p:attrName>
                                        </p:attrNameLst>
                                      </p:cBhvr>
                                      <p:to>
                                        <p:strVal val="visible"/>
                                      </p:to>
                                    </p:set>
                                    <p:anim calcmode="lin" valueType="num">
                                      <p:cBhvr>
                                        <p:cTn id="16" dur="2500" fill="hold"/>
                                        <p:tgtEl>
                                          <p:spTgt spid="97">
                                            <p:bg/>
                                          </p:spTgt>
                                        </p:tgtEl>
                                        <p:attrNameLst>
                                          <p:attrName>ppt_x</p:attrName>
                                        </p:attrNameLst>
                                      </p:cBhvr>
                                      <p:tavLst>
                                        <p:tav tm="0">
                                          <p:val>
                                            <p:strVal val="#ppt_x"/>
                                          </p:val>
                                        </p:tav>
                                        <p:tav tm="100000">
                                          <p:val>
                                            <p:strVal val="#ppt_x"/>
                                          </p:val>
                                        </p:tav>
                                      </p:tavLst>
                                    </p:anim>
                                    <p:anim calcmode="lin" valueType="num">
                                      <p:cBhvr>
                                        <p:cTn id="17" dur="2500" fill="hold"/>
                                        <p:tgtEl>
                                          <p:spTgt spid="97">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3" fill="hold">
                                  <p:stCondLst>
                                    <p:cond delay="0"/>
                                  </p:stCondLst>
                                  <p:iterate type="el" backwards="0">
                                    <p:tmAbs val="0"/>
                                  </p:iterate>
                                  <p:childTnLst>
                                    <p:set>
                                      <p:cBhvr>
                                        <p:cTn id="19" fill="hold"/>
                                        <p:tgtEl>
                                          <p:spTgt spid="97">
                                            <p:txEl>
                                              <p:pRg st="0" end="0"/>
                                            </p:txEl>
                                          </p:spTgt>
                                        </p:tgtEl>
                                        <p:attrNameLst>
                                          <p:attrName>style.visibility</p:attrName>
                                        </p:attrNameLst>
                                      </p:cBhvr>
                                      <p:to>
                                        <p:strVal val="visible"/>
                                      </p:to>
                                    </p:set>
                                    <p:anim calcmode="lin" valueType="num">
                                      <p:cBhvr>
                                        <p:cTn id="20" dur="2500" fill="hold"/>
                                        <p:tgtEl>
                                          <p:spTgt spid="97">
                                            <p:txEl>
                                              <p:pRg st="0" end="0"/>
                                            </p:txEl>
                                          </p:spTgt>
                                        </p:tgtEl>
                                        <p:attrNameLst>
                                          <p:attrName>ppt_x</p:attrName>
                                        </p:attrNameLst>
                                      </p:cBhvr>
                                      <p:tavLst>
                                        <p:tav tm="0">
                                          <p:val>
                                            <p:strVal val="#ppt_x"/>
                                          </p:val>
                                        </p:tav>
                                        <p:tav tm="100000">
                                          <p:val>
                                            <p:strVal val="#ppt_x"/>
                                          </p:val>
                                        </p:tav>
                                      </p:tavLst>
                                    </p:anim>
                                    <p:anim calcmode="lin" valueType="num">
                                      <p:cBhvr>
                                        <p:cTn id="21" dur="2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7250"/>
                            </p:stCondLst>
                            <p:childTnLst>
                              <p:par>
                                <p:cTn id="23" presetClass="entr" nodeType="afterEffect" presetSubtype="4" presetID="2" grpId="3" fill="hold">
                                  <p:stCondLst>
                                    <p:cond delay="0"/>
                                  </p:stCondLst>
                                  <p:iterate type="el" backwards="0">
                                    <p:tmAbs val="0"/>
                                  </p:iterate>
                                  <p:childTnLst>
                                    <p:set>
                                      <p:cBhvr>
                                        <p:cTn id="24" fill="hold"/>
                                        <p:tgtEl>
                                          <p:spTgt spid="97">
                                            <p:txEl>
                                              <p:pRg st="1" end="1"/>
                                            </p:txEl>
                                          </p:spTgt>
                                        </p:tgtEl>
                                        <p:attrNameLst>
                                          <p:attrName>style.visibility</p:attrName>
                                        </p:attrNameLst>
                                      </p:cBhvr>
                                      <p:to>
                                        <p:strVal val="visible"/>
                                      </p:to>
                                    </p:set>
                                    <p:anim calcmode="lin" valueType="num">
                                      <p:cBhvr>
                                        <p:cTn id="25" dur="2500" fill="hold"/>
                                        <p:tgtEl>
                                          <p:spTgt spid="97">
                                            <p:txEl>
                                              <p:pRg st="1" end="1"/>
                                            </p:txEl>
                                          </p:spTgt>
                                        </p:tgtEl>
                                        <p:attrNameLst>
                                          <p:attrName>ppt_x</p:attrName>
                                        </p:attrNameLst>
                                      </p:cBhvr>
                                      <p:tavLst>
                                        <p:tav tm="0">
                                          <p:val>
                                            <p:strVal val="#ppt_x"/>
                                          </p:val>
                                        </p:tav>
                                        <p:tav tm="100000">
                                          <p:val>
                                            <p:strVal val="#ppt_x"/>
                                          </p:val>
                                        </p:tav>
                                      </p:tavLst>
                                    </p:anim>
                                    <p:anim calcmode="lin" valueType="num">
                                      <p:cBhvr>
                                        <p:cTn id="26" dur="2500" fill="hold"/>
                                        <p:tgtEl>
                                          <p:spTgt spid="97">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9750"/>
                            </p:stCondLst>
                            <p:childTnLst>
                              <p:par>
                                <p:cTn id="28" presetClass="entr" nodeType="afterEffect" presetSubtype="4" presetID="2" grpId="3" fill="hold">
                                  <p:stCondLst>
                                    <p:cond delay="0"/>
                                  </p:stCondLst>
                                  <p:iterate type="el" backwards="0">
                                    <p:tmAbs val="0"/>
                                  </p:iterate>
                                  <p:childTnLst>
                                    <p:set>
                                      <p:cBhvr>
                                        <p:cTn id="29" fill="hold"/>
                                        <p:tgtEl>
                                          <p:spTgt spid="97">
                                            <p:txEl>
                                              <p:pRg st="2" end="2"/>
                                            </p:txEl>
                                          </p:spTgt>
                                        </p:tgtEl>
                                        <p:attrNameLst>
                                          <p:attrName>style.visibility</p:attrName>
                                        </p:attrNameLst>
                                      </p:cBhvr>
                                      <p:to>
                                        <p:strVal val="visible"/>
                                      </p:to>
                                    </p:set>
                                    <p:anim calcmode="lin" valueType="num">
                                      <p:cBhvr>
                                        <p:cTn id="30" dur="2500" fill="hold"/>
                                        <p:tgtEl>
                                          <p:spTgt spid="97">
                                            <p:txEl>
                                              <p:pRg st="2" end="2"/>
                                            </p:txEl>
                                          </p:spTgt>
                                        </p:tgtEl>
                                        <p:attrNameLst>
                                          <p:attrName>ppt_x</p:attrName>
                                        </p:attrNameLst>
                                      </p:cBhvr>
                                      <p:tavLst>
                                        <p:tav tm="0">
                                          <p:val>
                                            <p:strVal val="#ppt_x"/>
                                          </p:val>
                                        </p:tav>
                                        <p:tav tm="100000">
                                          <p:val>
                                            <p:strVal val="#ppt_x"/>
                                          </p:val>
                                        </p:tav>
                                      </p:tavLst>
                                    </p:anim>
                                    <p:anim calcmode="lin" valueType="num">
                                      <p:cBhvr>
                                        <p:cTn id="31" dur="2500" fill="hold"/>
                                        <p:tgtEl>
                                          <p:spTgt spid="97">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2250"/>
                            </p:stCondLst>
                            <p:childTnLst>
                              <p:par>
                                <p:cTn id="33" presetClass="entr" nodeType="afterEffect" presetSubtype="4" presetID="2" grpId="3" fill="hold">
                                  <p:stCondLst>
                                    <p:cond delay="0"/>
                                  </p:stCondLst>
                                  <p:iterate type="el" backwards="0">
                                    <p:tmAbs val="0"/>
                                  </p:iterate>
                                  <p:childTnLst>
                                    <p:set>
                                      <p:cBhvr>
                                        <p:cTn id="34" fill="hold"/>
                                        <p:tgtEl>
                                          <p:spTgt spid="97">
                                            <p:txEl>
                                              <p:pRg st="3" end="3"/>
                                            </p:txEl>
                                          </p:spTgt>
                                        </p:tgtEl>
                                        <p:attrNameLst>
                                          <p:attrName>style.visibility</p:attrName>
                                        </p:attrNameLst>
                                      </p:cBhvr>
                                      <p:to>
                                        <p:strVal val="visible"/>
                                      </p:to>
                                    </p:set>
                                    <p:anim calcmode="lin" valueType="num">
                                      <p:cBhvr>
                                        <p:cTn id="35" dur="2500" fill="hold"/>
                                        <p:tgtEl>
                                          <p:spTgt spid="97">
                                            <p:txEl>
                                              <p:pRg st="3" end="3"/>
                                            </p:txEl>
                                          </p:spTgt>
                                        </p:tgtEl>
                                        <p:attrNameLst>
                                          <p:attrName>ppt_x</p:attrName>
                                        </p:attrNameLst>
                                      </p:cBhvr>
                                      <p:tavLst>
                                        <p:tav tm="0">
                                          <p:val>
                                            <p:strVal val="#ppt_x"/>
                                          </p:val>
                                        </p:tav>
                                        <p:tav tm="100000">
                                          <p:val>
                                            <p:strVal val="#ppt_x"/>
                                          </p:val>
                                        </p:tav>
                                      </p:tavLst>
                                    </p:anim>
                                    <p:anim calcmode="lin" valueType="num">
                                      <p:cBhvr>
                                        <p:cTn id="36" dur="2500" fill="hold"/>
                                        <p:tgtEl>
                                          <p:spTgt spid="97">
                                            <p:txEl>
                                              <p:pRg st="3" end="3"/>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4750"/>
                            </p:stCondLst>
                            <p:childTnLst>
                              <p:par>
                                <p:cTn id="38" presetClass="entr" nodeType="afterEffect" presetSubtype="4" presetID="2" grpId="3" fill="hold">
                                  <p:stCondLst>
                                    <p:cond delay="0"/>
                                  </p:stCondLst>
                                  <p:iterate type="el" backwards="0">
                                    <p:tmAbs val="0"/>
                                  </p:iterate>
                                  <p:childTnLst>
                                    <p:set>
                                      <p:cBhvr>
                                        <p:cTn id="39" fill="hold"/>
                                        <p:tgtEl>
                                          <p:spTgt spid="97">
                                            <p:txEl>
                                              <p:pRg st="4" end="4"/>
                                            </p:txEl>
                                          </p:spTgt>
                                        </p:tgtEl>
                                        <p:attrNameLst>
                                          <p:attrName>style.visibility</p:attrName>
                                        </p:attrNameLst>
                                      </p:cBhvr>
                                      <p:to>
                                        <p:strVal val="visible"/>
                                      </p:to>
                                    </p:set>
                                    <p:anim calcmode="lin" valueType="num">
                                      <p:cBhvr>
                                        <p:cTn id="40" dur="2500" fill="hold"/>
                                        <p:tgtEl>
                                          <p:spTgt spid="97">
                                            <p:txEl>
                                              <p:pRg st="4" end="4"/>
                                            </p:txEl>
                                          </p:spTgt>
                                        </p:tgtEl>
                                        <p:attrNameLst>
                                          <p:attrName>ppt_x</p:attrName>
                                        </p:attrNameLst>
                                      </p:cBhvr>
                                      <p:tavLst>
                                        <p:tav tm="0">
                                          <p:val>
                                            <p:strVal val="#ppt_x"/>
                                          </p:val>
                                        </p:tav>
                                        <p:tav tm="100000">
                                          <p:val>
                                            <p:strVal val="#ppt_x"/>
                                          </p:val>
                                        </p:tav>
                                      </p:tavLst>
                                    </p:anim>
                                    <p:anim calcmode="lin" valueType="num">
                                      <p:cBhvr>
                                        <p:cTn id="41" dur="2500" fill="hold"/>
                                        <p:tgtEl>
                                          <p:spTgt spid="97">
                                            <p:txEl>
                                              <p:pRg st="4" end="4"/>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7250"/>
                            </p:stCondLst>
                            <p:childTnLst>
                              <p:par>
                                <p:cTn id="43" presetClass="entr" nodeType="afterEffect" presetSubtype="4" presetID="2" grpId="3" fill="hold">
                                  <p:stCondLst>
                                    <p:cond delay="0"/>
                                  </p:stCondLst>
                                  <p:iterate type="el" backwards="0">
                                    <p:tmAbs val="0"/>
                                  </p:iterate>
                                  <p:childTnLst>
                                    <p:set>
                                      <p:cBhvr>
                                        <p:cTn id="44" fill="hold"/>
                                        <p:tgtEl>
                                          <p:spTgt spid="97">
                                            <p:txEl>
                                              <p:pRg st="5" end="5"/>
                                            </p:txEl>
                                          </p:spTgt>
                                        </p:tgtEl>
                                        <p:attrNameLst>
                                          <p:attrName>style.visibility</p:attrName>
                                        </p:attrNameLst>
                                      </p:cBhvr>
                                      <p:to>
                                        <p:strVal val="visible"/>
                                      </p:to>
                                    </p:set>
                                    <p:anim calcmode="lin" valueType="num">
                                      <p:cBhvr>
                                        <p:cTn id="45" dur="2500" fill="hold"/>
                                        <p:tgtEl>
                                          <p:spTgt spid="97">
                                            <p:txEl>
                                              <p:pRg st="5" end="5"/>
                                            </p:txEl>
                                          </p:spTgt>
                                        </p:tgtEl>
                                        <p:attrNameLst>
                                          <p:attrName>ppt_x</p:attrName>
                                        </p:attrNameLst>
                                      </p:cBhvr>
                                      <p:tavLst>
                                        <p:tav tm="0">
                                          <p:val>
                                            <p:strVal val="#ppt_x"/>
                                          </p:val>
                                        </p:tav>
                                        <p:tav tm="100000">
                                          <p:val>
                                            <p:strVal val="#ppt_x"/>
                                          </p:val>
                                        </p:tav>
                                      </p:tavLst>
                                    </p:anim>
                                    <p:anim calcmode="lin" valueType="num">
                                      <p:cBhvr>
                                        <p:cTn id="46" dur="2500" fill="hold"/>
                                        <p:tgtEl>
                                          <p:spTgt spid="9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0" presetID="19" grpId="4" fill="hold">
                                  <p:stCondLst>
                                    <p:cond delay="0"/>
                                  </p:stCondLst>
                                  <p:iterate type="el" backwards="0">
                                    <p:tmAbs val="0"/>
                                  </p:iterate>
                                  <p:childTnLst>
                                    <p:set>
                                      <p:cBhvr>
                                        <p:cTn id="50" fill="hold"/>
                                        <p:tgtEl>
                                          <p:spTgt spid="99"/>
                                        </p:tgtEl>
                                        <p:attrNameLst>
                                          <p:attrName>style.visibility</p:attrName>
                                        </p:attrNameLst>
                                      </p:cBhvr>
                                      <p:to>
                                        <p:strVal val="visible"/>
                                      </p:to>
                                    </p:set>
                                    <p:anim calcmode="lin" valueType="num">
                                      <p:cBhvr>
                                        <p:cTn id="51" dur="3500" fill="hold"/>
                                        <p:tgtEl>
                                          <p:spTgt spid="99"/>
                                        </p:tgtEl>
                                        <p:attrNameLst>
                                          <p:attrName>ppt_w</p:attrName>
                                        </p:attrNameLst>
                                      </p:cBhvr>
                                      <p:tavLst>
                                        <p:tav tm="0" fmla="#ppt_w*sin(2.5*pi*$)">
                                          <p:val>
                                            <p:fltVal val="0"/>
                                          </p:val>
                                        </p:tav>
                                        <p:tav tm="100000">
                                          <p:val>
                                            <p:fltVal val="1"/>
                                          </p:val>
                                        </p:tav>
                                      </p:tavLst>
                                    </p:anim>
                                    <p:anim calcmode="lin" valueType="num">
                                      <p:cBhvr>
                                        <p:cTn id="52" dur="3500" fill="hold"/>
                                        <p:tgtEl>
                                          <p:spTgt spid="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 grpId="2"/>
      <p:bldP build="p" bldLvl="5" animBg="1" rev="0" advAuto="0" spid="97" grpId="3"/>
      <p:bldP build="whole" bldLvl="1" animBg="1" rev="0" advAuto="0" spid="99" grpId="4"/>
      <p:bldP build="whole" bldLvl="1" animBg="1" rev="0" advAuto="0" spid="9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 name="Confused-circles.jpg"/>
          <p:cNvPicPr>
            <a:picLocks noChangeAspect="1"/>
          </p:cNvPicPr>
          <p:nvPr/>
        </p:nvPicPr>
        <p:blipFill>
          <a:blip r:embed="rId3">
            <a:extLst/>
          </a:blip>
          <a:stretch>
            <a:fillRect/>
          </a:stretch>
        </p:blipFill>
        <p:spPr>
          <a:xfrm>
            <a:off x="1470421" y="-696881"/>
            <a:ext cx="11968761" cy="11968760"/>
          </a:xfrm>
          <a:prstGeom prst="rect">
            <a:avLst/>
          </a:prstGeom>
          <a:ln w="12700">
            <a:miter lim="400000"/>
          </a:ln>
        </p:spPr>
      </p:pic>
      <p:sp>
        <p:nvSpPr>
          <p:cNvPr id="102" name="Shape 102"/>
          <p:cNvSpPr/>
          <p:nvPr>
            <p:ph type="title" idx="4294967295"/>
          </p:nvPr>
        </p:nvSpPr>
        <p:spPr>
          <a:xfrm>
            <a:off x="1651389" y="40803"/>
            <a:ext cx="11035575" cy="890837"/>
          </a:xfrm>
          <a:prstGeom prst="rect">
            <a:avLst/>
          </a:prstGeom>
        </p:spPr>
        <p:txBody>
          <a:bodyPr lIns="0" tIns="0" rIns="0" bIns="0"/>
          <a:lstStyle>
            <a:lvl1pPr algn="l" defTabSz="352043">
              <a:defRPr sz="4080"/>
            </a:lvl1pPr>
          </a:lstStyle>
          <a:p>
            <a:pPr/>
            <a:r>
              <a:t>B) The Holy Spirit’s Personal Presence (John 14:26)</a:t>
            </a:r>
          </a:p>
        </p:txBody>
      </p:sp>
      <p:sp>
        <p:nvSpPr>
          <p:cNvPr id="103" name="Shape 103"/>
          <p:cNvSpPr/>
          <p:nvPr/>
        </p:nvSpPr>
        <p:spPr>
          <a:xfrm rot="20402133">
            <a:off x="3204154" y="6590212"/>
            <a:ext cx="6992147" cy="11008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b="1" sz="4000">
                <a:solidFill>
                  <a:srgbClr val="A6AAA9"/>
                </a:solidFill>
                <a:latin typeface="+mj-lt"/>
                <a:ea typeface="+mj-ea"/>
                <a:cs typeface="+mj-cs"/>
                <a:sym typeface="Helvetica Condensed Medium"/>
              </a:defRPr>
            </a:pPr>
            <a:r>
              <a:t>Old truths: </a:t>
            </a:r>
            <a:br/>
            <a:r>
              <a:t>“Bring to your remembrance”</a:t>
            </a:r>
          </a:p>
        </p:txBody>
      </p:sp>
      <p:sp>
        <p:nvSpPr>
          <p:cNvPr id="104" name="Shape 104"/>
          <p:cNvSpPr/>
          <p:nvPr/>
        </p:nvSpPr>
        <p:spPr>
          <a:xfrm rot="583321">
            <a:off x="1458071" y="3992245"/>
            <a:ext cx="6992147" cy="1769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10000">
                <a:latin typeface="Hardy Har Har NF"/>
                <a:ea typeface="Hardy Har Har NF"/>
                <a:cs typeface="Hardy Har Har NF"/>
                <a:sym typeface="Hardy Har Har NF"/>
              </a:defRPr>
            </a:pPr>
            <a:r>
              <a:t>CONFUSION</a:t>
            </a:r>
          </a:p>
        </p:txBody>
      </p:sp>
      <p:sp>
        <p:nvSpPr>
          <p:cNvPr id="105" name="Shape 105"/>
          <p:cNvSpPr/>
          <p:nvPr/>
        </p:nvSpPr>
        <p:spPr>
          <a:xfrm rot="20685562">
            <a:off x="2618497" y="1730788"/>
            <a:ext cx="6992147" cy="12837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8000">
                <a:solidFill>
                  <a:srgbClr val="53585F"/>
                </a:solidFill>
                <a:latin typeface="Aethelred NF"/>
                <a:ea typeface="Aethelred NF"/>
                <a:cs typeface="Aethelred NF"/>
                <a:sym typeface="Aethelred NF"/>
              </a:defRPr>
            </a:pPr>
            <a:r>
              <a:t>IMPOSSIBLE!</a:t>
            </a:r>
          </a:p>
        </p:txBody>
      </p:sp>
      <p:sp>
        <p:nvSpPr>
          <p:cNvPr id="106" name="Shape 106"/>
          <p:cNvSpPr/>
          <p:nvPr/>
        </p:nvSpPr>
        <p:spPr>
          <a:xfrm>
            <a:off x="9355349" y="1066142"/>
            <a:ext cx="3649451" cy="2679701"/>
          </a:xfrm>
          <a:prstGeom prst="rect">
            <a:avLst/>
          </a:prstGeom>
          <a:solidFill>
            <a:schemeClr val="accent3"/>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“I told him I only have enough to get there to India but not back. I believe God will raise the money. But I was not prepared for this $8,000 budget.” (2004 journal)</a:t>
            </a:r>
          </a:p>
        </p:txBody>
      </p:sp>
      <p:sp>
        <p:nvSpPr>
          <p:cNvPr id="107" name="Shape 107"/>
          <p:cNvSpPr/>
          <p:nvPr/>
        </p:nvSpPr>
        <p:spPr>
          <a:xfrm>
            <a:off x="5638832" y="8851659"/>
            <a:ext cx="7365968" cy="889001"/>
          </a:xfrm>
          <a:prstGeom prst="rect">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2600">
                <a:solidFill>
                  <a:srgbClr val="FFFFFF"/>
                </a:solidFill>
                <a:latin typeface="Helvetica"/>
                <a:ea typeface="Helvetica"/>
                <a:cs typeface="Helvetica"/>
                <a:sym typeface="Helvetica"/>
              </a:defRPr>
            </a:pPr>
            <a:r>
              <a:t>“You give them something to eat!” (Lu 9:13)</a:t>
            </a:r>
          </a:p>
          <a:p>
            <a:pPr>
              <a:defRPr b="1" sz="2600">
                <a:solidFill>
                  <a:srgbClr val="FFFFFF"/>
                </a:solidFill>
                <a:latin typeface="Helvetica"/>
                <a:ea typeface="Helvetica"/>
                <a:cs typeface="Helvetica"/>
                <a:sym typeface="Helvetica"/>
              </a:defRPr>
            </a:pPr>
            <a:r>
              <a:t>“What do you have?” (Mk 6:38)</a:t>
            </a: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1"/>
                                        </p:tgtEl>
                                        <p:attrNameLst>
                                          <p:attrName>style.visibility</p:attrName>
                                        </p:attrNameLst>
                                      </p:cBhvr>
                                      <p:to>
                                        <p:strVal val="visible"/>
                                      </p:to>
                                    </p:set>
                                    <p:animEffect filter="dissolve" transition="in">
                                      <p:cBhvr>
                                        <p:cTn id="7" dur="2500"/>
                                        <p:tgtEl>
                                          <p:spTgt spid="101"/>
                                        </p:tgtEl>
                                      </p:cBhvr>
                                    </p:animEffect>
                                  </p:childTnLst>
                                </p:cTn>
                              </p:par>
                            </p:childTnLst>
                          </p:cTn>
                        </p:par>
                        <p:par>
                          <p:cTn id="8" fill="hold">
                            <p:stCondLst>
                              <p:cond delay="2500"/>
                            </p:stCondLst>
                            <p:childTnLst>
                              <p:par>
                                <p:cTn id="9" presetClass="entr" nodeType="afterEffect" presetSubtype="8" presetID="15" grpId="2" fill="hold">
                                  <p:stCondLst>
                                    <p:cond delay="0"/>
                                  </p:stCondLst>
                                  <p:iterate type="el" backwards="0">
                                    <p:tmAbs val="0"/>
                                  </p:iterate>
                                  <p:childTnLst>
                                    <p:set>
                                      <p:cBhvr>
                                        <p:cTn id="10" fill="hold"/>
                                        <p:tgtEl>
                                          <p:spTgt spid="105"/>
                                        </p:tgtEl>
                                        <p:attrNameLst>
                                          <p:attrName>style.visibility</p:attrName>
                                        </p:attrNameLst>
                                      </p:cBhvr>
                                      <p:to>
                                        <p:strVal val="visible"/>
                                      </p:to>
                                    </p:set>
                                    <p:anim calcmode="lin" valueType="num">
                                      <p:cBhvr>
                                        <p:cTn id="11" dur="2500" fill="hold"/>
                                        <p:tgtEl>
                                          <p:spTgt spid="105"/>
                                        </p:tgtEl>
                                        <p:attrNameLst>
                                          <p:attrName>ppt_w</p:attrName>
                                        </p:attrNameLst>
                                      </p:cBhvr>
                                      <p:tavLst>
                                        <p:tav tm="0">
                                          <p:val>
                                            <p:fltVal val="0"/>
                                          </p:val>
                                        </p:tav>
                                        <p:tav tm="100000">
                                          <p:val>
                                            <p:strVal val="#ppt_w"/>
                                          </p:val>
                                        </p:tav>
                                      </p:tavLst>
                                    </p:anim>
                                    <p:anim calcmode="lin" valueType="num">
                                      <p:cBhvr>
                                        <p:cTn id="12" dur="2500" fill="hold"/>
                                        <p:tgtEl>
                                          <p:spTgt spid="105"/>
                                        </p:tgtEl>
                                        <p:attrNameLst>
                                          <p:attrName>ppt_h</p:attrName>
                                        </p:attrNameLst>
                                      </p:cBhvr>
                                      <p:tavLst>
                                        <p:tav tm="0">
                                          <p:val>
                                            <p:fltVal val="0"/>
                                          </p:val>
                                        </p:tav>
                                        <p:tav tm="100000">
                                          <p:val>
                                            <p:strVal val="#ppt_h"/>
                                          </p:val>
                                        </p:tav>
                                      </p:tavLst>
                                    </p:anim>
                                    <p:anim calcmode="lin" valueType="num">
                                      <p:cBhvr>
                                        <p:cTn id="13" dur="2500" fill="hold"/>
                                        <p:tgtEl>
                                          <p:spTgt spid="105"/>
                                        </p:tgtEl>
                                        <p:attrNameLst>
                                          <p:attrName>ppt_x</p:attrName>
                                        </p:attrNameLst>
                                      </p:cBhvr>
                                      <p:tavLst>
                                        <p:tav tm="0" fmla="#ppt_x+(cos(-2*pi*(1-$))*-#ppt_x-sin(-2*pi*(1-$))*(1-#ppt_y))*(1-$)">
                                          <p:val>
                                            <p:fltVal val="0"/>
                                          </p:val>
                                        </p:tav>
                                        <p:tav tm="100000">
                                          <p:val>
                                            <p:fltVal val="1"/>
                                          </p:val>
                                        </p:tav>
                                      </p:tavLst>
                                    </p:anim>
                                    <p:anim calcmode="lin" valueType="num">
                                      <p:cBhvr>
                                        <p:cTn id="14" dur="2500" fill="hold"/>
                                        <p:tgtEl>
                                          <p:spTgt spid="105"/>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5000"/>
                            </p:stCondLst>
                            <p:childTnLst>
                              <p:par>
                                <p:cTn id="16" presetClass="entr" nodeType="afterEffect" presetSubtype="1" presetID="22" grpId="3" fill="hold">
                                  <p:stCondLst>
                                    <p:cond delay="100"/>
                                  </p:stCondLst>
                                  <p:iterate type="el" backwards="0">
                                    <p:tmAbs val="0"/>
                                  </p:iterate>
                                  <p:childTnLst>
                                    <p:set>
                                      <p:cBhvr>
                                        <p:cTn id="17" fill="hold"/>
                                        <p:tgtEl>
                                          <p:spTgt spid="106"/>
                                        </p:tgtEl>
                                        <p:attrNameLst>
                                          <p:attrName>style.visibility</p:attrName>
                                        </p:attrNameLst>
                                      </p:cBhvr>
                                      <p:to>
                                        <p:strVal val="visible"/>
                                      </p:to>
                                    </p:set>
                                    <p:animEffect filter="wipe(up)" transition="in">
                                      <p:cBhvr>
                                        <p:cTn id="18" dur="2500"/>
                                        <p:tgtEl>
                                          <p:spTgt spid="106"/>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15" grpId="4" fill="hold">
                                  <p:stCondLst>
                                    <p:cond delay="0"/>
                                  </p:stCondLst>
                                  <p:iterate type="el" backwards="0">
                                    <p:tmAbs val="0"/>
                                  </p:iterate>
                                  <p:childTnLst>
                                    <p:set>
                                      <p:cBhvr>
                                        <p:cTn id="22" fill="hold"/>
                                        <p:tgtEl>
                                          <p:spTgt spid="104"/>
                                        </p:tgtEl>
                                        <p:attrNameLst>
                                          <p:attrName>style.visibility</p:attrName>
                                        </p:attrNameLst>
                                      </p:cBhvr>
                                      <p:to>
                                        <p:strVal val="visible"/>
                                      </p:to>
                                    </p:set>
                                    <p:anim calcmode="lin" valueType="num">
                                      <p:cBhvr>
                                        <p:cTn id="23" dur="2500" fill="hold"/>
                                        <p:tgtEl>
                                          <p:spTgt spid="104"/>
                                        </p:tgtEl>
                                        <p:attrNameLst>
                                          <p:attrName>ppt_w</p:attrName>
                                        </p:attrNameLst>
                                      </p:cBhvr>
                                      <p:tavLst>
                                        <p:tav tm="0">
                                          <p:val>
                                            <p:fltVal val="0"/>
                                          </p:val>
                                        </p:tav>
                                        <p:tav tm="100000">
                                          <p:val>
                                            <p:strVal val="#ppt_w"/>
                                          </p:val>
                                        </p:tav>
                                      </p:tavLst>
                                    </p:anim>
                                    <p:anim calcmode="lin" valueType="num">
                                      <p:cBhvr>
                                        <p:cTn id="24" dur="2500" fill="hold"/>
                                        <p:tgtEl>
                                          <p:spTgt spid="104"/>
                                        </p:tgtEl>
                                        <p:attrNameLst>
                                          <p:attrName>ppt_h</p:attrName>
                                        </p:attrNameLst>
                                      </p:cBhvr>
                                      <p:tavLst>
                                        <p:tav tm="0">
                                          <p:val>
                                            <p:fltVal val="0"/>
                                          </p:val>
                                        </p:tav>
                                        <p:tav tm="100000">
                                          <p:val>
                                            <p:strVal val="#ppt_h"/>
                                          </p:val>
                                        </p:tav>
                                      </p:tavLst>
                                    </p:anim>
                                    <p:anim calcmode="lin" valueType="num">
                                      <p:cBhvr>
                                        <p:cTn id="25" dur="2500" fill="hold"/>
                                        <p:tgtEl>
                                          <p:spTgt spid="104"/>
                                        </p:tgtEl>
                                        <p:attrNameLst>
                                          <p:attrName>ppt_x</p:attrName>
                                        </p:attrNameLst>
                                      </p:cBhvr>
                                      <p:tavLst>
                                        <p:tav tm="0" fmla="#ppt_x+(cos(-2*pi*(1-$))*-#ppt_x-sin(-2*pi*(1-$))*(1-#ppt_y))*(1-$)">
                                          <p:val>
                                            <p:fltVal val="0"/>
                                          </p:val>
                                        </p:tav>
                                        <p:tav tm="100000">
                                          <p:val>
                                            <p:fltVal val="1"/>
                                          </p:val>
                                        </p:tav>
                                      </p:tavLst>
                                    </p:anim>
                                    <p:anim calcmode="lin" valueType="num">
                                      <p:cBhvr>
                                        <p:cTn id="26" dur="2500" fill="hold"/>
                                        <p:tgtEl>
                                          <p:spTgt spid="1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15" grpId="5" fill="hold">
                                  <p:stCondLst>
                                    <p:cond delay="0"/>
                                  </p:stCondLst>
                                  <p:iterate type="el" backwards="0">
                                    <p:tmAbs val="0"/>
                                  </p:iterate>
                                  <p:childTnLst>
                                    <p:set>
                                      <p:cBhvr>
                                        <p:cTn id="30" fill="hold"/>
                                        <p:tgtEl>
                                          <p:spTgt spid="103"/>
                                        </p:tgtEl>
                                        <p:attrNameLst>
                                          <p:attrName>style.visibility</p:attrName>
                                        </p:attrNameLst>
                                      </p:cBhvr>
                                      <p:to>
                                        <p:strVal val="visible"/>
                                      </p:to>
                                    </p:set>
                                    <p:anim calcmode="lin" valueType="num">
                                      <p:cBhvr>
                                        <p:cTn id="31" dur="2500" fill="hold"/>
                                        <p:tgtEl>
                                          <p:spTgt spid="103"/>
                                        </p:tgtEl>
                                        <p:attrNameLst>
                                          <p:attrName>ppt_w</p:attrName>
                                        </p:attrNameLst>
                                      </p:cBhvr>
                                      <p:tavLst>
                                        <p:tav tm="0">
                                          <p:val>
                                            <p:fltVal val="0"/>
                                          </p:val>
                                        </p:tav>
                                        <p:tav tm="100000">
                                          <p:val>
                                            <p:strVal val="#ppt_w"/>
                                          </p:val>
                                        </p:tav>
                                      </p:tavLst>
                                    </p:anim>
                                    <p:anim calcmode="lin" valueType="num">
                                      <p:cBhvr>
                                        <p:cTn id="32" dur="2500" fill="hold"/>
                                        <p:tgtEl>
                                          <p:spTgt spid="103"/>
                                        </p:tgtEl>
                                        <p:attrNameLst>
                                          <p:attrName>ppt_h</p:attrName>
                                        </p:attrNameLst>
                                      </p:cBhvr>
                                      <p:tavLst>
                                        <p:tav tm="0">
                                          <p:val>
                                            <p:fltVal val="0"/>
                                          </p:val>
                                        </p:tav>
                                        <p:tav tm="100000">
                                          <p:val>
                                            <p:strVal val="#ppt_h"/>
                                          </p:val>
                                        </p:tav>
                                      </p:tavLst>
                                    </p:anim>
                                    <p:anim calcmode="lin" valueType="num">
                                      <p:cBhvr>
                                        <p:cTn id="33" dur="2500" fill="hold"/>
                                        <p:tgtEl>
                                          <p:spTgt spid="103"/>
                                        </p:tgtEl>
                                        <p:attrNameLst>
                                          <p:attrName>ppt_x</p:attrName>
                                        </p:attrNameLst>
                                      </p:cBhvr>
                                      <p:tavLst>
                                        <p:tav tm="0" fmla="#ppt_x+(cos(-2*pi*(1-$))*-#ppt_x-sin(-2*pi*(1-$))*(1-#ppt_y))*(1-$)">
                                          <p:val>
                                            <p:fltVal val="0"/>
                                          </p:val>
                                        </p:tav>
                                        <p:tav tm="100000">
                                          <p:val>
                                            <p:fltVal val="1"/>
                                          </p:val>
                                        </p:tav>
                                      </p:tavLst>
                                    </p:anim>
                                    <p:anim calcmode="lin" valueType="num">
                                      <p:cBhvr>
                                        <p:cTn id="34" dur="2500" fill="hold"/>
                                        <p:tgtEl>
                                          <p:spTgt spid="1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ID="9" grpId="6" fill="hold">
                                  <p:stCondLst>
                                    <p:cond delay="0"/>
                                  </p:stCondLst>
                                  <p:iterate type="el" backwards="0">
                                    <p:tmAbs val="0"/>
                                  </p:iterate>
                                  <p:childTnLst>
                                    <p:set>
                                      <p:cBhvr>
                                        <p:cTn id="38" fill="hold"/>
                                        <p:tgtEl>
                                          <p:spTgt spid="107">
                                            <p:bg/>
                                          </p:spTgt>
                                        </p:tgtEl>
                                        <p:attrNameLst>
                                          <p:attrName>style.visibility</p:attrName>
                                        </p:attrNameLst>
                                      </p:cBhvr>
                                      <p:to>
                                        <p:strVal val="visible"/>
                                      </p:to>
                                    </p:set>
                                    <p:animEffect filter="dissolve" transition="in">
                                      <p:cBhvr>
                                        <p:cTn id="39" dur="2500"/>
                                        <p:tgtEl>
                                          <p:spTgt spid="107">
                                            <p:bg/>
                                          </p:spTgt>
                                        </p:tgtEl>
                                      </p:cBhvr>
                                    </p:animEffect>
                                  </p:childTnLst>
                                </p:cTn>
                              </p:par>
                              <p:par>
                                <p:cTn id="40" presetClass="entr" nodeType="withEffect" presetSubtype="0" presetID="9" grpId="6" fill="hold">
                                  <p:stCondLst>
                                    <p:cond delay="0"/>
                                  </p:stCondLst>
                                  <p:iterate type="el" backwards="0">
                                    <p:tmAbs val="0"/>
                                  </p:iterate>
                                  <p:childTnLst>
                                    <p:set>
                                      <p:cBhvr>
                                        <p:cTn id="41" fill="hold"/>
                                        <p:tgtEl>
                                          <p:spTgt spid="107">
                                            <p:txEl>
                                              <p:pRg st="0" end="0"/>
                                            </p:txEl>
                                          </p:spTgt>
                                        </p:tgtEl>
                                        <p:attrNameLst>
                                          <p:attrName>style.visibility</p:attrName>
                                        </p:attrNameLst>
                                      </p:cBhvr>
                                      <p:to>
                                        <p:strVal val="visible"/>
                                      </p:to>
                                    </p:set>
                                    <p:animEffect filter="dissolve" transition="in">
                                      <p:cBhvr>
                                        <p:cTn id="42" dur="2500"/>
                                        <p:tgtEl>
                                          <p:spTgt spid="10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9" grpId="6" fill="hold">
                                  <p:stCondLst>
                                    <p:cond delay="0"/>
                                  </p:stCondLst>
                                  <p:iterate type="el" backwards="0">
                                    <p:tmAbs val="0"/>
                                  </p:iterate>
                                  <p:childTnLst>
                                    <p:set>
                                      <p:cBhvr>
                                        <p:cTn id="46" fill="hold"/>
                                        <p:tgtEl>
                                          <p:spTgt spid="107">
                                            <p:txEl>
                                              <p:pRg st="1" end="1"/>
                                            </p:txEl>
                                          </p:spTgt>
                                        </p:tgtEl>
                                        <p:attrNameLst>
                                          <p:attrName>style.visibility</p:attrName>
                                        </p:attrNameLst>
                                      </p:cBhvr>
                                      <p:to>
                                        <p:strVal val="visible"/>
                                      </p:to>
                                    </p:set>
                                    <p:animEffect filter="dissolve" transition="in">
                                      <p:cBhvr>
                                        <p:cTn id="47" dur="2500"/>
                                        <p:tgtEl>
                                          <p:spTgt spid="10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 grpId="1"/>
      <p:bldP build="whole" bldLvl="1" animBg="1" rev="0" advAuto="0" spid="104" grpId="4"/>
      <p:bldP build="whole" bldLvl="1" animBg="1" rev="0" advAuto="0" spid="105" grpId="2"/>
      <p:bldP build="whole" bldLvl="1" animBg="1" rev="0" advAuto="0" spid="103" grpId="5"/>
      <p:bldP build="whole" bldLvl="1" animBg="1" rev="0" advAuto="0" spid="106" grpId="3"/>
      <p:bldP build="p" bldLvl="5" animBg="1" rev="0" advAuto="0" spid="107" grpId="6"/>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Shape 111"/>
          <p:cNvSpPr/>
          <p:nvPr/>
        </p:nvSpPr>
        <p:spPr>
          <a:xfrm>
            <a:off x="1876736" y="753312"/>
            <a:ext cx="10820671" cy="2835461"/>
          </a:xfrm>
          <a:prstGeom prst="rect">
            <a:avLst/>
          </a:prstGeom>
          <a:solidFill>
            <a:srgbClr val="FFF9DA"/>
          </a:solidFill>
          <a:ln w="25400">
            <a:solidFill>
              <a:srgbClr val="85888D"/>
            </a:solidFill>
            <a:miter lim="400000"/>
          </a:ln>
          <a:effectLst>
            <a:outerShdw sx="100000" sy="100000" kx="0" ky="0" algn="b" rotWithShape="0" blurRad="190500" dist="8455" dir="5400000">
              <a:srgbClr val="000000"/>
            </a:outerShdw>
          </a:effectLst>
        </p:spPr>
        <p:txBody>
          <a:bodyPr lIns="50800" tIns="50800" rIns="50800" bIns="50800" anchor="ctr"/>
          <a:lstStyle/>
          <a:p>
            <a:pPr>
              <a:defRPr sz="2400"/>
            </a:pPr>
          </a:p>
        </p:txBody>
      </p:sp>
      <p:sp>
        <p:nvSpPr>
          <p:cNvPr id="112" name="Shape 112"/>
          <p:cNvSpPr/>
          <p:nvPr>
            <p:ph type="title" idx="4294967295"/>
          </p:nvPr>
        </p:nvSpPr>
        <p:spPr>
          <a:xfrm>
            <a:off x="1636173" y="40803"/>
            <a:ext cx="10693917" cy="632355"/>
          </a:xfrm>
          <a:prstGeom prst="rect">
            <a:avLst/>
          </a:prstGeom>
        </p:spPr>
        <p:txBody>
          <a:bodyPr lIns="0" tIns="0" rIns="0" bIns="0"/>
          <a:lstStyle>
            <a:lvl1pPr algn="l" defTabSz="374904">
              <a:defRPr sz="4346"/>
            </a:lvl1pPr>
          </a:lstStyle>
          <a:p>
            <a:pPr/>
            <a:r>
              <a:t>C) Teaching us in Our Special Needs (Lu 12:12)</a:t>
            </a:r>
          </a:p>
        </p:txBody>
      </p:sp>
      <p:sp>
        <p:nvSpPr>
          <p:cNvPr id="113" name="Shape 113"/>
          <p:cNvSpPr/>
          <p:nvPr/>
        </p:nvSpPr>
        <p:spPr>
          <a:xfrm>
            <a:off x="1864036" y="3745842"/>
            <a:ext cx="10141209" cy="146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228600" indent="-228600" algn="just">
              <a:spcBef>
                <a:spcPts val="1700"/>
              </a:spcBef>
              <a:buSzPct val="100000"/>
              <a:buChar char="•"/>
              <a:defRPr sz="2500"/>
            </a:pPr>
            <a:r>
              <a:t>“</a:t>
            </a:r>
            <a:r>
              <a:rPr>
                <a:solidFill>
                  <a:schemeClr val="accent1"/>
                </a:solidFill>
              </a:rPr>
              <a:t>My friends, do not be afraid</a:t>
            </a:r>
            <a:r>
              <a:t>” (Lu 12:4) speaks of facing dangers.</a:t>
            </a:r>
          </a:p>
          <a:p>
            <a:pPr lvl="1" marL="228600" indent="-228600" algn="just">
              <a:spcBef>
                <a:spcPts val="1700"/>
              </a:spcBef>
              <a:buSzPct val="100000"/>
              <a:buChar char="•"/>
              <a:defRPr sz="2500"/>
            </a:pPr>
            <a:r>
              <a:t>“</a:t>
            </a:r>
            <a:r>
              <a:rPr>
                <a:solidFill>
                  <a:schemeClr val="accent6"/>
                </a:solidFill>
              </a:rPr>
              <a:t>The Holy Spirit will teach you</a:t>
            </a:r>
            <a:r>
              <a:t>” reveals how Jesus brings special comfort to any Christian under persecution (Lu 12:10-12)– Stephen.</a:t>
            </a:r>
          </a:p>
        </p:txBody>
      </p:sp>
      <p:sp>
        <p:nvSpPr>
          <p:cNvPr id="114" name="Shape 114"/>
          <p:cNvSpPr/>
          <p:nvPr/>
        </p:nvSpPr>
        <p:spPr>
          <a:xfrm>
            <a:off x="2050863" y="872430"/>
            <a:ext cx="10472417" cy="24511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500"/>
              </a:spcBef>
              <a:defRPr sz="2500"/>
            </a:pPr>
            <a:r>
              <a:t>“And I say to you, </a:t>
            </a:r>
            <a:r>
              <a:rPr b="1">
                <a:solidFill>
                  <a:schemeClr val="accent1"/>
                </a:solidFill>
                <a:latin typeface="Helvetica"/>
                <a:ea typeface="Helvetica"/>
                <a:cs typeface="Helvetica"/>
                <a:sym typeface="Helvetica"/>
              </a:rPr>
              <a:t>My friends, do not be afraid</a:t>
            </a:r>
            <a:r>
              <a:t> of those who kill the body, and after that have no more that they can do” (Lu 12:4).</a:t>
            </a:r>
          </a:p>
          <a:p>
            <a:pPr algn="just">
              <a:spcBef>
                <a:spcPts val="500"/>
              </a:spcBef>
              <a:defRPr sz="2500"/>
            </a:pPr>
            <a:r>
              <a:t>“And when they bring you before the synagogues and the rulers and the authorities, do not become anxious about how or what you should speak in your defense, or what you should say; 12 For </a:t>
            </a:r>
            <a:r>
              <a:rPr b="1">
                <a:solidFill>
                  <a:schemeClr val="accent6"/>
                </a:solidFill>
                <a:latin typeface="Helvetica"/>
                <a:ea typeface="Helvetica"/>
                <a:cs typeface="Helvetica"/>
                <a:sym typeface="Helvetica"/>
              </a:rPr>
              <a:t>the Holy Spirit will teach you </a:t>
            </a:r>
            <a:r>
              <a:rPr b="1">
                <a:solidFill>
                  <a:schemeClr val="accent5"/>
                </a:solidFill>
                <a:latin typeface="Helvetica"/>
                <a:ea typeface="Helvetica"/>
                <a:cs typeface="Helvetica"/>
                <a:sym typeface="Helvetica"/>
              </a:rPr>
              <a:t>in that very hour</a:t>
            </a:r>
            <a:r>
              <a:t> what you ought to say” (Lu 12:11-12).</a:t>
            </a:r>
          </a:p>
        </p:txBody>
      </p:sp>
      <p:sp>
        <p:nvSpPr>
          <p:cNvPr id="115" name="Shape 115"/>
          <p:cNvSpPr/>
          <p:nvPr/>
        </p:nvSpPr>
        <p:spPr>
          <a:xfrm>
            <a:off x="1864036" y="8293340"/>
            <a:ext cx="6939653" cy="1473201"/>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FFFFFF"/>
                </a:solidFill>
              </a:defRPr>
            </a:lvl1pPr>
          </a:lstStyle>
          <a:p>
            <a:pPr/>
            <a:r>
              <a:t>The Holy Spirit passes on Jesus’ comfort and wisdom by timely bringing to our minds what we need to know.</a:t>
            </a:r>
          </a:p>
        </p:txBody>
      </p:sp>
      <p:sp>
        <p:nvSpPr>
          <p:cNvPr id="116" name="Shape 116"/>
          <p:cNvSpPr/>
          <p:nvPr/>
        </p:nvSpPr>
        <p:spPr>
          <a:xfrm>
            <a:off x="1864036" y="6254750"/>
            <a:ext cx="10141209" cy="18415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228600" indent="-228600" algn="just">
              <a:spcBef>
                <a:spcPts val="1700"/>
              </a:spcBef>
              <a:buSzPct val="100000"/>
              <a:buChar char="•"/>
              <a:defRPr sz="2500"/>
            </a:pPr>
            <a:r>
              <a:t>“</a:t>
            </a:r>
            <a:r>
              <a:rPr>
                <a:solidFill>
                  <a:schemeClr val="accent6"/>
                </a:solidFill>
              </a:rPr>
              <a:t>Teach you</a:t>
            </a:r>
            <a:r>
              <a:t>” states how the Holy Spirit purposely changes our priorities and commitments–in this case to be a faithful witness.</a:t>
            </a:r>
          </a:p>
          <a:p>
            <a:pPr lvl="1" marL="228600" indent="-228600" algn="just">
              <a:spcBef>
                <a:spcPts val="1700"/>
              </a:spcBef>
              <a:buSzPct val="100000"/>
              <a:buChar char="•"/>
              <a:defRPr sz="2500"/>
            </a:pPr>
            <a:r>
              <a:t>“</a:t>
            </a:r>
            <a:r>
              <a:rPr>
                <a:solidFill>
                  <a:schemeClr val="accent5"/>
                </a:solidFill>
              </a:rPr>
              <a:t>In that very hour what you ought to say</a:t>
            </a:r>
            <a:r>
              <a:t>” speaks of the </a:t>
            </a:r>
            <a:br/>
            <a:r>
              <a:rPr b="1" u="sng">
                <a:latin typeface="Helvetica"/>
                <a:ea typeface="Helvetica"/>
                <a:cs typeface="Helvetica"/>
                <a:sym typeface="Helvetica"/>
              </a:rPr>
              <a:t>timeliness</a:t>
            </a:r>
            <a:r>
              <a:t> and </a:t>
            </a:r>
            <a:r>
              <a:rPr b="1" u="sng">
                <a:latin typeface="Helvetica"/>
                <a:ea typeface="Helvetica"/>
                <a:cs typeface="Helvetica"/>
                <a:sym typeface="Helvetica"/>
              </a:rPr>
              <a:t>appropriateness</a:t>
            </a:r>
            <a:r>
              <a:t> of the Spirit’s help.</a:t>
            </a:r>
          </a:p>
        </p:txBody>
      </p:sp>
      <p:sp>
        <p:nvSpPr>
          <p:cNvPr id="117" name="Shape 117"/>
          <p:cNvSpPr/>
          <p:nvPr/>
        </p:nvSpPr>
        <p:spPr>
          <a:xfrm>
            <a:off x="2192347" y="5220181"/>
            <a:ext cx="10137743"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just">
              <a:spcBef>
                <a:spcPts val="1700"/>
              </a:spcBef>
              <a:defRPr i="1" sz="2500"/>
            </a:pPr>
            <a:r>
              <a:t>“You also became imitators of us and of the Lord, having received the word in much tribulation with the joy of the Holy Spirit” (1 Th 1:6).</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14"/>
                                        </p:tgtEl>
                                        <p:attrNameLst>
                                          <p:attrName>style.visibility</p:attrName>
                                        </p:attrNameLst>
                                      </p:cBhvr>
                                      <p:to>
                                        <p:strVal val="visible"/>
                                      </p:to>
                                    </p:set>
                                    <p:animEffect filter="wipe(left)" transition="in">
                                      <p:cBhvr>
                                        <p:cTn id="7" dur="2250"/>
                                        <p:tgtEl>
                                          <p:spTgt spid="114"/>
                                        </p:tgtEl>
                                      </p:cBhvr>
                                    </p:animEffect>
                                  </p:childTnLst>
                                </p:cTn>
                              </p:par>
                            </p:childTnLst>
                          </p:cTn>
                        </p:par>
                        <p:par>
                          <p:cTn id="8" fill="hold">
                            <p:stCondLst>
                              <p:cond delay="2250"/>
                            </p:stCondLst>
                            <p:childTnLst>
                              <p:par>
                                <p:cTn id="9" presetClass="entr" nodeType="afterEffect" presetSubtype="16" presetID="23" grpId="2" fill="hold">
                                  <p:stCondLst>
                                    <p:cond delay="0"/>
                                  </p:stCondLst>
                                  <p:iterate type="el" backwards="0">
                                    <p:tmAbs val="0"/>
                                  </p:iterate>
                                  <p:childTnLst>
                                    <p:set>
                                      <p:cBhvr>
                                        <p:cTn id="10" fill="hold"/>
                                        <p:tgtEl>
                                          <p:spTgt spid="111"/>
                                        </p:tgtEl>
                                        <p:attrNameLst>
                                          <p:attrName>style.visibility</p:attrName>
                                        </p:attrNameLst>
                                      </p:cBhvr>
                                      <p:to>
                                        <p:strVal val="visible"/>
                                      </p:to>
                                    </p:set>
                                    <p:anim calcmode="lin" valueType="num">
                                      <p:cBhvr>
                                        <p:cTn id="11" dur="2500" fill="hold"/>
                                        <p:tgtEl>
                                          <p:spTgt spid="111"/>
                                        </p:tgtEl>
                                        <p:attrNameLst>
                                          <p:attrName>ppt_w</p:attrName>
                                        </p:attrNameLst>
                                      </p:cBhvr>
                                      <p:tavLst>
                                        <p:tav tm="0">
                                          <p:val>
                                            <p:fltVal val="0"/>
                                          </p:val>
                                        </p:tav>
                                        <p:tav tm="100000">
                                          <p:val>
                                            <p:strVal val="#ppt_w"/>
                                          </p:val>
                                        </p:tav>
                                      </p:tavLst>
                                    </p:anim>
                                    <p:anim calcmode="lin" valueType="num">
                                      <p:cBhvr>
                                        <p:cTn id="12" dur="2500" fill="hold"/>
                                        <p:tgtEl>
                                          <p:spTgt spid="111"/>
                                        </p:tgtEl>
                                        <p:attrNameLst>
                                          <p:attrName>ppt_h</p:attrName>
                                        </p:attrNameLst>
                                      </p:cBhvr>
                                      <p:tavLst>
                                        <p:tav tm="0">
                                          <p:val>
                                            <p:fltVal val="0"/>
                                          </p:val>
                                        </p:tav>
                                        <p:tav tm="100000">
                                          <p:val>
                                            <p:strVal val="#ppt_h"/>
                                          </p:val>
                                        </p:tav>
                                      </p:tavLst>
                                    </p:anim>
                                  </p:childTnLst>
                                </p:cTn>
                              </p:par>
                            </p:childTnLst>
                          </p:cTn>
                        </p:par>
                        <p:par>
                          <p:cTn id="13" fill="hold">
                            <p:stCondLst>
                              <p:cond delay="4750"/>
                            </p:stCondLst>
                            <p:childTnLst>
                              <p:par>
                                <p:cTn id="14" presetClass="entr" nodeType="afterEffect" presetSubtype="4" presetID="2" grpId="3" fill="hold">
                                  <p:stCondLst>
                                    <p:cond delay="0"/>
                                  </p:stCondLst>
                                  <p:iterate type="el" backwards="0">
                                    <p:tmAbs val="0"/>
                                  </p:iterate>
                                  <p:childTnLst>
                                    <p:set>
                                      <p:cBhvr>
                                        <p:cTn id="15" fill="hold"/>
                                        <p:tgtEl>
                                          <p:spTgt spid="113">
                                            <p:bg/>
                                          </p:spTgt>
                                        </p:tgtEl>
                                        <p:attrNameLst>
                                          <p:attrName>style.visibility</p:attrName>
                                        </p:attrNameLst>
                                      </p:cBhvr>
                                      <p:to>
                                        <p:strVal val="visible"/>
                                      </p:to>
                                    </p:set>
                                    <p:anim calcmode="lin" valueType="num">
                                      <p:cBhvr>
                                        <p:cTn id="16" dur="2500" fill="hold"/>
                                        <p:tgtEl>
                                          <p:spTgt spid="113">
                                            <p:bg/>
                                          </p:spTgt>
                                        </p:tgtEl>
                                        <p:attrNameLst>
                                          <p:attrName>ppt_x</p:attrName>
                                        </p:attrNameLst>
                                      </p:cBhvr>
                                      <p:tavLst>
                                        <p:tav tm="0">
                                          <p:val>
                                            <p:strVal val="#ppt_x"/>
                                          </p:val>
                                        </p:tav>
                                        <p:tav tm="100000">
                                          <p:val>
                                            <p:strVal val="#ppt_x"/>
                                          </p:val>
                                        </p:tav>
                                      </p:tavLst>
                                    </p:anim>
                                    <p:anim calcmode="lin" valueType="num">
                                      <p:cBhvr>
                                        <p:cTn id="17" dur="2500" fill="hold"/>
                                        <p:tgtEl>
                                          <p:spTgt spid="113">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3" fill="hold">
                                  <p:stCondLst>
                                    <p:cond delay="0"/>
                                  </p:stCondLst>
                                  <p:iterate type="el" backwards="0">
                                    <p:tmAbs val="0"/>
                                  </p:iterate>
                                  <p:childTnLst>
                                    <p:set>
                                      <p:cBhvr>
                                        <p:cTn id="19" fill="hold"/>
                                        <p:tgtEl>
                                          <p:spTgt spid="113">
                                            <p:txEl>
                                              <p:pRg st="0" end="0"/>
                                            </p:txEl>
                                          </p:spTgt>
                                        </p:tgtEl>
                                        <p:attrNameLst>
                                          <p:attrName>style.visibility</p:attrName>
                                        </p:attrNameLst>
                                      </p:cBhvr>
                                      <p:to>
                                        <p:strVal val="visible"/>
                                      </p:to>
                                    </p:set>
                                    <p:anim calcmode="lin" valueType="num">
                                      <p:cBhvr>
                                        <p:cTn id="20" dur="2500" fill="hold"/>
                                        <p:tgtEl>
                                          <p:spTgt spid="113">
                                            <p:txEl>
                                              <p:pRg st="0" end="0"/>
                                            </p:txEl>
                                          </p:spTgt>
                                        </p:tgtEl>
                                        <p:attrNameLst>
                                          <p:attrName>ppt_x</p:attrName>
                                        </p:attrNameLst>
                                      </p:cBhvr>
                                      <p:tavLst>
                                        <p:tav tm="0">
                                          <p:val>
                                            <p:strVal val="#ppt_x"/>
                                          </p:val>
                                        </p:tav>
                                        <p:tav tm="100000">
                                          <p:val>
                                            <p:strVal val="#ppt_x"/>
                                          </p:val>
                                        </p:tav>
                                      </p:tavLst>
                                    </p:anim>
                                    <p:anim calcmode="lin" valueType="num">
                                      <p:cBhvr>
                                        <p:cTn id="21" dur="2500" fill="hold"/>
                                        <p:tgtEl>
                                          <p:spTgt spid="1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3" fill="hold">
                                  <p:stCondLst>
                                    <p:cond delay="0"/>
                                  </p:stCondLst>
                                  <p:iterate type="el" backwards="0">
                                    <p:tmAbs val="0"/>
                                  </p:iterate>
                                  <p:childTnLst>
                                    <p:set>
                                      <p:cBhvr>
                                        <p:cTn id="25" fill="hold"/>
                                        <p:tgtEl>
                                          <p:spTgt spid="113">
                                            <p:txEl>
                                              <p:pRg st="1" end="1"/>
                                            </p:txEl>
                                          </p:spTgt>
                                        </p:tgtEl>
                                        <p:attrNameLst>
                                          <p:attrName>style.visibility</p:attrName>
                                        </p:attrNameLst>
                                      </p:cBhvr>
                                      <p:to>
                                        <p:strVal val="visible"/>
                                      </p:to>
                                    </p:set>
                                    <p:anim calcmode="lin" valueType="num">
                                      <p:cBhvr>
                                        <p:cTn id="26" dur="2500" fill="hold"/>
                                        <p:tgtEl>
                                          <p:spTgt spid="113">
                                            <p:txEl>
                                              <p:pRg st="1" end="1"/>
                                            </p:txEl>
                                          </p:spTgt>
                                        </p:tgtEl>
                                        <p:attrNameLst>
                                          <p:attrName>ppt_x</p:attrName>
                                        </p:attrNameLst>
                                      </p:cBhvr>
                                      <p:tavLst>
                                        <p:tav tm="0">
                                          <p:val>
                                            <p:strVal val="#ppt_x"/>
                                          </p:val>
                                        </p:tav>
                                        <p:tav tm="100000">
                                          <p:val>
                                            <p:strVal val="#ppt_x"/>
                                          </p:val>
                                        </p:tav>
                                      </p:tavLst>
                                    </p:anim>
                                    <p:anim calcmode="lin" valueType="num">
                                      <p:cBhvr>
                                        <p:cTn id="27" dur="2500" fill="hold"/>
                                        <p:tgtEl>
                                          <p:spTgt spid="1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0" presetID="19" grpId="4" fill="hold">
                                  <p:stCondLst>
                                    <p:cond delay="0"/>
                                  </p:stCondLst>
                                  <p:iterate type="el" backwards="0">
                                    <p:tmAbs val="0"/>
                                  </p:iterate>
                                  <p:childTnLst>
                                    <p:set>
                                      <p:cBhvr>
                                        <p:cTn id="31" fill="hold"/>
                                        <p:tgtEl>
                                          <p:spTgt spid="115"/>
                                        </p:tgtEl>
                                        <p:attrNameLst>
                                          <p:attrName>style.visibility</p:attrName>
                                        </p:attrNameLst>
                                      </p:cBhvr>
                                      <p:to>
                                        <p:strVal val="visible"/>
                                      </p:to>
                                    </p:set>
                                    <p:anim calcmode="lin" valueType="num">
                                      <p:cBhvr>
                                        <p:cTn id="32" dur="3500" fill="hold"/>
                                        <p:tgtEl>
                                          <p:spTgt spid="115"/>
                                        </p:tgtEl>
                                        <p:attrNameLst>
                                          <p:attrName>ppt_w</p:attrName>
                                        </p:attrNameLst>
                                      </p:cBhvr>
                                      <p:tavLst>
                                        <p:tav tm="0" fmla="#ppt_w*sin(2.5*pi*$)">
                                          <p:val>
                                            <p:fltVal val="0"/>
                                          </p:val>
                                        </p:tav>
                                        <p:tav tm="100000">
                                          <p:val>
                                            <p:fltVal val="1"/>
                                          </p:val>
                                        </p:tav>
                                      </p:tavLst>
                                    </p:anim>
                                    <p:anim calcmode="lin" valueType="num">
                                      <p:cBhvr>
                                        <p:cTn id="33" dur="3500" fill="hold"/>
                                        <p:tgtEl>
                                          <p:spTgt spid="11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2" grpId="5" fill="hold">
                                  <p:stCondLst>
                                    <p:cond delay="0"/>
                                  </p:stCondLst>
                                  <p:iterate type="el" backwards="0">
                                    <p:tmAbs val="0"/>
                                  </p:iterate>
                                  <p:childTnLst>
                                    <p:set>
                                      <p:cBhvr>
                                        <p:cTn id="37" fill="hold"/>
                                        <p:tgtEl>
                                          <p:spTgt spid="117"/>
                                        </p:tgtEl>
                                        <p:attrNameLst>
                                          <p:attrName>style.visibility</p:attrName>
                                        </p:attrNameLst>
                                      </p:cBhvr>
                                      <p:to>
                                        <p:strVal val="visible"/>
                                      </p:to>
                                    </p:set>
                                    <p:animEffect filter="wipe(left)" transition="in">
                                      <p:cBhvr>
                                        <p:cTn id="38" dur="1000"/>
                                        <p:tgtEl>
                                          <p:spTgt spid="117"/>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6" fill="hold">
                                  <p:stCondLst>
                                    <p:cond delay="0"/>
                                  </p:stCondLst>
                                  <p:iterate type="el" backwards="0">
                                    <p:tmAbs val="0"/>
                                  </p:iterate>
                                  <p:childTnLst>
                                    <p:set>
                                      <p:cBhvr>
                                        <p:cTn id="42" fill="hold"/>
                                        <p:tgtEl>
                                          <p:spTgt spid="116">
                                            <p:bg/>
                                          </p:spTgt>
                                        </p:tgtEl>
                                        <p:attrNameLst>
                                          <p:attrName>style.visibility</p:attrName>
                                        </p:attrNameLst>
                                      </p:cBhvr>
                                      <p:to>
                                        <p:strVal val="visible"/>
                                      </p:to>
                                    </p:set>
                                    <p:anim calcmode="lin" valueType="num">
                                      <p:cBhvr>
                                        <p:cTn id="43" dur="2500" fill="hold"/>
                                        <p:tgtEl>
                                          <p:spTgt spid="116">
                                            <p:bg/>
                                          </p:spTgt>
                                        </p:tgtEl>
                                        <p:attrNameLst>
                                          <p:attrName>ppt_x</p:attrName>
                                        </p:attrNameLst>
                                      </p:cBhvr>
                                      <p:tavLst>
                                        <p:tav tm="0">
                                          <p:val>
                                            <p:strVal val="#ppt_x"/>
                                          </p:val>
                                        </p:tav>
                                        <p:tav tm="100000">
                                          <p:val>
                                            <p:strVal val="#ppt_x"/>
                                          </p:val>
                                        </p:tav>
                                      </p:tavLst>
                                    </p:anim>
                                    <p:anim calcmode="lin" valueType="num">
                                      <p:cBhvr>
                                        <p:cTn id="44" dur="2500" fill="hold"/>
                                        <p:tgtEl>
                                          <p:spTgt spid="116">
                                            <p:bg/>
                                          </p:spTgt>
                                        </p:tgtEl>
                                        <p:attrNameLst>
                                          <p:attrName>ppt_y</p:attrName>
                                        </p:attrNameLst>
                                      </p:cBhvr>
                                      <p:tavLst>
                                        <p:tav tm="0">
                                          <p:val>
                                            <p:strVal val="1+#ppt_h/2"/>
                                          </p:val>
                                        </p:tav>
                                        <p:tav tm="100000">
                                          <p:val>
                                            <p:strVal val="#ppt_y"/>
                                          </p:val>
                                        </p:tav>
                                      </p:tavLst>
                                    </p:anim>
                                  </p:childTnLst>
                                </p:cTn>
                              </p:par>
                              <p:par>
                                <p:cTn id="45" presetClass="entr" nodeType="withEffect" presetSubtype="4" presetID="2" grpId="6" fill="hold">
                                  <p:stCondLst>
                                    <p:cond delay="0"/>
                                  </p:stCondLst>
                                  <p:iterate type="el" backwards="0">
                                    <p:tmAbs val="0"/>
                                  </p:iterate>
                                  <p:childTnLst>
                                    <p:set>
                                      <p:cBhvr>
                                        <p:cTn id="46" fill="hold"/>
                                        <p:tgtEl>
                                          <p:spTgt spid="116">
                                            <p:txEl>
                                              <p:pRg st="0" end="0"/>
                                            </p:txEl>
                                          </p:spTgt>
                                        </p:tgtEl>
                                        <p:attrNameLst>
                                          <p:attrName>style.visibility</p:attrName>
                                        </p:attrNameLst>
                                      </p:cBhvr>
                                      <p:to>
                                        <p:strVal val="visible"/>
                                      </p:to>
                                    </p:set>
                                    <p:anim calcmode="lin" valueType="num">
                                      <p:cBhvr>
                                        <p:cTn id="47" dur="25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48" dur="2500" fill="hold"/>
                                        <p:tgtEl>
                                          <p:spTgt spid="1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4" presetID="2" grpId="6" fill="hold">
                                  <p:stCondLst>
                                    <p:cond delay="0"/>
                                  </p:stCondLst>
                                  <p:iterate type="el" backwards="0">
                                    <p:tmAbs val="0"/>
                                  </p:iterate>
                                  <p:childTnLst>
                                    <p:set>
                                      <p:cBhvr>
                                        <p:cTn id="52" fill="hold"/>
                                        <p:tgtEl>
                                          <p:spTgt spid="116">
                                            <p:txEl>
                                              <p:pRg st="1" end="1"/>
                                            </p:txEl>
                                          </p:spTgt>
                                        </p:tgtEl>
                                        <p:attrNameLst>
                                          <p:attrName>style.visibility</p:attrName>
                                        </p:attrNameLst>
                                      </p:cBhvr>
                                      <p:to>
                                        <p:strVal val="visible"/>
                                      </p:to>
                                    </p:set>
                                    <p:anim calcmode="lin" valueType="num">
                                      <p:cBhvr>
                                        <p:cTn id="53" dur="25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54" dur="2500" fill="hold"/>
                                        <p:tgtEl>
                                          <p:spTgt spid="1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 grpId="4"/>
      <p:bldP build="whole" bldLvl="1" animBg="1" rev="0" advAuto="0" spid="111" grpId="2"/>
      <p:bldP build="whole" bldLvl="1" animBg="1" rev="0" advAuto="0" spid="114" grpId="1"/>
      <p:bldP build="p" bldLvl="5" animBg="1" rev="0" advAuto="0" spid="113" grpId="3"/>
      <p:bldP build="whole" bldLvl="1" animBg="1" rev="0" advAuto="0" spid="117" grpId="5"/>
      <p:bldP build="p" bldLvl="5" animBg="1" rev="0" advAuto="0" spid="116" grpId="6"/>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Condensed Medium"/>
        <a:ea typeface="Helvetica Condensed Medium"/>
        <a:cs typeface="Helvetica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Condensed Medium"/>
        <a:ea typeface="Helvetica Condensed Medium"/>
        <a:cs typeface="Helvetica Condensed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