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ph type="sldImg"/>
          </p:nvPr>
        </p:nvSpPr>
        <p:spPr>
          <a:xfrm>
            <a:off x="1143000" y="685800"/>
            <a:ext cx="4572000" cy="3429000"/>
          </a:xfrm>
          <a:prstGeom prst="rect">
            <a:avLst/>
          </a:prstGeom>
        </p:spPr>
        <p:txBody>
          <a:bodyPr/>
          <a:lstStyle/>
          <a:p>
            <a:pPr/>
          </a:p>
        </p:txBody>
      </p:sp>
      <p:sp>
        <p:nvSpPr>
          <p:cNvPr id="73" name="Shape 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pic>
        <p:nvPicPr>
          <p:cNvPr id="11" name="image2.png"/>
          <p:cNvPicPr>
            <a:picLocks noChangeAspect="1"/>
          </p:cNvPicPr>
          <p:nvPr/>
        </p:nvPicPr>
        <p:blipFill>
          <a:blip r:embed="rId2">
            <a:extLst/>
          </a:blip>
          <a:srcRect l="9168" t="0" r="0" b="0"/>
          <a:stretch>
            <a:fillRect/>
          </a:stretch>
        </p:blipFill>
        <p:spPr>
          <a:xfrm>
            <a:off x="-52983" y="0"/>
            <a:ext cx="1405681" cy="10540604"/>
          </a:xfrm>
          <a:prstGeom prst="rect">
            <a:avLst/>
          </a:prstGeom>
          <a:ln w="12700">
            <a:miter lim="400000"/>
          </a:ln>
          <a:effectLst>
            <a:outerShdw sx="100000" sy="100000" kx="0" ky="0" algn="b" rotWithShape="0" blurRad="76200" dist="25400" dir="2997974">
              <a:srgbClr val="000000">
                <a:alpha val="75264"/>
              </a:srgbClr>
            </a:outerShdw>
          </a:effectLst>
        </p:spPr>
      </p:pic>
      <p:sp>
        <p:nvSpPr>
          <p:cNvPr id="12" name="Shape 12"/>
          <p:cNvSpPr/>
          <p:nvPr/>
        </p:nvSpPr>
        <p:spPr>
          <a:xfrm>
            <a:off x="-1" y="8370568"/>
            <a:ext cx="1299768" cy="863601"/>
          </a:xfrm>
          <a:prstGeom prst="rect">
            <a:avLst/>
          </a:prstGeom>
          <a:ln w="12700">
            <a:miter lim="400000"/>
          </a:ln>
          <a:effectLst>
            <a:outerShdw sx="100000" sy="100000" kx="0" ky="0" algn="b" rotWithShape="0" blurRad="63500" dist="63500" dir="1371204">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pPr/>
            <a:r>
              <a:t>Session #11</a:t>
            </a:r>
          </a:p>
        </p:txBody>
      </p:sp>
      <p:sp>
        <p:nvSpPr>
          <p:cNvPr id="13" name="Shape 13"/>
          <p:cNvSpPr/>
          <p:nvPr/>
        </p:nvSpPr>
        <p:spPr>
          <a:xfrm>
            <a:off x="787" y="2278116"/>
            <a:ext cx="1298192" cy="1244601"/>
          </a:xfrm>
          <a:prstGeom prst="rect">
            <a:avLst/>
          </a:prstGeom>
          <a:ln w="12700">
            <a:miter lim="400000"/>
          </a:ln>
          <a:effectLst>
            <a:outerShdw sx="100000" sy="100000" kx="0" ky="0" algn="b" rotWithShape="0" blurRad="63500" dist="63500" dir="1371204">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pPr/>
            <a:r>
              <a:t>Word  of  the  Spirit</a:t>
            </a:r>
          </a:p>
        </p:txBody>
      </p:sp>
      <p:pic>
        <p:nvPicPr>
          <p:cNvPr id="14" name="image3.jpeg"/>
          <p:cNvPicPr>
            <a:picLocks noChangeAspect="1"/>
          </p:cNvPicPr>
          <p:nvPr/>
        </p:nvPicPr>
        <p:blipFill>
          <a:blip r:embed="rId3">
            <a:extLst/>
          </a:blip>
          <a:stretch>
            <a:fillRect/>
          </a:stretch>
        </p:blipFill>
        <p:spPr>
          <a:xfrm>
            <a:off x="0" y="0"/>
            <a:ext cx="1352750" cy="1730962"/>
          </a:xfrm>
          <a:prstGeom prst="rect">
            <a:avLst/>
          </a:prstGeom>
          <a:ln w="12700">
            <a:miter lim="400000"/>
          </a:ln>
        </p:spPr>
      </p:pic>
      <p:sp>
        <p:nvSpPr>
          <p:cNvPr id="15" name="Shape 15"/>
          <p:cNvSpPr/>
          <p:nvPr/>
        </p:nvSpPr>
        <p:spPr>
          <a:xfrm>
            <a:off x="0" y="128785"/>
            <a:ext cx="1221992" cy="1411104"/>
          </a:xfrm>
          <a:prstGeom prst="rect">
            <a:avLst/>
          </a:prstGeom>
          <a:ln w="12700">
            <a:miter lim="400000"/>
          </a:ln>
          <a:effectLst>
            <a:outerShdw sx="100000" sy="100000" kx="0" ky="0" algn="b" rotWithShape="0" blurRad="63500" dist="76200" dir="1371204">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nSpc>
                <a:spcPct val="90000"/>
              </a:lnSpc>
              <a:defRPr>
                <a:solidFill>
                  <a:srgbClr val="FFFFFF"/>
                </a:solidFill>
                <a:latin typeface="Emfatick NF"/>
                <a:ea typeface="Emfatick NF"/>
                <a:cs typeface="Emfatick NF"/>
                <a:sym typeface="Emfatick NF"/>
              </a:defRPr>
            </a:pPr>
            <a:r>
              <a:t>Life</a:t>
            </a:r>
            <a:br/>
            <a:r>
              <a:t> in the Spirit!</a:t>
            </a:r>
          </a:p>
        </p:txBody>
      </p:sp>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pic>
        <p:nvPicPr>
          <p:cNvPr id="23" name="image4.jpeg"/>
          <p:cNvPicPr>
            <a:picLocks noChangeAspect="1"/>
          </p:cNvPicPr>
          <p:nvPr/>
        </p:nvPicPr>
        <p:blipFill>
          <a:blip r:embed="rId2">
            <a:extLst/>
          </a:blip>
          <a:srcRect l="0" t="0" r="23956" b="0"/>
          <a:stretch>
            <a:fillRect/>
          </a:stretch>
        </p:blipFill>
        <p:spPr>
          <a:xfrm>
            <a:off x="-2" y="0"/>
            <a:ext cx="1299594" cy="9753600"/>
          </a:xfrm>
          <a:prstGeom prst="rect">
            <a:avLst/>
          </a:prstGeom>
          <a:ln w="12700">
            <a:miter lim="400000"/>
          </a:ln>
          <a:effectLst>
            <a:outerShdw sx="100000" sy="100000" kx="0" ky="0" algn="b" rotWithShape="0" blurRad="190500" dist="76200" dir="41479">
              <a:srgbClr val="000000"/>
            </a:outerShdw>
          </a:effectLst>
        </p:spPr>
      </p:pic>
      <p:pic>
        <p:nvPicPr>
          <p:cNvPr id="24" name="image3.jpeg"/>
          <p:cNvPicPr>
            <a:picLocks noChangeAspect="1"/>
          </p:cNvPicPr>
          <p:nvPr/>
        </p:nvPicPr>
        <p:blipFill>
          <a:blip r:embed="rId3">
            <a:extLst/>
          </a:blip>
          <a:stretch>
            <a:fillRect/>
          </a:stretch>
        </p:blipFill>
        <p:spPr>
          <a:xfrm>
            <a:off x="0" y="0"/>
            <a:ext cx="1304074" cy="1668677"/>
          </a:xfrm>
          <a:prstGeom prst="rect">
            <a:avLst/>
          </a:prstGeom>
          <a:ln w="12700">
            <a:miter lim="400000"/>
          </a:ln>
        </p:spPr>
      </p:pic>
      <p:sp>
        <p:nvSpPr>
          <p:cNvPr id="25" name="Shape 25"/>
          <p:cNvSpPr/>
          <p:nvPr/>
        </p:nvSpPr>
        <p:spPr>
          <a:xfrm>
            <a:off x="0" y="196225"/>
            <a:ext cx="1221992" cy="1276224"/>
          </a:xfrm>
          <a:prstGeom prst="rect">
            <a:avLst/>
          </a:prstGeom>
          <a:ln w="12700">
            <a:miter lim="400000"/>
          </a:ln>
          <a:effectLst>
            <a:outerShdw sx="100000" sy="100000" kx="0" ky="0" algn="b" rotWithShape="0" blurRad="63500" dist="76200" dir="1371204">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 </a:t>
            </a:r>
            <a:br/>
            <a:r>
              <a:t>in the Spirit!</a:t>
            </a:r>
          </a:p>
        </p:txBody>
      </p:sp>
      <p:sp>
        <p:nvSpPr>
          <p:cNvPr id="26" name="Shape 26"/>
          <p:cNvSpPr/>
          <p:nvPr/>
        </p:nvSpPr>
        <p:spPr>
          <a:xfrm>
            <a:off x="0" y="8604249"/>
            <a:ext cx="1221992" cy="863601"/>
          </a:xfrm>
          <a:prstGeom prst="rect">
            <a:avLst/>
          </a:prstGeom>
          <a:ln w="12700">
            <a:miter lim="400000"/>
          </a:ln>
          <a:effectLst>
            <a:outerShdw sx="100000" sy="100000" kx="0" ky="0" algn="b" rotWithShape="0" blurRad="63500" dist="63500" dir="1371204">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pPr/>
            <a:r>
              <a:t>Session #1</a:t>
            </a:r>
          </a:p>
        </p:txBody>
      </p:sp>
      <p:sp>
        <p:nvSpPr>
          <p:cNvPr id="27" name="Shape 27"/>
          <p:cNvSpPr/>
          <p:nvPr/>
        </p:nvSpPr>
        <p:spPr>
          <a:xfrm>
            <a:off x="-2" y="2362331"/>
            <a:ext cx="1221995" cy="1625601"/>
          </a:xfrm>
          <a:prstGeom prst="rect">
            <a:avLst/>
          </a:prstGeom>
          <a:ln w="12700">
            <a:miter lim="400000"/>
          </a:ln>
          <a:effectLst>
            <a:outerShdw sx="100000" sy="100000" kx="0" ky="0" algn="b" rotWithShape="0" blurRad="63500" dist="63500" dir="1371204">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pPr/>
            <a:r>
              <a:t>The Path of the Spirit</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1_Blank">
    <p:spTree>
      <p:nvGrpSpPr>
        <p:cNvPr id="1" name=""/>
        <p:cNvGrpSpPr/>
        <p:nvPr/>
      </p:nvGrpSpPr>
      <p:grpSpPr>
        <a:xfrm>
          <a:off x="0" y="0"/>
          <a:ext cx="0" cy="0"/>
          <a:chOff x="0" y="0"/>
          <a:chExt cx="0" cy="0"/>
        </a:xfrm>
      </p:grpSpPr>
      <p:pic>
        <p:nvPicPr>
          <p:cNvPr id="35" name="image4.jpeg"/>
          <p:cNvPicPr>
            <a:picLocks noChangeAspect="1"/>
          </p:cNvPicPr>
          <p:nvPr/>
        </p:nvPicPr>
        <p:blipFill>
          <a:blip r:embed="rId2">
            <a:extLst/>
          </a:blip>
          <a:srcRect l="0" t="0" r="23956" b="0"/>
          <a:stretch>
            <a:fillRect/>
          </a:stretch>
        </p:blipFill>
        <p:spPr>
          <a:xfrm>
            <a:off x="-2" y="0"/>
            <a:ext cx="1299594" cy="9753600"/>
          </a:xfrm>
          <a:prstGeom prst="rect">
            <a:avLst/>
          </a:prstGeom>
          <a:ln w="12700">
            <a:miter lim="400000"/>
          </a:ln>
          <a:effectLst>
            <a:outerShdw sx="100000" sy="100000" kx="0" ky="0" algn="b" rotWithShape="0" blurRad="190500" dist="76200" dir="41479">
              <a:srgbClr val="000000"/>
            </a:outerShdw>
          </a:effectLst>
        </p:spPr>
      </p:pic>
      <p:pic>
        <p:nvPicPr>
          <p:cNvPr id="36" name="image3.jpeg"/>
          <p:cNvPicPr>
            <a:picLocks noChangeAspect="1"/>
          </p:cNvPicPr>
          <p:nvPr/>
        </p:nvPicPr>
        <p:blipFill>
          <a:blip r:embed="rId3">
            <a:extLst/>
          </a:blip>
          <a:stretch>
            <a:fillRect/>
          </a:stretch>
        </p:blipFill>
        <p:spPr>
          <a:xfrm>
            <a:off x="0" y="0"/>
            <a:ext cx="1304074" cy="1668677"/>
          </a:xfrm>
          <a:prstGeom prst="rect">
            <a:avLst/>
          </a:prstGeom>
          <a:ln w="12700">
            <a:miter lim="400000"/>
          </a:ln>
        </p:spPr>
      </p:pic>
      <p:sp>
        <p:nvSpPr>
          <p:cNvPr id="37" name="Shape 37"/>
          <p:cNvSpPr/>
          <p:nvPr/>
        </p:nvSpPr>
        <p:spPr>
          <a:xfrm>
            <a:off x="0" y="196225"/>
            <a:ext cx="1221992" cy="1276224"/>
          </a:xfrm>
          <a:prstGeom prst="rect">
            <a:avLst/>
          </a:prstGeom>
          <a:ln w="12700">
            <a:miter lim="400000"/>
          </a:ln>
          <a:effectLst>
            <a:outerShdw sx="100000" sy="100000" kx="0" ky="0" algn="b" rotWithShape="0" blurRad="63500" dist="76200" dir="1371204">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38" name="Shape 38"/>
          <p:cNvSpPr/>
          <p:nvPr/>
        </p:nvSpPr>
        <p:spPr>
          <a:xfrm>
            <a:off x="0" y="8604249"/>
            <a:ext cx="1221992" cy="863601"/>
          </a:xfrm>
          <a:prstGeom prst="rect">
            <a:avLst/>
          </a:prstGeom>
          <a:ln w="12700">
            <a:miter lim="400000"/>
          </a:ln>
          <a:effectLst>
            <a:outerShdw sx="100000" sy="100000" kx="0" ky="0" algn="b" rotWithShape="0" blurRad="63500" dist="63500" dir="1371204">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pPr/>
            <a:r>
              <a:t>Session #1</a:t>
            </a:r>
          </a:p>
        </p:txBody>
      </p:sp>
      <p:sp>
        <p:nvSpPr>
          <p:cNvPr id="39" name="Shape 39"/>
          <p:cNvSpPr/>
          <p:nvPr/>
        </p:nvSpPr>
        <p:spPr>
          <a:xfrm>
            <a:off x="0" y="2062426"/>
            <a:ext cx="1221992" cy="1244601"/>
          </a:xfrm>
          <a:prstGeom prst="rect">
            <a:avLst/>
          </a:prstGeom>
          <a:ln w="12700">
            <a:miter lim="400000"/>
          </a:ln>
          <a:effectLst>
            <a:outerShdw sx="100000" sy="100000" kx="0" ky="0" algn="b" rotWithShape="0" blurRad="63500" dist="63500" dir="1371204">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pPr/>
            <a:r>
              <a:t>Sample Lesson Title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Title Text</a:t>
            </a:r>
          </a:p>
        </p:txBody>
      </p:sp>
      <p:sp>
        <p:nvSpPr>
          <p:cNvPr id="48" name="Shape 48"/>
          <p:cNvSpPr/>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6" name="Shape 56"/>
          <p:cNvSpPr/>
          <p:nvPr>
            <p:ph type="title"/>
          </p:nvPr>
        </p:nvSpPr>
        <p:spPr>
          <a:xfrm>
            <a:off x="1270000" y="3225800"/>
            <a:ext cx="10464800" cy="3302000"/>
          </a:xfrm>
          <a:prstGeom prst="rect">
            <a:avLst/>
          </a:prstGeom>
        </p:spPr>
        <p:txBody>
          <a:bodyPr anchor="ctr"/>
          <a:lstStyle/>
          <a:p>
            <a:pPr/>
            <a:r>
              <a:t>Title Text</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64" name="Shape 64"/>
          <p:cNvSpPr/>
          <p:nvPr>
            <p:ph type="body" sz="quarter" idx="1"/>
          </p:nvPr>
        </p:nvSpPr>
        <p:spPr>
          <a:xfrm>
            <a:off x="1270000" y="6362700"/>
            <a:ext cx="10464800" cy="469900"/>
          </a:xfrm>
          <a:prstGeom prst="rect">
            <a:avLst/>
          </a:prstGeom>
        </p:spPr>
        <p:txBody>
          <a:bodyPr/>
          <a:lstStyle>
            <a:lvl1pPr>
              <a:defRPr sz="2400"/>
            </a:lvl1pPr>
          </a:lstStyle>
          <a:p>
            <a:pPr/>
            <a:r>
              <a:t>–Johnny Appleseed</a:t>
            </a:r>
          </a:p>
        </p:txBody>
      </p:sp>
      <p:sp>
        <p:nvSpPr>
          <p:cNvPr id="65" name="Shape 65"/>
          <p:cNvSpPr/>
          <p:nvPr>
            <p:ph type="body" sz="quarter" idx="13"/>
          </p:nvPr>
        </p:nvSpPr>
        <p:spPr>
          <a:xfrm>
            <a:off x="1270000" y="4267200"/>
            <a:ext cx="10464800" cy="685800"/>
          </a:xfrm>
          <a:prstGeom prst="rect">
            <a:avLst/>
          </a:prstGeom>
        </p:spPr>
        <p:txBody>
          <a:bodyPr anchor="ctr"/>
          <a:lstStyle/>
          <a:p>
            <a:pPr>
              <a:defRPr sz="3800"/>
            </a:pP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Title Text</a:t>
            </a:r>
          </a:p>
        </p:txBody>
      </p:sp>
      <p:sp>
        <p:nvSpPr>
          <p:cNvPr id="3" name="Shape 3"/>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1pPr>
      <a:lvl2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2pPr>
      <a:lvl3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3pPr>
      <a:lvl4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4pPr>
      <a:lvl5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5pPr>
      <a:lvl6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6pPr>
      <a:lvl7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7pPr>
      <a:lvl8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8pPr>
      <a:lvl9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Helvetica Condensed Medium"/>
          <a:ea typeface="Helvetica Condensed Medium"/>
          <a:cs typeface="Helvetica Condensed Medium"/>
          <a:sym typeface="Helvetica Condensed Medium"/>
        </a:defRPr>
      </a:lvl9pPr>
    </p:titleStyle>
    <p:bodyStyle>
      <a:lvl1pPr marL="0" marR="0" indent="0" algn="ctr" defTabSz="584200" rtl="0" latinLnBrk="0">
        <a:lnSpc>
          <a:spcPct val="100000"/>
        </a:lnSpc>
        <a:spcBef>
          <a:spcPts val="0"/>
        </a:spcBef>
        <a:spcAft>
          <a:spcPts val="0"/>
        </a:spcAft>
        <a:buClrTx/>
        <a:buSzTx/>
        <a:buFontTx/>
        <a:buNone/>
        <a:tabLst/>
        <a:defRPr b="0" baseline="0" cap="none" i="0" spc="0" strike="noStrike" sz="3200" u="none">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3200" u="none">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3200" u="none">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3200" u="none">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3200" u="none">
          <a:ln>
            <a:noFill/>
          </a:ln>
          <a:solidFill>
            <a:srgbClr val="000000"/>
          </a:solidFill>
          <a:uFillTx/>
          <a:latin typeface="Helvetica Light"/>
          <a:ea typeface="Helvetica Light"/>
          <a:cs typeface="Helvetica Light"/>
          <a:sym typeface="Helvetica Light"/>
        </a:defRPr>
      </a:lvl5pPr>
      <a:lvl6pPr marL="2617611" marR="0" indent="-395111" algn="ctr" defTabSz="584200" rtl="0" latinLnBrk="0">
        <a:lnSpc>
          <a:spcPct val="100000"/>
        </a:lnSpc>
        <a:spcBef>
          <a:spcPts val="0"/>
        </a:spcBef>
        <a:spcAft>
          <a:spcPts val="0"/>
        </a:spcAft>
        <a:buClrTx/>
        <a:buSzPct val="75000"/>
        <a:buFontTx/>
        <a:buChar char="•"/>
        <a:tabLst/>
        <a:defRPr b="0" baseline="0" cap="none" i="0" spc="0" strike="noStrike" sz="3200" u="none">
          <a:ln>
            <a:noFill/>
          </a:ln>
          <a:solidFill>
            <a:srgbClr val="000000"/>
          </a:solidFill>
          <a:uFillTx/>
          <a:latin typeface="Helvetica Light"/>
          <a:ea typeface="Helvetica Light"/>
          <a:cs typeface="Helvetica Light"/>
          <a:sym typeface="Helvetica Light"/>
        </a:defRPr>
      </a:lvl6pPr>
      <a:lvl7pPr marL="3062111" marR="0" indent="-395111" algn="ctr" defTabSz="584200" rtl="0" latinLnBrk="0">
        <a:lnSpc>
          <a:spcPct val="100000"/>
        </a:lnSpc>
        <a:spcBef>
          <a:spcPts val="0"/>
        </a:spcBef>
        <a:spcAft>
          <a:spcPts val="0"/>
        </a:spcAft>
        <a:buClrTx/>
        <a:buSzPct val="75000"/>
        <a:buFontTx/>
        <a:buChar char="•"/>
        <a:tabLst/>
        <a:defRPr b="0" baseline="0" cap="none" i="0" spc="0" strike="noStrike" sz="3200" u="none">
          <a:ln>
            <a:noFill/>
          </a:ln>
          <a:solidFill>
            <a:srgbClr val="000000"/>
          </a:solidFill>
          <a:uFillTx/>
          <a:latin typeface="Helvetica Light"/>
          <a:ea typeface="Helvetica Light"/>
          <a:cs typeface="Helvetica Light"/>
          <a:sym typeface="Helvetica Light"/>
        </a:defRPr>
      </a:lvl7pPr>
      <a:lvl8pPr marL="3506611" marR="0" indent="-395111" algn="ctr" defTabSz="584200" rtl="0" latinLnBrk="0">
        <a:lnSpc>
          <a:spcPct val="100000"/>
        </a:lnSpc>
        <a:spcBef>
          <a:spcPts val="0"/>
        </a:spcBef>
        <a:spcAft>
          <a:spcPts val="0"/>
        </a:spcAft>
        <a:buClrTx/>
        <a:buSzPct val="75000"/>
        <a:buFontTx/>
        <a:buChar char="•"/>
        <a:tabLst/>
        <a:defRPr b="0" baseline="0" cap="none" i="0" spc="0" strike="noStrike" sz="3200" u="none">
          <a:ln>
            <a:noFill/>
          </a:ln>
          <a:solidFill>
            <a:srgbClr val="000000"/>
          </a:solidFill>
          <a:uFillTx/>
          <a:latin typeface="Helvetica Light"/>
          <a:ea typeface="Helvetica Light"/>
          <a:cs typeface="Helvetica Light"/>
          <a:sym typeface="Helvetica Light"/>
        </a:defRPr>
      </a:lvl8pPr>
      <a:lvl9pPr marL="3951111" marR="0" indent="-395111" algn="ctr" defTabSz="584200" rtl="0" latinLnBrk="0">
        <a:lnSpc>
          <a:spcPct val="100000"/>
        </a:lnSpc>
        <a:spcBef>
          <a:spcPts val="0"/>
        </a:spcBef>
        <a:spcAft>
          <a:spcPts val="0"/>
        </a:spcAft>
        <a:buClrTx/>
        <a:buSzPct val="75000"/>
        <a:buFontTx/>
        <a:buChar char="•"/>
        <a:tabLst/>
        <a:defRPr b="0" baseline="0" cap="none" i="0" spc="0" strike="noStrike" sz="3200" u="none">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3.png"/><Relationship Id="rId4" Type="http://schemas.openxmlformats.org/officeDocument/2006/relationships/image" Target="../media/image1.gi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image5.jpe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76" name="Shape 76"/>
          <p:cNvSpPr/>
          <p:nvPr/>
        </p:nvSpPr>
        <p:spPr>
          <a:xfrm>
            <a:off x="635000" y="6014714"/>
            <a:ext cx="12954000" cy="2327921"/>
          </a:xfrm>
          <a:prstGeom prst="rect">
            <a:avLst/>
          </a:prstGeom>
          <a:blipFill>
            <a:blip r:embed="rId3"/>
          </a:blip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i="1" sz="3400">
                <a:solidFill>
                  <a:srgbClr val="FFFFFF"/>
                </a:solidFill>
              </a:defRPr>
            </a:pPr>
            <a:r>
              <a:t>Experiencing the Fullness of Christ</a:t>
            </a:r>
          </a:p>
          <a:p>
            <a:pPr>
              <a:defRPr b="1" sz="7700">
                <a:solidFill>
                  <a:srgbClr val="FF0000"/>
                </a:solidFill>
                <a:latin typeface="Times New Roman"/>
                <a:ea typeface="Times New Roman"/>
                <a:cs typeface="Times New Roman"/>
                <a:sym typeface="Times New Roman"/>
              </a:defRPr>
            </a:pPr>
            <a:r>
              <a:t># 11 </a:t>
            </a:r>
            <a:r>
              <a:rPr>
                <a:solidFill>
                  <a:srgbClr val="FFFF00"/>
                </a:solidFill>
              </a:rPr>
              <a:t>Word  of  the  Spirit </a:t>
            </a:r>
            <a:endParaRPr>
              <a:solidFill>
                <a:srgbClr val="FFFFFF"/>
              </a:solidFill>
            </a:endParaRPr>
          </a:p>
          <a:p>
            <a:pPr>
              <a:defRPr b="1" sz="4000">
                <a:solidFill>
                  <a:srgbClr val="FFFFFF"/>
                </a:solidFill>
                <a:latin typeface="Times New Roman"/>
                <a:ea typeface="Times New Roman"/>
                <a:cs typeface="Times New Roman"/>
                <a:sym typeface="Times New Roman"/>
              </a:defRPr>
            </a:pPr>
            <a:r>
              <a:t>(2 Peter 1:19-21)</a:t>
            </a:r>
          </a:p>
        </p:txBody>
      </p:sp>
      <p:sp>
        <p:nvSpPr>
          <p:cNvPr id="77" name="Shape 77"/>
          <p:cNvSpPr/>
          <p:nvPr/>
        </p:nvSpPr>
        <p:spPr>
          <a:xfrm>
            <a:off x="2405871" y="3511454"/>
            <a:ext cx="10330424" cy="1338174"/>
          </a:xfrm>
          <a:prstGeom prst="rect">
            <a:avLst/>
          </a:prstGeom>
          <a:ln w="12700">
            <a:miter lim="400000"/>
          </a:ln>
          <a:effectLst>
            <a:outerShdw sx="100000" sy="100000" kx="0" ky="0" algn="b" rotWithShape="0" blurRad="63500" dist="63500" dir="540000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9600">
                <a:solidFill>
                  <a:srgbClr val="FFFFFF"/>
                </a:solidFill>
                <a:latin typeface="Emfatick NF"/>
                <a:ea typeface="Emfatick NF"/>
                <a:cs typeface="Emfatick NF"/>
                <a:sym typeface="Emfatick NF"/>
              </a:defRPr>
            </a:lvl1pPr>
          </a:lstStyle>
          <a:p>
            <a:pPr/>
            <a:r>
              <a:t>Life in the Spirit!</a:t>
            </a:r>
          </a:p>
        </p:txBody>
      </p:sp>
      <p:sp>
        <p:nvSpPr>
          <p:cNvPr id="78" name="Shape 78"/>
          <p:cNvSpPr/>
          <p:nvPr/>
        </p:nvSpPr>
        <p:spPr>
          <a:xfrm>
            <a:off x="7790130" y="8923019"/>
            <a:ext cx="4946165" cy="622301"/>
          </a:xfrm>
          <a:prstGeom prst="rect">
            <a:avLst/>
          </a:prstGeom>
          <a:ln w="12700">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30000"/>
              </a:lnSpc>
              <a:defRPr>
                <a:solidFill>
                  <a:srgbClr val="FFFFFF"/>
                </a:solidFill>
                <a:latin typeface="Gill Sans"/>
                <a:ea typeface="Gill Sans"/>
                <a:cs typeface="Gill Sans"/>
                <a:sym typeface="Gill Sans"/>
              </a:defRPr>
            </a:lvl1pPr>
          </a:lstStyle>
          <a:p>
            <a:pPr/>
            <a:r>
              <a:t>Raymond B. Orr</a:t>
            </a:r>
          </a:p>
        </p:txBody>
      </p:sp>
      <p:sp>
        <p:nvSpPr>
          <p:cNvPr id="79" name="Shape 79"/>
          <p:cNvSpPr/>
          <p:nvPr/>
        </p:nvSpPr>
        <p:spPr>
          <a:xfrm>
            <a:off x="81679" y="8821418"/>
            <a:ext cx="7489405" cy="533401"/>
          </a:xfrm>
          <a:prstGeom prst="rect">
            <a:avLst/>
          </a:prstGeom>
          <a:ln w="12700">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30000"/>
              </a:lnSpc>
              <a:defRPr sz="2900">
                <a:solidFill>
                  <a:srgbClr val="FFFFFF"/>
                </a:solidFill>
                <a:latin typeface="Gill Sans"/>
                <a:ea typeface="Gill Sans"/>
                <a:cs typeface="Gill Sans"/>
                <a:sym typeface="Gill Sans"/>
              </a:defRPr>
            </a:lvl1pPr>
          </a:lstStyle>
          <a:p>
            <a:pPr/>
            <a:r>
              <a:t>Oakland International Fellowship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nvSpPr>
        <p:spPr>
          <a:xfrm>
            <a:off x="2467438" y="157883"/>
            <a:ext cx="10064972" cy="719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5200">
                <a:solidFill>
                  <a:srgbClr val="FF0000"/>
                </a:solidFill>
                <a:latin typeface="Helvetica Condensed Medium"/>
                <a:ea typeface="Helvetica Condensed Medium"/>
                <a:cs typeface="Helvetica Condensed Medium"/>
                <a:sym typeface="Helvetica Condensed Medium"/>
              </a:defRPr>
            </a:pPr>
            <a:r>
              <a:t>3. </a:t>
            </a:r>
            <a:r>
              <a:rPr>
                <a:solidFill>
                  <a:srgbClr val="000000"/>
                </a:solidFill>
              </a:rPr>
              <a:t>Significant terms. </a:t>
            </a:r>
          </a:p>
        </p:txBody>
      </p:sp>
      <p:sp>
        <p:nvSpPr>
          <p:cNvPr id="145" name="Shape 145"/>
          <p:cNvSpPr/>
          <p:nvPr/>
        </p:nvSpPr>
        <p:spPr>
          <a:xfrm>
            <a:off x="1549400" y="1029636"/>
            <a:ext cx="11559565" cy="8435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spcBef>
                <a:spcPts val="600"/>
              </a:spcBef>
            </a:pPr>
            <a:r>
              <a:t>	  </a:t>
            </a:r>
            <a:r>
              <a:rPr u="sng">
                <a:solidFill>
                  <a:srgbClr val="006620"/>
                </a:solidFill>
              </a:rPr>
              <a:t>Rhema / Logos</a:t>
            </a:r>
            <a:r>
              <a:t>: 2 Greek words used to describe 	  	  Scripture are 1</a:t>
            </a:r>
            <a:r>
              <a:rPr baseline="30000"/>
              <a:t>st</a:t>
            </a:r>
            <a:r>
              <a:t> </a:t>
            </a:r>
            <a:r>
              <a:rPr>
                <a:solidFill>
                  <a:srgbClr val="FF0000"/>
                </a:solidFill>
              </a:rPr>
              <a:t>‘logos’ </a:t>
            </a:r>
            <a:r>
              <a:t>which focuses upon the 	 	  inspired word of God and Jesus as the ‘living word’; 	  and 2</a:t>
            </a:r>
            <a:r>
              <a:rPr baseline="30000"/>
              <a:t>nd</a:t>
            </a:r>
            <a:r>
              <a:t> </a:t>
            </a:r>
            <a:r>
              <a:rPr>
                <a:solidFill>
                  <a:srgbClr val="FF0000"/>
                </a:solidFill>
              </a:rPr>
              <a:t>‘rhema’ </a:t>
            </a:r>
            <a:r>
              <a:t>refers mainly to the spoken word.  </a:t>
            </a:r>
          </a:p>
          <a:p>
            <a:pPr algn="l">
              <a:spcBef>
                <a:spcPts val="600"/>
              </a:spcBef>
            </a:pPr>
            <a:r>
              <a:t>	  </a:t>
            </a:r>
            <a:r>
              <a:rPr u="sng">
                <a:solidFill>
                  <a:srgbClr val="7030A0"/>
                </a:solidFill>
              </a:rPr>
              <a:t>Inerrancy / Infallibility</a:t>
            </a:r>
            <a:r>
              <a:t>: These are theological affirmations that the Bible is incapable of failing in matters of truth, morality or any doctrine (teaching).  Scripture gives reliable guidance in all matters of faith and practice.</a:t>
            </a:r>
          </a:p>
          <a:p>
            <a:pPr algn="l">
              <a:defRPr u="sng">
                <a:solidFill>
                  <a:srgbClr val="993300"/>
                </a:solidFill>
              </a:defRPr>
            </a:pPr>
            <a:r>
              <a:t>Translation / Paraphrase</a:t>
            </a:r>
            <a:r>
              <a:rPr u="none">
                <a:solidFill>
                  <a:srgbClr val="000000"/>
                </a:solidFill>
              </a:rPr>
              <a:t>:  A </a:t>
            </a:r>
            <a:r>
              <a:rPr u="none">
                <a:solidFill>
                  <a:srgbClr val="3333FF"/>
                </a:solidFill>
              </a:rPr>
              <a:t>translation</a:t>
            </a:r>
            <a:r>
              <a:rPr u="none">
                <a:solidFill>
                  <a:srgbClr val="000000"/>
                </a:solidFill>
              </a:rPr>
              <a:t> seeks to give the apparent understanding of the text according to its original language: the OT from the Hebrew &amp; the NT from the Greek.  A </a:t>
            </a:r>
            <a:r>
              <a:rPr u="none">
                <a:solidFill>
                  <a:srgbClr val="3333FF"/>
                </a:solidFill>
              </a:rPr>
              <a:t>paraphrase</a:t>
            </a:r>
            <a:r>
              <a:rPr u="none">
                <a:solidFill>
                  <a:srgbClr val="000000"/>
                </a:solidFill>
              </a:rPr>
              <a:t> is not direct translation of the original text but close restatement of it in an attempt to clarify its meaning – contemporary relevance.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anim calcmode="lin" valueType="num">
                                      <p:cBhvr>
                                        <p:cTn id="7" dur="1000" fill="hold"/>
                                        <p:tgtEl>
                                          <p:spTgt spid="145">
                                            <p:bg/>
                                          </p:spTgt>
                                        </p:tgtEl>
                                        <p:attrNameLst>
                                          <p:attrName>ppt_w</p:attrName>
                                        </p:attrNameLst>
                                      </p:cBhvr>
                                      <p:tavLst>
                                        <p:tav tm="0">
                                          <p:val>
                                            <p:fltVal val="0"/>
                                          </p:val>
                                        </p:tav>
                                        <p:tav tm="100000">
                                          <p:val>
                                            <p:strVal val="#ppt_w"/>
                                          </p:val>
                                        </p:tav>
                                      </p:tavLst>
                                    </p:anim>
                                    <p:anim calcmode="lin" valueType="num">
                                      <p:cBhvr>
                                        <p:cTn id="8" dur="1000" fill="hold"/>
                                        <p:tgtEl>
                                          <p:spTgt spid="145">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45">
                                            <p:txEl>
                                              <p:pRg st="0" end="0"/>
                                            </p:txEl>
                                          </p:spTgt>
                                        </p:tgtEl>
                                        <p:attrNameLst>
                                          <p:attrName>style.visibility</p:attrName>
                                        </p:attrNameLst>
                                      </p:cBhvr>
                                      <p:to>
                                        <p:strVal val="visible"/>
                                      </p:to>
                                    </p:set>
                                    <p:anim calcmode="lin" valueType="num">
                                      <p:cBhvr>
                                        <p:cTn id="11" dur="1000" fill="hold"/>
                                        <p:tgtEl>
                                          <p:spTgt spid="1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4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45">
                                            <p:txEl>
                                              <p:pRg st="1" end="1"/>
                                            </p:txEl>
                                          </p:spTgt>
                                        </p:tgtEl>
                                        <p:attrNameLst>
                                          <p:attrName>style.visibility</p:attrName>
                                        </p:attrNameLst>
                                      </p:cBhvr>
                                      <p:to>
                                        <p:strVal val="visible"/>
                                      </p:to>
                                    </p:set>
                                    <p:anim calcmode="lin" valueType="num">
                                      <p:cBhvr>
                                        <p:cTn id="17" dur="1000" fill="hold"/>
                                        <p:tgtEl>
                                          <p:spTgt spid="145">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4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145">
                                            <p:txEl>
                                              <p:pRg st="2" end="2"/>
                                            </p:txEl>
                                          </p:spTgt>
                                        </p:tgtEl>
                                        <p:attrNameLst>
                                          <p:attrName>style.visibility</p:attrName>
                                        </p:attrNameLst>
                                      </p:cBhvr>
                                      <p:to>
                                        <p:strVal val="visible"/>
                                      </p:to>
                                    </p:set>
                                    <p:anim calcmode="lin" valueType="num">
                                      <p:cBhvr>
                                        <p:cTn id="23" dur="1000" fill="hold"/>
                                        <p:tgtEl>
                                          <p:spTgt spid="14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4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nvSpPr>
        <p:spPr>
          <a:xfrm>
            <a:off x="2467438" y="488098"/>
            <a:ext cx="10064972" cy="14727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4800">
                <a:latin typeface="Times New Roman"/>
                <a:ea typeface="Times New Roman"/>
                <a:cs typeface="Times New Roman"/>
                <a:sym typeface="Times New Roman"/>
              </a:defRPr>
            </a:lvl1pPr>
          </a:lstStyle>
          <a:p>
            <a:pPr/>
            <a:r>
              <a:t>The Spirit’s part in shaping the Scriptures </a:t>
            </a:r>
          </a:p>
        </p:txBody>
      </p:sp>
      <p:sp>
        <p:nvSpPr>
          <p:cNvPr id="148" name="Shape 148"/>
          <p:cNvSpPr/>
          <p:nvPr/>
        </p:nvSpPr>
        <p:spPr>
          <a:xfrm>
            <a:off x="2769670" y="2337642"/>
            <a:ext cx="9146990" cy="524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4800"/>
            </a:pPr>
            <a:r>
              <a:t>“All Scripture is breathed out by God and profitable for teaching, for reproof, for correction, and for training in righteousness that the man of God may be competent, equipped for every good work.”  </a:t>
            </a:r>
            <a:r>
              <a:rPr>
                <a:solidFill>
                  <a:srgbClr val="FF0000"/>
                </a:solidFill>
              </a:rPr>
              <a:t>  </a:t>
            </a:r>
            <a:r>
              <a:rPr i="0">
                <a:solidFill>
                  <a:srgbClr val="FF0000"/>
                </a:solidFill>
              </a:rPr>
              <a:t>(2 Tim 3:16-17).</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2467438" y="-73019"/>
            <a:ext cx="10064972" cy="14727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4800">
                <a:latin typeface="Times New Roman"/>
                <a:ea typeface="Times New Roman"/>
                <a:cs typeface="Times New Roman"/>
                <a:sym typeface="Times New Roman"/>
              </a:defRPr>
            </a:lvl1pPr>
          </a:lstStyle>
          <a:p>
            <a:pPr/>
            <a:r>
              <a:t>The Spirit’s part in shaping the Scriptures </a:t>
            </a:r>
          </a:p>
        </p:txBody>
      </p:sp>
      <p:sp>
        <p:nvSpPr>
          <p:cNvPr id="151" name="Shape 151"/>
          <p:cNvSpPr/>
          <p:nvPr/>
        </p:nvSpPr>
        <p:spPr>
          <a:xfrm>
            <a:off x="1442670" y="926428"/>
            <a:ext cx="11485930" cy="875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4400">
                <a:solidFill>
                  <a:srgbClr val="7030A0"/>
                </a:solidFill>
              </a:defRPr>
            </a:pPr>
            <a:r>
              <a:t>	   </a:t>
            </a:r>
            <a:r>
              <a:rPr sz="4800"/>
              <a:t>Summary: </a:t>
            </a:r>
            <a:endParaRPr sz="4800"/>
          </a:p>
          <a:p>
            <a:pPr marL="1155700" algn="l">
              <a:buSzPct val="100000"/>
              <a:buAutoNum type="arabicPeriod" startAt="1"/>
              <a:defRPr sz="4000"/>
            </a:pPr>
            <a:r>
              <a:t>  Scripture is God-breathed. </a:t>
            </a:r>
          </a:p>
          <a:p>
            <a:pPr marL="1155700" algn="l">
              <a:buSzPct val="100000"/>
              <a:buAutoNum type="arabicPeriod" startAt="1"/>
              <a:defRPr sz="4000"/>
            </a:pPr>
            <a:r>
              <a:t>  The Spirit illuminated the mind and soul of  the biblical writers, so that believers may trust the Scriptures as the divinely inspired </a:t>
            </a:r>
            <a:r>
              <a:rPr>
                <a:solidFill>
                  <a:srgbClr val="FF0000"/>
                </a:solidFill>
              </a:rPr>
              <a:t>“Word of God”.  </a:t>
            </a:r>
            <a:endParaRPr>
              <a:solidFill>
                <a:srgbClr val="FF0000"/>
              </a:solidFill>
            </a:endParaRPr>
          </a:p>
          <a:p>
            <a:pPr marL="742950" indent="-742950" algn="l">
              <a:buSzPct val="100000"/>
              <a:buAutoNum type="arabicPeriod" startAt="1"/>
              <a:defRPr sz="4000"/>
            </a:pPr>
            <a:r>
              <a:t>The Holy Spirit applies biblical truth to our lives as we learn to follow after Christ.</a:t>
            </a:r>
          </a:p>
          <a:p>
            <a:pPr marL="742950" indent="-742950" algn="l">
              <a:buSzPct val="100000"/>
              <a:buAutoNum type="arabicPeriod" startAt="1"/>
              <a:defRPr sz="4000"/>
            </a:pPr>
            <a:r>
              <a:t>Spiritual disciplines </a:t>
            </a:r>
            <a:r>
              <a:rPr>
                <a:solidFill>
                  <a:srgbClr val="00B050"/>
                </a:solidFill>
              </a:rPr>
              <a:t>(daily ‘Quiet Time’, group Bible study’, and ministry of the Word in the preaching and singing of worship) </a:t>
            </a:r>
            <a:r>
              <a:t>facilitate the delivery of God’s truth / wisdom into our hearts and minds, enabling believers to be constantly </a:t>
            </a:r>
            <a:r>
              <a:rPr>
                <a:solidFill>
                  <a:srgbClr val="3333FF"/>
                </a:solidFill>
              </a:rPr>
              <a:t>Spirit-filled</a:t>
            </a:r>
            <a:r>
              <a: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151">
                                            <p:txEl>
                                              <p:pRg st="1" end="1"/>
                                            </p:txEl>
                                          </p:spTgt>
                                        </p:tgtEl>
                                        <p:attrNameLst>
                                          <p:attrName>style.visibility</p:attrName>
                                        </p:attrNameLst>
                                      </p:cBhvr>
                                      <p:to>
                                        <p:strVal val="visible"/>
                                      </p:to>
                                    </p:set>
                                    <p:animEffect filter="wipe(down)" transition="in">
                                      <p:cBhvr>
                                        <p:cTn id="7" dur="500"/>
                                        <p:tgtEl>
                                          <p:spTgt spid="1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2" grpId="1" fill="hold">
                                  <p:stCondLst>
                                    <p:cond delay="0"/>
                                  </p:stCondLst>
                                  <p:iterate type="el" backwards="0">
                                    <p:tmAbs val="0"/>
                                  </p:iterate>
                                  <p:childTnLst>
                                    <p:set>
                                      <p:cBhvr>
                                        <p:cTn id="11" fill="hold"/>
                                        <p:tgtEl>
                                          <p:spTgt spid="151">
                                            <p:txEl>
                                              <p:pRg st="2" end="2"/>
                                            </p:txEl>
                                          </p:spTgt>
                                        </p:tgtEl>
                                        <p:attrNameLst>
                                          <p:attrName>style.visibility</p:attrName>
                                        </p:attrNameLst>
                                      </p:cBhvr>
                                      <p:to>
                                        <p:strVal val="visible"/>
                                      </p:to>
                                    </p:set>
                                    <p:animEffect filter="wipe(down)" transition="in">
                                      <p:cBhvr>
                                        <p:cTn id="12" dur="500"/>
                                        <p:tgtEl>
                                          <p:spTgt spid="1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2" grpId="1" fill="hold">
                                  <p:stCondLst>
                                    <p:cond delay="0"/>
                                  </p:stCondLst>
                                  <p:iterate type="el" backwards="0">
                                    <p:tmAbs val="0"/>
                                  </p:iterate>
                                  <p:childTnLst>
                                    <p:set>
                                      <p:cBhvr>
                                        <p:cTn id="16" fill="hold"/>
                                        <p:tgtEl>
                                          <p:spTgt spid="151">
                                            <p:txEl>
                                              <p:pRg st="3" end="3"/>
                                            </p:txEl>
                                          </p:spTgt>
                                        </p:tgtEl>
                                        <p:attrNameLst>
                                          <p:attrName>style.visibility</p:attrName>
                                        </p:attrNameLst>
                                      </p:cBhvr>
                                      <p:to>
                                        <p:strVal val="visible"/>
                                      </p:to>
                                    </p:set>
                                    <p:animEffect filter="wipe(down)" transition="in">
                                      <p:cBhvr>
                                        <p:cTn id="17" dur="500"/>
                                        <p:tgtEl>
                                          <p:spTgt spid="1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2" grpId="1" fill="hold">
                                  <p:stCondLst>
                                    <p:cond delay="0"/>
                                  </p:stCondLst>
                                  <p:iterate type="el" backwards="0">
                                    <p:tmAbs val="0"/>
                                  </p:iterate>
                                  <p:childTnLst>
                                    <p:set>
                                      <p:cBhvr>
                                        <p:cTn id="21" fill="hold"/>
                                        <p:tgtEl>
                                          <p:spTgt spid="151">
                                            <p:txEl>
                                              <p:pRg st="4" end="4"/>
                                            </p:txEl>
                                          </p:spTgt>
                                        </p:tgtEl>
                                        <p:attrNameLst>
                                          <p:attrName>style.visibility</p:attrName>
                                        </p:attrNameLst>
                                      </p:cBhvr>
                                      <p:to>
                                        <p:strVal val="visible"/>
                                      </p:to>
                                    </p:set>
                                    <p:animEffect filter="wipe(down)" transition="in">
                                      <p:cBhvr>
                                        <p:cTn id="22" dur="500"/>
                                        <p:tgtEl>
                                          <p:spTgt spid="15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2144816" y="407563"/>
            <a:ext cx="9682444" cy="7742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4800">
                <a:solidFill>
                  <a:srgbClr val="C00000"/>
                </a:solidFill>
                <a:latin typeface="Times New Roman"/>
                <a:ea typeface="Times New Roman"/>
                <a:cs typeface="Times New Roman"/>
                <a:sym typeface="Times New Roman"/>
              </a:defRPr>
            </a:lvl1pPr>
          </a:lstStyle>
          <a:p>
            <a:pPr/>
            <a:r>
              <a:t>The Spirit’s word is Christ’s word </a:t>
            </a:r>
          </a:p>
        </p:txBody>
      </p:sp>
      <p:sp>
        <p:nvSpPr>
          <p:cNvPr id="154" name="Shape 154"/>
          <p:cNvSpPr/>
          <p:nvPr/>
        </p:nvSpPr>
        <p:spPr>
          <a:xfrm>
            <a:off x="1910652" y="1450379"/>
            <a:ext cx="11065761" cy="810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i="1" sz="4000">
                <a:latin typeface="+mj-lt"/>
                <a:ea typeface="+mj-ea"/>
                <a:cs typeface="+mj-cs"/>
                <a:sym typeface="Helvetica"/>
              </a:defRPr>
            </a:pPr>
            <a:r>
              <a:t>    </a:t>
            </a:r>
            <a:r>
              <a:rPr>
                <a:solidFill>
                  <a:srgbClr val="FF0000"/>
                </a:solidFill>
              </a:rPr>
              <a:t>10 </a:t>
            </a:r>
            <a:r>
              <a:t>“Concerning this salvation, the 	prophets 	who prophesied of the grace that 	was to be yours searched and inquired 	carefully,  </a:t>
            </a:r>
            <a:r>
              <a:rPr>
                <a:solidFill>
                  <a:srgbClr val="FF0000"/>
                </a:solidFill>
              </a:rPr>
              <a:t>11</a:t>
            </a:r>
            <a:r>
              <a:t> inquiring what person or time </a:t>
            </a:r>
            <a:r>
              <a:rPr u="sng"/>
              <a:t>the Spirit of Christ in them</a:t>
            </a:r>
            <a:r>
              <a:t> was indicating when he predicted the sufferings of Christ and the subsequent glories.  </a:t>
            </a:r>
            <a:r>
              <a:rPr>
                <a:solidFill>
                  <a:srgbClr val="FF0000"/>
                </a:solidFill>
              </a:rPr>
              <a:t>12</a:t>
            </a:r>
            <a:r>
              <a:t> It was revealed to them that </a:t>
            </a:r>
            <a:r>
              <a:rPr u="sng"/>
              <a:t>they were serving not themselves but you</a:t>
            </a:r>
            <a:r>
              <a:t>, in the things that have now been announced to you through those who </a:t>
            </a:r>
            <a:r>
              <a:rPr u="sng"/>
              <a:t>preached the good news to you by the Holy Spirit</a:t>
            </a:r>
            <a:r>
              <a:t> sent from heaven, things into which angels long to look.”</a:t>
            </a:r>
            <a:r>
              <a:rPr b="0" i="0"/>
              <a:t> </a:t>
            </a:r>
            <a:r>
              <a:rPr b="0" i="0" sz="4500"/>
              <a:t>	</a:t>
            </a:r>
            <a:r>
              <a:rPr i="0" sz="3200">
                <a:solidFill>
                  <a:srgbClr val="FF0000"/>
                </a:solidFill>
              </a:rPr>
              <a:t>(1 Peter 1:10-12).</a:t>
            </a:r>
          </a:p>
        </p:txBody>
      </p:sp>
      <p:pic>
        <p:nvPicPr>
          <p:cNvPr id="155" name="image15.png"/>
          <p:cNvPicPr>
            <a:picLocks noChangeAspect="1"/>
          </p:cNvPicPr>
          <p:nvPr/>
        </p:nvPicPr>
        <p:blipFill>
          <a:blip r:embed="rId2">
            <a:extLst/>
          </a:blip>
          <a:stretch>
            <a:fillRect/>
          </a:stretch>
        </p:blipFill>
        <p:spPr>
          <a:xfrm>
            <a:off x="-1031919" y="4737098"/>
            <a:ext cx="2932114" cy="2133601"/>
          </a:xfrm>
          <a:prstGeom prst="rect">
            <a:avLst/>
          </a:prstGeom>
          <a:ln w="12700">
            <a:miter lim="400000"/>
          </a:ln>
        </p:spPr>
      </p:pic>
      <p:pic>
        <p:nvPicPr>
          <p:cNvPr id="156" name="image16.png"/>
          <p:cNvPicPr>
            <a:picLocks noChangeAspect="1"/>
          </p:cNvPicPr>
          <p:nvPr/>
        </p:nvPicPr>
        <p:blipFill>
          <a:blip r:embed="rId3">
            <a:extLst/>
          </a:blip>
          <a:stretch>
            <a:fillRect/>
          </a:stretch>
        </p:blipFill>
        <p:spPr>
          <a:xfrm>
            <a:off x="11395495" y="1"/>
            <a:ext cx="1493838" cy="1470026"/>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2254857" y="427488"/>
            <a:ext cx="10537363" cy="8228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200">
                <a:latin typeface="Times New Roman"/>
                <a:ea typeface="Times New Roman"/>
                <a:cs typeface="Times New Roman"/>
                <a:sym typeface="Times New Roman"/>
              </a:defRPr>
            </a:lvl1pPr>
          </a:lstStyle>
          <a:p>
            <a:pPr/>
            <a:r>
              <a:t>The Spirit’s word is Christ’s word </a:t>
            </a:r>
          </a:p>
        </p:txBody>
      </p:sp>
      <p:sp>
        <p:nvSpPr>
          <p:cNvPr id="159" name="Shape 159"/>
          <p:cNvSpPr/>
          <p:nvPr/>
        </p:nvSpPr>
        <p:spPr>
          <a:xfrm>
            <a:off x="1386864" y="1295400"/>
            <a:ext cx="11617936" cy="8435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a:solidFill>
                  <a:srgbClr val="FF0000"/>
                </a:solidFill>
              </a:defRPr>
            </a:pPr>
            <a:r>
              <a:t>		1. </a:t>
            </a:r>
            <a:r>
              <a:rPr>
                <a:solidFill>
                  <a:srgbClr val="000000"/>
                </a:solidFill>
              </a:rPr>
              <a:t>The Holy Spirit is integrally related to the Bible 		while being essentially related to Jesus Christ.	</a:t>
            </a:r>
          </a:p>
          <a:p>
            <a:pPr lvl="5" marL="1196975" indent="-120650" algn="l" defTabSz="679450">
              <a:buSzPct val="100000"/>
              <a:buFont typeface="Helvetica"/>
              <a:buChar char="➢"/>
              <a:tabLst>
                <a:tab pos="914400" algn="l"/>
              </a:tabLst>
              <a:defRPr i="1"/>
            </a:pPr>
            <a:r>
              <a:t>“The Spirit of Christ in them”</a:t>
            </a:r>
            <a:r>
              <a:rPr i="0"/>
              <a:t> (v. 10) is a clear reference to how God worked in the saints in the Old Testament times.  The Spirit would </a:t>
            </a:r>
            <a:r>
              <a:rPr i="0">
                <a:solidFill>
                  <a:srgbClr val="FF0000"/>
                </a:solidFill>
              </a:rPr>
              <a:t>1). </a:t>
            </a:r>
            <a:r>
              <a:rPr i="0"/>
              <a:t>not only inspire the prophets to say certain words from the Lord (i.e. composing Scripture)</a:t>
            </a:r>
            <a:r>
              <a:rPr i="0">
                <a:solidFill>
                  <a:srgbClr val="FF0000"/>
                </a:solidFill>
              </a:rPr>
              <a:t> </a:t>
            </a:r>
            <a:r>
              <a:rPr i="0"/>
              <a:t>but</a:t>
            </a:r>
            <a:r>
              <a:rPr i="0">
                <a:solidFill>
                  <a:srgbClr val="FF0000"/>
                </a:solidFill>
              </a:rPr>
              <a:t> 2).</a:t>
            </a:r>
            <a:r>
              <a:rPr i="0"/>
              <a:t> to know, understand and love the scripture’s message.</a:t>
            </a:r>
            <a:endParaRPr i="0"/>
          </a:p>
          <a:p>
            <a:pPr marL="571500" indent="-571500" algn="l">
              <a:buSzPct val="100000"/>
              <a:buFont typeface="Helvetica"/>
              <a:buChar char="➢"/>
              <a:defRPr i="1"/>
            </a:pPr>
            <a:r>
              <a:t> “They were serving not themselves but you”</a:t>
            </a:r>
            <a:r>
              <a:rPr i="0"/>
              <a:t> (v. 12) speaks of Old Testament prophets sowing the seed of truth that would later be </a:t>
            </a:r>
            <a:r>
              <a:rPr>
                <a:solidFill>
                  <a:srgbClr val="3333FF"/>
                </a:solidFill>
              </a:rPr>
              <a:t>“harvested”</a:t>
            </a:r>
            <a:r>
              <a:rPr i="0">
                <a:solidFill>
                  <a:srgbClr val="3333FF"/>
                </a:solidFill>
              </a:rPr>
              <a:t> </a:t>
            </a:r>
            <a:r>
              <a:rPr i="0"/>
              <a:t>by New Testament believers.</a:t>
            </a:r>
            <a:endParaRPr i="0"/>
          </a:p>
          <a:p>
            <a:pPr marL="571500" indent="-571500" algn="l">
              <a:buSzPct val="100000"/>
              <a:buFont typeface="Helvetica"/>
              <a:buChar char="➢"/>
              <a:defRPr i="1"/>
            </a:pPr>
            <a:r>
              <a:t>“Preached the good news to you by the Holy Spirit”</a:t>
            </a:r>
            <a:r>
              <a:rPr i="0"/>
              <a:t> shows that this same Spirit of Christ was named the Holy Spirit and works in NT believers too.</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9">
                                            <p:txEl>
                                              <p:pRg st="1" end="1"/>
                                            </p:txEl>
                                          </p:spTgt>
                                        </p:tgtEl>
                                        <p:attrNameLst>
                                          <p:attrName>style.visibility</p:attrName>
                                        </p:attrNameLst>
                                      </p:cBhvr>
                                      <p:to>
                                        <p:strVal val="visible"/>
                                      </p:to>
                                    </p:set>
                                    <p:anim calcmode="lin" valueType="num">
                                      <p:cBhvr>
                                        <p:cTn id="7" dur="1000" fill="hold"/>
                                        <p:tgtEl>
                                          <p:spTgt spid="159">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1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59">
                                            <p:txEl>
                                              <p:pRg st="2" end="2"/>
                                            </p:txEl>
                                          </p:spTgt>
                                        </p:tgtEl>
                                        <p:attrNameLst>
                                          <p:attrName>style.visibility</p:attrName>
                                        </p:attrNameLst>
                                      </p:cBhvr>
                                      <p:to>
                                        <p:strVal val="visible"/>
                                      </p:to>
                                    </p:set>
                                    <p:anim calcmode="lin" valueType="num">
                                      <p:cBhvr>
                                        <p:cTn id="13" dur="1000" fill="hold"/>
                                        <p:tgtEl>
                                          <p:spTgt spid="15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59">
                                            <p:txEl>
                                              <p:pRg st="3" end="3"/>
                                            </p:txEl>
                                          </p:spTgt>
                                        </p:tgtEl>
                                        <p:attrNameLst>
                                          <p:attrName>style.visibility</p:attrName>
                                        </p:attrNameLst>
                                      </p:cBhvr>
                                      <p:to>
                                        <p:strVal val="visible"/>
                                      </p:to>
                                    </p:set>
                                    <p:anim calcmode="lin" valueType="num">
                                      <p:cBhvr>
                                        <p:cTn id="19" dur="1000" fill="hold"/>
                                        <p:tgtEl>
                                          <p:spTgt spid="159">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2254857" y="939298"/>
            <a:ext cx="10537363" cy="8228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200">
                <a:latin typeface="Times New Roman"/>
                <a:ea typeface="Times New Roman"/>
                <a:cs typeface="Times New Roman"/>
                <a:sym typeface="Times New Roman"/>
              </a:defRPr>
            </a:lvl1pPr>
          </a:lstStyle>
          <a:p>
            <a:pPr/>
            <a:r>
              <a:t>The Spirit’s word is Christ’s word </a:t>
            </a:r>
          </a:p>
        </p:txBody>
      </p:sp>
      <p:sp>
        <p:nvSpPr>
          <p:cNvPr id="162" name="Shape 162"/>
          <p:cNvSpPr/>
          <p:nvPr/>
        </p:nvSpPr>
        <p:spPr>
          <a:xfrm>
            <a:off x="3251200" y="2209800"/>
            <a:ext cx="7289800" cy="5653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800">
                <a:latin typeface="Times New Roman"/>
                <a:ea typeface="Times New Roman"/>
                <a:cs typeface="Times New Roman"/>
                <a:sym typeface="Times New Roman"/>
              </a:defRPr>
            </a:pPr>
            <a:r>
              <a:t>“And he said to me, “Do not do that; I am a fellow servant of yours and your brethren who hold the testimony of 	Jesus; worship God.  For the testimony of Jesus is the spirit of prophecy”</a:t>
            </a:r>
            <a:r>
              <a:rPr>
                <a:solidFill>
                  <a:srgbClr val="FF0000"/>
                </a:solidFill>
              </a:rPr>
              <a:t> (Rev. 19:10).</a:t>
            </a:r>
          </a:p>
        </p:txBody>
      </p:sp>
      <p:pic>
        <p:nvPicPr>
          <p:cNvPr id="163" name="image17.png"/>
          <p:cNvPicPr>
            <a:picLocks noChangeAspect="1"/>
          </p:cNvPicPr>
          <p:nvPr/>
        </p:nvPicPr>
        <p:blipFill>
          <a:blip r:embed="rId2">
            <a:extLst/>
          </a:blip>
          <a:stretch>
            <a:fillRect/>
          </a:stretch>
        </p:blipFill>
        <p:spPr>
          <a:xfrm>
            <a:off x="10083800" y="6750014"/>
            <a:ext cx="2414587" cy="2378076"/>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nvSpPr>
        <p:spPr>
          <a:xfrm>
            <a:off x="2254857" y="427488"/>
            <a:ext cx="10537363" cy="8228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200">
                <a:latin typeface="Times New Roman"/>
                <a:ea typeface="Times New Roman"/>
                <a:cs typeface="Times New Roman"/>
                <a:sym typeface="Times New Roman"/>
              </a:defRPr>
            </a:lvl1pPr>
          </a:lstStyle>
          <a:p>
            <a:pPr/>
            <a:r>
              <a:t>The Spirit’s word is Christ’s word </a:t>
            </a:r>
          </a:p>
        </p:txBody>
      </p:sp>
      <p:sp>
        <p:nvSpPr>
          <p:cNvPr id="166" name="Shape 166"/>
          <p:cNvSpPr/>
          <p:nvPr/>
        </p:nvSpPr>
        <p:spPr>
          <a:xfrm>
            <a:off x="1433513" y="1445562"/>
            <a:ext cx="11455401" cy="828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968375">
              <a:defRPr>
                <a:solidFill>
                  <a:srgbClr val="FF0000"/>
                </a:solidFill>
              </a:defRPr>
            </a:pPr>
            <a:r>
              <a:t>2.	</a:t>
            </a:r>
            <a:r>
              <a:rPr>
                <a:solidFill>
                  <a:srgbClr val="000000"/>
                </a:solidFill>
              </a:rPr>
              <a:t>Scripture tells us to discern between true and false prophets who claim to speak in the power of God’s Holy Spirit.</a:t>
            </a:r>
            <a:endParaRPr>
              <a:solidFill>
                <a:srgbClr val="000000"/>
              </a:solidFill>
            </a:endParaRPr>
          </a:p>
          <a:p>
            <a:pPr algn="l">
              <a:defRPr i="1"/>
            </a:pPr>
            <a:r>
              <a:t>		“But false prophets also arose among the people, just as there will also be false teachers among you, who will secretly introduce destructive heresies, even denying the Master who bought them, bringing swift destruction upon themselves.” 												</a:t>
            </a:r>
            <a:r>
              <a:rPr i="0">
                <a:solidFill>
                  <a:srgbClr val="FF0000"/>
                </a:solidFill>
              </a:rPr>
              <a:t>(2 Peter 2:1)</a:t>
            </a:r>
            <a:endParaRPr i="0">
              <a:solidFill>
                <a:srgbClr val="FF0000"/>
              </a:solidFill>
            </a:endParaRPr>
          </a:p>
          <a:p>
            <a:pPr marL="571500" indent="-571500" algn="l">
              <a:buSzPct val="100000"/>
              <a:buFont typeface="Helvetica"/>
              <a:buChar char="❖"/>
              <a:defRPr i="1"/>
            </a:pPr>
            <a:r>
              <a:t>“False prophets”…“also be false teachers” </a:t>
            </a:r>
            <a:r>
              <a:rPr i="0"/>
              <a:t>indicate we cannot trust everyone – even those with charisma or in positions of authority (i.e. teachers).  </a:t>
            </a:r>
            <a:endParaRPr i="0"/>
          </a:p>
          <a:p>
            <a:pPr marL="571500" indent="-571500" algn="l">
              <a:buSzPct val="100000"/>
              <a:buFont typeface="Helvetica"/>
              <a:buChar char="❖"/>
            </a:pPr>
            <a:r>
              <a:t>Thus the scriptures provide us with an objective way of examining what the Spirit is, or is not, doing in a person’s life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66">
                                            <p:txEl>
                                              <p:pRg st="1" end="1"/>
                                            </p:txEl>
                                          </p:spTgt>
                                        </p:tgtEl>
                                        <p:attrNameLst>
                                          <p:attrName>style.visibility</p:attrName>
                                        </p:attrNameLst>
                                      </p:cBhvr>
                                      <p:to>
                                        <p:strVal val="visible"/>
                                      </p:to>
                                    </p:set>
                                    <p:anim calcmode="lin" valueType="num">
                                      <p:cBhvr>
                                        <p:cTn id="7" dur="1000" fill="hold"/>
                                        <p:tgtEl>
                                          <p:spTgt spid="16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6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1" fill="hold">
                                  <p:stCondLst>
                                    <p:cond delay="0"/>
                                  </p:stCondLst>
                                  <p:iterate type="el" backwards="0">
                                    <p:tmAbs val="0"/>
                                  </p:iterate>
                                  <p:childTnLst>
                                    <p:set>
                                      <p:cBhvr>
                                        <p:cTn id="12" fill="hold"/>
                                        <p:tgtEl>
                                          <p:spTgt spid="166">
                                            <p:txEl>
                                              <p:pRg st="2" end="2"/>
                                            </p:txEl>
                                          </p:spTgt>
                                        </p:tgtEl>
                                        <p:attrNameLst>
                                          <p:attrName>style.visibility</p:attrName>
                                        </p:attrNameLst>
                                      </p:cBhvr>
                                      <p:to>
                                        <p:strVal val="visible"/>
                                      </p:to>
                                    </p:set>
                                    <p:anim calcmode="lin" valueType="num">
                                      <p:cBhvr>
                                        <p:cTn id="13" dur="1000" fill="hold"/>
                                        <p:tgtEl>
                                          <p:spTgt spid="16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66">
                                            <p:txEl>
                                              <p:pRg st="2" end="2"/>
                                            </p:txEl>
                                          </p:spTgt>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Class="entr" nodeType="afterEffect" presetSubtype="16" presetID="23" grpId="1" fill="hold">
                                  <p:stCondLst>
                                    <p:cond delay="0"/>
                                  </p:stCondLst>
                                  <p:iterate type="el" backwards="0">
                                    <p:tmAbs val="0"/>
                                  </p:iterate>
                                  <p:childTnLst>
                                    <p:set>
                                      <p:cBhvr>
                                        <p:cTn id="17" fill="hold"/>
                                        <p:tgtEl>
                                          <p:spTgt spid="166">
                                            <p:txEl>
                                              <p:pRg st="3" end="3"/>
                                            </p:txEl>
                                          </p:spTgt>
                                        </p:tgtEl>
                                        <p:attrNameLst>
                                          <p:attrName>style.visibility</p:attrName>
                                        </p:attrNameLst>
                                      </p:cBhvr>
                                      <p:to>
                                        <p:strVal val="visible"/>
                                      </p:to>
                                    </p:set>
                                    <p:anim calcmode="lin" valueType="num">
                                      <p:cBhvr>
                                        <p:cTn id="18" dur="1000" fill="hold"/>
                                        <p:tgtEl>
                                          <p:spTgt spid="166">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16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2254857" y="427488"/>
            <a:ext cx="10537363" cy="8228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200">
                <a:latin typeface="Times New Roman"/>
                <a:ea typeface="Times New Roman"/>
                <a:cs typeface="Times New Roman"/>
                <a:sym typeface="Times New Roman"/>
              </a:defRPr>
            </a:lvl1pPr>
          </a:lstStyle>
          <a:p>
            <a:pPr/>
            <a:r>
              <a:t>The Spirit’s word is Christ’s word </a:t>
            </a:r>
          </a:p>
        </p:txBody>
      </p:sp>
      <p:sp>
        <p:nvSpPr>
          <p:cNvPr id="169" name="Shape 169"/>
          <p:cNvSpPr/>
          <p:nvPr/>
        </p:nvSpPr>
        <p:spPr>
          <a:xfrm>
            <a:off x="2028182" y="1500106"/>
            <a:ext cx="10825530" cy="816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4400"/>
            </a:pPr>
            <a:r>
              <a:t>	“If a prophet or a dreamer of dreams 	arises among you and gives you a sign 	of a wonder, and </a:t>
            </a:r>
            <a:r>
              <a:rPr u="sng">
                <a:solidFill>
                  <a:srgbClr val="7030A0"/>
                </a:solidFill>
              </a:rPr>
              <a:t>the sign or wonder that he tells you comes to pass</a:t>
            </a:r>
            <a:r>
              <a:t>, and if he says, ‘Let us go after other gods, which you have not known, and let us serve them,’ you shall not listen to the words of that prophet or that dreamer of dreams </a:t>
            </a:r>
            <a:r>
              <a:rPr u="sng">
                <a:solidFill>
                  <a:srgbClr val="00B050"/>
                </a:solidFill>
              </a:rPr>
              <a:t>for the Lord your God is testing you</a:t>
            </a:r>
            <a:r>
              <a:t>, to know whether you love the Lord your God with all your heart and with all your soul.”  			</a:t>
            </a:r>
            <a:r>
              <a:rPr>
                <a:solidFill>
                  <a:srgbClr val="FF0000"/>
                </a:solidFill>
              </a:rPr>
              <a:t>										(Deut. 13:1-3)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nvSpPr>
        <p:spPr>
          <a:xfrm>
            <a:off x="2254857" y="427488"/>
            <a:ext cx="10537363" cy="8228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200">
                <a:latin typeface="Times New Roman"/>
                <a:ea typeface="Times New Roman"/>
                <a:cs typeface="Times New Roman"/>
                <a:sym typeface="Times New Roman"/>
              </a:defRPr>
            </a:lvl1pPr>
          </a:lstStyle>
          <a:p>
            <a:pPr/>
            <a:r>
              <a:t>The Spirit’s word is Christ’s word </a:t>
            </a:r>
          </a:p>
        </p:txBody>
      </p:sp>
      <p:sp>
        <p:nvSpPr>
          <p:cNvPr id="172" name="Shape 172"/>
          <p:cNvSpPr/>
          <p:nvPr/>
        </p:nvSpPr>
        <p:spPr>
          <a:xfrm>
            <a:off x="1778000" y="1463708"/>
            <a:ext cx="11226800" cy="816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2" indent="457200" algn="l">
              <a:defRPr sz="4400"/>
            </a:pPr>
            <a:r>
              <a:t>		“But the prophet who presumes to 				speak a word in my name that I have 			not commanded him to speak, or who speaks in the name of other gods, that same prophet shall die.  And if you say in your heart, </a:t>
            </a:r>
            <a:r>
              <a:rPr>
                <a:solidFill>
                  <a:srgbClr val="3333FF"/>
                </a:solidFill>
              </a:rPr>
              <a:t>‘How may we know that the Lord has spoken?’ </a:t>
            </a:r>
            <a:r>
              <a:t>– when a prophet speaks in the name of the Lord, if the word does not come to pass or come true, that is a word that the Lord has not spoken; the prophet has spoken it presumptuously.  You need not be afraid of him.” </a:t>
            </a:r>
            <a:r>
              <a:rPr sz="3600"/>
              <a:t> 					</a:t>
            </a:r>
            <a:r>
              <a:rPr sz="3600">
                <a:solidFill>
                  <a:srgbClr val="FF0000"/>
                </a:solidFill>
              </a:rPr>
              <a:t>(Deut. 18:20-22)</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2254857" y="709987"/>
            <a:ext cx="10537363" cy="8228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200">
                <a:latin typeface="Times New Roman"/>
                <a:ea typeface="Times New Roman"/>
                <a:cs typeface="Times New Roman"/>
                <a:sym typeface="Times New Roman"/>
              </a:defRPr>
            </a:lvl1pPr>
          </a:lstStyle>
          <a:p>
            <a:pPr/>
            <a:r>
              <a:t>The Spirit’s word is Christ’s word </a:t>
            </a:r>
          </a:p>
        </p:txBody>
      </p:sp>
      <p:sp>
        <p:nvSpPr>
          <p:cNvPr id="175" name="Shape 175"/>
          <p:cNvSpPr/>
          <p:nvPr/>
        </p:nvSpPr>
        <p:spPr>
          <a:xfrm>
            <a:off x="2456759" y="1944737"/>
            <a:ext cx="10109201" cy="682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Helvetica"/>
              <a:buChar char="❖"/>
              <a:defRPr sz="4400"/>
            </a:pPr>
            <a:r>
              <a:t>Today the Spirit of God still prods His people to speak, believe, hope in and follow the Word of God.</a:t>
            </a:r>
          </a:p>
          <a:p>
            <a:pPr>
              <a:defRPr sz="4400"/>
            </a:pPr>
          </a:p>
          <a:p>
            <a:pPr>
              <a:defRPr i="1" sz="4400"/>
            </a:pPr>
            <a:r>
              <a:t>			“Let the</a:t>
            </a:r>
            <a:r>
              <a:rPr u="sng"/>
              <a:t> word of Christ richly </a:t>
            </a:r>
            <a:r>
              <a:t>		</a:t>
            </a:r>
            <a:r>
              <a:rPr u="sng"/>
              <a:t>dwell within you</a:t>
            </a:r>
            <a:r>
              <a:t>, with all wisdom teaching and admonishing one another with 	psalms and hymns and spiritual songs, singing with thankfulness in your hearts to God.” </a:t>
            </a:r>
            <a:r>
              <a:rPr i="0">
                <a:solidFill>
                  <a:srgbClr val="FF0000"/>
                </a:solidFill>
              </a:rPr>
              <a:t>(Col 3:16)</a:t>
            </a:r>
          </a:p>
        </p:txBody>
      </p:sp>
      <p:pic>
        <p:nvPicPr>
          <p:cNvPr id="176" name="image15.png"/>
          <p:cNvPicPr>
            <a:picLocks noChangeAspect="1"/>
          </p:cNvPicPr>
          <p:nvPr/>
        </p:nvPicPr>
        <p:blipFill>
          <a:blip r:embed="rId2">
            <a:extLst/>
          </a:blip>
          <a:stretch>
            <a:fillRect/>
          </a:stretch>
        </p:blipFill>
        <p:spPr>
          <a:xfrm>
            <a:off x="1302078" y="3886200"/>
            <a:ext cx="2932115" cy="2133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5"/>
                                        </p:tgtEl>
                                        <p:attrNameLst>
                                          <p:attrName>style.visibility</p:attrName>
                                        </p:attrNameLst>
                                      </p:cBhvr>
                                      <p:to>
                                        <p:strVal val="visible"/>
                                      </p:to>
                                    </p:set>
                                    <p:animEffect filter="dissolve" transition="in">
                                      <p:cBhvr>
                                        <p:cTn id="7" dur="15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image7.jpeg" descr="rcnKGxyKi.jpg"/>
          <p:cNvPicPr>
            <a:picLocks noChangeAspect="1"/>
          </p:cNvPicPr>
          <p:nvPr/>
        </p:nvPicPr>
        <p:blipFill>
          <a:blip r:embed="rId2">
            <a:extLst/>
          </a:blip>
          <a:srcRect l="4745" t="4724" r="5056" b="5002"/>
          <a:stretch>
            <a:fillRect/>
          </a:stretch>
        </p:blipFill>
        <p:spPr>
          <a:xfrm>
            <a:off x="1861423" y="1135040"/>
            <a:ext cx="10618801" cy="7901012"/>
          </a:xfrm>
          <a:custGeom>
            <a:avLst/>
            <a:gdLst/>
            <a:ahLst/>
            <a:cxnLst>
              <a:cxn ang="0">
                <a:pos x="wd2" y="hd2"/>
              </a:cxn>
              <a:cxn ang="5400000">
                <a:pos x="wd2" y="hd2"/>
              </a:cxn>
              <a:cxn ang="10800000">
                <a:pos x="wd2" y="hd2"/>
              </a:cxn>
              <a:cxn ang="16200000">
                <a:pos x="wd2" y="hd2"/>
              </a:cxn>
            </a:cxnLst>
            <a:rect l="0" t="0" r="r" b="b"/>
            <a:pathLst>
              <a:path w="21589" h="21598" fill="norm" stroke="1" extrusionOk="0">
                <a:moveTo>
                  <a:pt x="10901" y="0"/>
                </a:moveTo>
                <a:lnTo>
                  <a:pt x="10468" y="14"/>
                </a:lnTo>
                <a:cubicBezTo>
                  <a:pt x="10037" y="28"/>
                  <a:pt x="10034" y="29"/>
                  <a:pt x="9979" y="100"/>
                </a:cubicBezTo>
                <a:cubicBezTo>
                  <a:pt x="9863" y="248"/>
                  <a:pt x="9715" y="269"/>
                  <a:pt x="9591" y="156"/>
                </a:cubicBezTo>
                <a:cubicBezTo>
                  <a:pt x="9513" y="85"/>
                  <a:pt x="9507" y="85"/>
                  <a:pt x="9381" y="118"/>
                </a:cubicBezTo>
                <a:cubicBezTo>
                  <a:pt x="9308" y="138"/>
                  <a:pt x="9211" y="145"/>
                  <a:pt x="9159" y="135"/>
                </a:cubicBezTo>
                <a:cubicBezTo>
                  <a:pt x="9091" y="121"/>
                  <a:pt x="9054" y="126"/>
                  <a:pt x="9020" y="158"/>
                </a:cubicBezTo>
                <a:cubicBezTo>
                  <a:pt x="8992" y="185"/>
                  <a:pt x="8930" y="202"/>
                  <a:pt x="8857" y="202"/>
                </a:cubicBezTo>
                <a:cubicBezTo>
                  <a:pt x="8762" y="202"/>
                  <a:pt x="8727" y="189"/>
                  <a:pt x="8680" y="136"/>
                </a:cubicBezTo>
                <a:cubicBezTo>
                  <a:pt x="8588" y="32"/>
                  <a:pt x="8550" y="78"/>
                  <a:pt x="8550" y="294"/>
                </a:cubicBezTo>
                <a:cubicBezTo>
                  <a:pt x="8550" y="672"/>
                  <a:pt x="8320" y="978"/>
                  <a:pt x="8037" y="979"/>
                </a:cubicBezTo>
                <a:cubicBezTo>
                  <a:pt x="7964" y="979"/>
                  <a:pt x="7907" y="996"/>
                  <a:pt x="7871" y="1030"/>
                </a:cubicBezTo>
                <a:cubicBezTo>
                  <a:pt x="7761" y="1132"/>
                  <a:pt x="7691" y="1153"/>
                  <a:pt x="7513" y="1135"/>
                </a:cubicBezTo>
                <a:cubicBezTo>
                  <a:pt x="7320" y="1115"/>
                  <a:pt x="7317" y="1116"/>
                  <a:pt x="7104" y="1130"/>
                </a:cubicBezTo>
                <a:cubicBezTo>
                  <a:pt x="7019" y="1136"/>
                  <a:pt x="6915" y="1160"/>
                  <a:pt x="6872" y="1185"/>
                </a:cubicBezTo>
                <a:cubicBezTo>
                  <a:pt x="6758" y="1250"/>
                  <a:pt x="6527" y="1244"/>
                  <a:pt x="6412" y="1171"/>
                </a:cubicBezTo>
                <a:cubicBezTo>
                  <a:pt x="6288" y="1092"/>
                  <a:pt x="6161" y="895"/>
                  <a:pt x="6122" y="718"/>
                </a:cubicBezTo>
                <a:cubicBezTo>
                  <a:pt x="6099" y="615"/>
                  <a:pt x="6073" y="561"/>
                  <a:pt x="6025" y="521"/>
                </a:cubicBezTo>
                <a:lnTo>
                  <a:pt x="5960" y="465"/>
                </a:lnTo>
                <a:lnTo>
                  <a:pt x="5848" y="542"/>
                </a:lnTo>
                <a:cubicBezTo>
                  <a:pt x="5688" y="651"/>
                  <a:pt x="5535" y="647"/>
                  <a:pt x="5326" y="532"/>
                </a:cubicBezTo>
                <a:lnTo>
                  <a:pt x="5170" y="445"/>
                </a:lnTo>
                <a:lnTo>
                  <a:pt x="5072" y="545"/>
                </a:lnTo>
                <a:cubicBezTo>
                  <a:pt x="5019" y="599"/>
                  <a:pt x="4936" y="659"/>
                  <a:pt x="4888" y="676"/>
                </a:cubicBezTo>
                <a:cubicBezTo>
                  <a:pt x="4840" y="693"/>
                  <a:pt x="4779" y="723"/>
                  <a:pt x="4750" y="743"/>
                </a:cubicBezTo>
                <a:cubicBezTo>
                  <a:pt x="4560" y="875"/>
                  <a:pt x="4259" y="850"/>
                  <a:pt x="4101" y="688"/>
                </a:cubicBezTo>
                <a:cubicBezTo>
                  <a:pt x="4045" y="631"/>
                  <a:pt x="4002" y="605"/>
                  <a:pt x="3984" y="618"/>
                </a:cubicBezTo>
                <a:cubicBezTo>
                  <a:pt x="3927" y="659"/>
                  <a:pt x="3768" y="673"/>
                  <a:pt x="3687" y="643"/>
                </a:cubicBezTo>
                <a:cubicBezTo>
                  <a:pt x="3641" y="627"/>
                  <a:pt x="3520" y="605"/>
                  <a:pt x="3418" y="593"/>
                </a:cubicBezTo>
                <a:cubicBezTo>
                  <a:pt x="3200" y="570"/>
                  <a:pt x="3103" y="516"/>
                  <a:pt x="2979" y="349"/>
                </a:cubicBezTo>
                <a:lnTo>
                  <a:pt x="2891" y="231"/>
                </a:lnTo>
                <a:lnTo>
                  <a:pt x="2810" y="287"/>
                </a:lnTo>
                <a:cubicBezTo>
                  <a:pt x="2720" y="351"/>
                  <a:pt x="2364" y="411"/>
                  <a:pt x="2214" y="388"/>
                </a:cubicBezTo>
                <a:cubicBezTo>
                  <a:pt x="2164" y="381"/>
                  <a:pt x="2078" y="336"/>
                  <a:pt x="2018" y="285"/>
                </a:cubicBezTo>
                <a:cubicBezTo>
                  <a:pt x="1913" y="198"/>
                  <a:pt x="1906" y="196"/>
                  <a:pt x="1745" y="214"/>
                </a:cubicBezTo>
                <a:cubicBezTo>
                  <a:pt x="1608" y="229"/>
                  <a:pt x="1571" y="244"/>
                  <a:pt x="1527" y="302"/>
                </a:cubicBezTo>
                <a:cubicBezTo>
                  <a:pt x="1402" y="462"/>
                  <a:pt x="1147" y="522"/>
                  <a:pt x="942" y="438"/>
                </a:cubicBezTo>
                <a:lnTo>
                  <a:pt x="841" y="397"/>
                </a:lnTo>
                <a:lnTo>
                  <a:pt x="759" y="497"/>
                </a:lnTo>
                <a:cubicBezTo>
                  <a:pt x="655" y="623"/>
                  <a:pt x="529" y="700"/>
                  <a:pt x="426" y="701"/>
                </a:cubicBezTo>
                <a:lnTo>
                  <a:pt x="346" y="702"/>
                </a:lnTo>
                <a:lnTo>
                  <a:pt x="358" y="819"/>
                </a:lnTo>
                <a:cubicBezTo>
                  <a:pt x="394" y="1173"/>
                  <a:pt x="395" y="1302"/>
                  <a:pt x="364" y="1423"/>
                </a:cubicBezTo>
                <a:cubicBezTo>
                  <a:pt x="325" y="1577"/>
                  <a:pt x="319" y="1789"/>
                  <a:pt x="349" y="1937"/>
                </a:cubicBezTo>
                <a:cubicBezTo>
                  <a:pt x="392" y="2154"/>
                  <a:pt x="365" y="2361"/>
                  <a:pt x="277" y="2503"/>
                </a:cubicBezTo>
                <a:lnTo>
                  <a:pt x="225" y="2586"/>
                </a:lnTo>
                <a:lnTo>
                  <a:pt x="287" y="2700"/>
                </a:lnTo>
                <a:cubicBezTo>
                  <a:pt x="424" y="2953"/>
                  <a:pt x="409" y="3295"/>
                  <a:pt x="251" y="3563"/>
                </a:cubicBezTo>
                <a:cubicBezTo>
                  <a:pt x="169" y="3702"/>
                  <a:pt x="166" y="3714"/>
                  <a:pt x="178" y="3849"/>
                </a:cubicBezTo>
                <a:cubicBezTo>
                  <a:pt x="186" y="3927"/>
                  <a:pt x="203" y="4010"/>
                  <a:pt x="217" y="4033"/>
                </a:cubicBezTo>
                <a:cubicBezTo>
                  <a:pt x="331" y="4216"/>
                  <a:pt x="356" y="4563"/>
                  <a:pt x="271" y="4779"/>
                </a:cubicBezTo>
                <a:cubicBezTo>
                  <a:pt x="229" y="4886"/>
                  <a:pt x="225" y="4915"/>
                  <a:pt x="245" y="5005"/>
                </a:cubicBezTo>
                <a:cubicBezTo>
                  <a:pt x="274" y="5135"/>
                  <a:pt x="275" y="5338"/>
                  <a:pt x="246" y="5439"/>
                </a:cubicBezTo>
                <a:cubicBezTo>
                  <a:pt x="229" y="5499"/>
                  <a:pt x="232" y="5561"/>
                  <a:pt x="260" y="5715"/>
                </a:cubicBezTo>
                <a:cubicBezTo>
                  <a:pt x="296" y="5912"/>
                  <a:pt x="296" y="5915"/>
                  <a:pt x="249" y="6091"/>
                </a:cubicBezTo>
                <a:cubicBezTo>
                  <a:pt x="173" y="6376"/>
                  <a:pt x="171" y="6510"/>
                  <a:pt x="240" y="6679"/>
                </a:cubicBezTo>
                <a:cubicBezTo>
                  <a:pt x="312" y="6855"/>
                  <a:pt x="319" y="7070"/>
                  <a:pt x="260" y="7247"/>
                </a:cubicBezTo>
                <a:lnTo>
                  <a:pt x="220" y="7365"/>
                </a:lnTo>
                <a:lnTo>
                  <a:pt x="307" y="7589"/>
                </a:lnTo>
                <a:cubicBezTo>
                  <a:pt x="373" y="7761"/>
                  <a:pt x="392" y="7843"/>
                  <a:pt x="392" y="7947"/>
                </a:cubicBezTo>
                <a:cubicBezTo>
                  <a:pt x="392" y="8021"/>
                  <a:pt x="417" y="8183"/>
                  <a:pt x="447" y="8308"/>
                </a:cubicBezTo>
                <a:cubicBezTo>
                  <a:pt x="495" y="8510"/>
                  <a:pt x="499" y="8553"/>
                  <a:pt x="481" y="8691"/>
                </a:cubicBezTo>
                <a:cubicBezTo>
                  <a:pt x="461" y="8839"/>
                  <a:pt x="462" y="8851"/>
                  <a:pt x="516" y="8944"/>
                </a:cubicBezTo>
                <a:cubicBezTo>
                  <a:pt x="609" y="9103"/>
                  <a:pt x="629" y="9226"/>
                  <a:pt x="600" y="9456"/>
                </a:cubicBezTo>
                <a:cubicBezTo>
                  <a:pt x="586" y="9564"/>
                  <a:pt x="573" y="9672"/>
                  <a:pt x="570" y="9695"/>
                </a:cubicBezTo>
                <a:cubicBezTo>
                  <a:pt x="568" y="9718"/>
                  <a:pt x="610" y="9769"/>
                  <a:pt x="666" y="9813"/>
                </a:cubicBezTo>
                <a:cubicBezTo>
                  <a:pt x="805" y="9921"/>
                  <a:pt x="874" y="10073"/>
                  <a:pt x="884" y="10290"/>
                </a:cubicBezTo>
                <a:cubicBezTo>
                  <a:pt x="889" y="10393"/>
                  <a:pt x="883" y="10489"/>
                  <a:pt x="868" y="10526"/>
                </a:cubicBezTo>
                <a:cubicBezTo>
                  <a:pt x="849" y="10575"/>
                  <a:pt x="850" y="10596"/>
                  <a:pt x="873" y="10633"/>
                </a:cubicBezTo>
                <a:cubicBezTo>
                  <a:pt x="962" y="10774"/>
                  <a:pt x="988" y="11127"/>
                  <a:pt x="922" y="11296"/>
                </a:cubicBezTo>
                <a:cubicBezTo>
                  <a:pt x="903" y="11345"/>
                  <a:pt x="888" y="11414"/>
                  <a:pt x="888" y="11449"/>
                </a:cubicBezTo>
                <a:cubicBezTo>
                  <a:pt x="888" y="11522"/>
                  <a:pt x="780" y="11844"/>
                  <a:pt x="746" y="11872"/>
                </a:cubicBezTo>
                <a:cubicBezTo>
                  <a:pt x="712" y="11900"/>
                  <a:pt x="718" y="12058"/>
                  <a:pt x="756" y="12181"/>
                </a:cubicBezTo>
                <a:cubicBezTo>
                  <a:pt x="783" y="12267"/>
                  <a:pt x="786" y="12343"/>
                  <a:pt x="775" y="12566"/>
                </a:cubicBezTo>
                <a:cubicBezTo>
                  <a:pt x="753" y="13031"/>
                  <a:pt x="748" y="13046"/>
                  <a:pt x="520" y="13316"/>
                </a:cubicBezTo>
                <a:cubicBezTo>
                  <a:pt x="460" y="13386"/>
                  <a:pt x="356" y="13606"/>
                  <a:pt x="335" y="13705"/>
                </a:cubicBezTo>
                <a:cubicBezTo>
                  <a:pt x="277" y="13979"/>
                  <a:pt x="202" y="14236"/>
                  <a:pt x="157" y="14314"/>
                </a:cubicBezTo>
                <a:cubicBezTo>
                  <a:pt x="115" y="14389"/>
                  <a:pt x="0" y="14688"/>
                  <a:pt x="0" y="14723"/>
                </a:cubicBezTo>
                <a:cubicBezTo>
                  <a:pt x="0" y="14730"/>
                  <a:pt x="41" y="14793"/>
                  <a:pt x="90" y="14863"/>
                </a:cubicBezTo>
                <a:cubicBezTo>
                  <a:pt x="145" y="14940"/>
                  <a:pt x="194" y="15045"/>
                  <a:pt x="215" y="15130"/>
                </a:cubicBezTo>
                <a:cubicBezTo>
                  <a:pt x="234" y="15207"/>
                  <a:pt x="265" y="15285"/>
                  <a:pt x="283" y="15306"/>
                </a:cubicBezTo>
                <a:cubicBezTo>
                  <a:pt x="301" y="15326"/>
                  <a:pt x="338" y="15405"/>
                  <a:pt x="365" y="15481"/>
                </a:cubicBezTo>
                <a:cubicBezTo>
                  <a:pt x="415" y="15627"/>
                  <a:pt x="429" y="15877"/>
                  <a:pt x="395" y="16000"/>
                </a:cubicBezTo>
                <a:cubicBezTo>
                  <a:pt x="385" y="16035"/>
                  <a:pt x="366" y="16246"/>
                  <a:pt x="352" y="16468"/>
                </a:cubicBezTo>
                <a:cubicBezTo>
                  <a:pt x="338" y="16689"/>
                  <a:pt x="319" y="16919"/>
                  <a:pt x="309" y="16979"/>
                </a:cubicBezTo>
                <a:cubicBezTo>
                  <a:pt x="295" y="17066"/>
                  <a:pt x="302" y="17119"/>
                  <a:pt x="341" y="17248"/>
                </a:cubicBezTo>
                <a:cubicBezTo>
                  <a:pt x="367" y="17336"/>
                  <a:pt x="395" y="17445"/>
                  <a:pt x="403" y="17491"/>
                </a:cubicBezTo>
                <a:cubicBezTo>
                  <a:pt x="423" y="17615"/>
                  <a:pt x="358" y="17890"/>
                  <a:pt x="278" y="18015"/>
                </a:cubicBezTo>
                <a:lnTo>
                  <a:pt x="211" y="18121"/>
                </a:lnTo>
                <a:lnTo>
                  <a:pt x="244" y="18290"/>
                </a:lnTo>
                <a:cubicBezTo>
                  <a:pt x="263" y="18383"/>
                  <a:pt x="294" y="18484"/>
                  <a:pt x="312" y="18513"/>
                </a:cubicBezTo>
                <a:cubicBezTo>
                  <a:pt x="390" y="18632"/>
                  <a:pt x="404" y="18807"/>
                  <a:pt x="361" y="19136"/>
                </a:cubicBezTo>
                <a:cubicBezTo>
                  <a:pt x="349" y="19221"/>
                  <a:pt x="357" y="19255"/>
                  <a:pt x="403" y="19336"/>
                </a:cubicBezTo>
                <a:cubicBezTo>
                  <a:pt x="456" y="19431"/>
                  <a:pt x="543" y="19712"/>
                  <a:pt x="579" y="19909"/>
                </a:cubicBezTo>
                <a:cubicBezTo>
                  <a:pt x="631" y="20188"/>
                  <a:pt x="643" y="20370"/>
                  <a:pt x="619" y="20499"/>
                </a:cubicBezTo>
                <a:cubicBezTo>
                  <a:pt x="593" y="20639"/>
                  <a:pt x="477" y="20839"/>
                  <a:pt x="385" y="20906"/>
                </a:cubicBezTo>
                <a:cubicBezTo>
                  <a:pt x="342" y="20937"/>
                  <a:pt x="331" y="20964"/>
                  <a:pt x="332" y="21044"/>
                </a:cubicBezTo>
                <a:cubicBezTo>
                  <a:pt x="332" y="21135"/>
                  <a:pt x="340" y="21150"/>
                  <a:pt x="437" y="21213"/>
                </a:cubicBezTo>
                <a:cubicBezTo>
                  <a:pt x="495" y="21251"/>
                  <a:pt x="557" y="21310"/>
                  <a:pt x="575" y="21346"/>
                </a:cubicBezTo>
                <a:cubicBezTo>
                  <a:pt x="625" y="21451"/>
                  <a:pt x="685" y="21467"/>
                  <a:pt x="783" y="21402"/>
                </a:cubicBezTo>
                <a:cubicBezTo>
                  <a:pt x="830" y="21370"/>
                  <a:pt x="907" y="21343"/>
                  <a:pt x="955" y="21340"/>
                </a:cubicBezTo>
                <a:cubicBezTo>
                  <a:pt x="1022" y="21336"/>
                  <a:pt x="1059" y="21315"/>
                  <a:pt x="1110" y="21249"/>
                </a:cubicBezTo>
                <a:cubicBezTo>
                  <a:pt x="1342" y="20951"/>
                  <a:pt x="1724" y="20967"/>
                  <a:pt x="1938" y="21282"/>
                </a:cubicBezTo>
                <a:cubicBezTo>
                  <a:pt x="1989" y="21358"/>
                  <a:pt x="2020" y="21380"/>
                  <a:pt x="2075" y="21380"/>
                </a:cubicBezTo>
                <a:cubicBezTo>
                  <a:pt x="2114" y="21380"/>
                  <a:pt x="2187" y="21399"/>
                  <a:pt x="2237" y="21421"/>
                </a:cubicBezTo>
                <a:cubicBezTo>
                  <a:pt x="2313" y="21456"/>
                  <a:pt x="2353" y="21457"/>
                  <a:pt x="2480" y="21430"/>
                </a:cubicBezTo>
                <a:cubicBezTo>
                  <a:pt x="2564" y="21412"/>
                  <a:pt x="2707" y="21397"/>
                  <a:pt x="2798" y="21396"/>
                </a:cubicBezTo>
                <a:cubicBezTo>
                  <a:pt x="2940" y="21396"/>
                  <a:pt x="2978" y="21407"/>
                  <a:pt x="3072" y="21474"/>
                </a:cubicBezTo>
                <a:cubicBezTo>
                  <a:pt x="3132" y="21517"/>
                  <a:pt x="3229" y="21561"/>
                  <a:pt x="3289" y="21573"/>
                </a:cubicBezTo>
                <a:cubicBezTo>
                  <a:pt x="3348" y="21585"/>
                  <a:pt x="3402" y="21596"/>
                  <a:pt x="3408" y="21598"/>
                </a:cubicBezTo>
                <a:cubicBezTo>
                  <a:pt x="3415" y="21600"/>
                  <a:pt x="3452" y="21556"/>
                  <a:pt x="3491" y="21500"/>
                </a:cubicBezTo>
                <a:cubicBezTo>
                  <a:pt x="3643" y="21287"/>
                  <a:pt x="3881" y="21215"/>
                  <a:pt x="4088" y="21320"/>
                </a:cubicBezTo>
                <a:cubicBezTo>
                  <a:pt x="4211" y="21383"/>
                  <a:pt x="4347" y="21372"/>
                  <a:pt x="4479" y="21289"/>
                </a:cubicBezTo>
                <a:cubicBezTo>
                  <a:pt x="4542" y="21250"/>
                  <a:pt x="4634" y="21227"/>
                  <a:pt x="4778" y="21214"/>
                </a:cubicBezTo>
                <a:cubicBezTo>
                  <a:pt x="4893" y="21204"/>
                  <a:pt x="5008" y="21181"/>
                  <a:pt x="5033" y="21163"/>
                </a:cubicBezTo>
                <a:cubicBezTo>
                  <a:pt x="5100" y="21114"/>
                  <a:pt x="5272" y="21123"/>
                  <a:pt x="5373" y="21181"/>
                </a:cubicBezTo>
                <a:cubicBezTo>
                  <a:pt x="5422" y="21210"/>
                  <a:pt x="5497" y="21279"/>
                  <a:pt x="5539" y="21334"/>
                </a:cubicBezTo>
                <a:lnTo>
                  <a:pt x="5615" y="21434"/>
                </a:lnTo>
                <a:lnTo>
                  <a:pt x="5818" y="21428"/>
                </a:lnTo>
                <a:cubicBezTo>
                  <a:pt x="5995" y="21422"/>
                  <a:pt x="6033" y="21429"/>
                  <a:pt x="6120" y="21486"/>
                </a:cubicBezTo>
                <a:lnTo>
                  <a:pt x="6219" y="21554"/>
                </a:lnTo>
                <a:lnTo>
                  <a:pt x="6264" y="21495"/>
                </a:lnTo>
                <a:cubicBezTo>
                  <a:pt x="6329" y="21413"/>
                  <a:pt x="6484" y="21325"/>
                  <a:pt x="6564" y="21325"/>
                </a:cubicBezTo>
                <a:cubicBezTo>
                  <a:pt x="6610" y="21324"/>
                  <a:pt x="6661" y="21295"/>
                  <a:pt x="6713" y="21240"/>
                </a:cubicBezTo>
                <a:cubicBezTo>
                  <a:pt x="6832" y="21113"/>
                  <a:pt x="6920" y="21074"/>
                  <a:pt x="7089" y="21074"/>
                </a:cubicBezTo>
                <a:cubicBezTo>
                  <a:pt x="7212" y="21074"/>
                  <a:pt x="7262" y="21089"/>
                  <a:pt x="7344" y="21146"/>
                </a:cubicBezTo>
                <a:cubicBezTo>
                  <a:pt x="7461" y="21227"/>
                  <a:pt x="7520" y="21220"/>
                  <a:pt x="7713" y="21109"/>
                </a:cubicBezTo>
                <a:cubicBezTo>
                  <a:pt x="7887" y="21009"/>
                  <a:pt x="8063" y="21009"/>
                  <a:pt x="8227" y="21110"/>
                </a:cubicBezTo>
                <a:cubicBezTo>
                  <a:pt x="8313" y="21163"/>
                  <a:pt x="8382" y="21185"/>
                  <a:pt x="8464" y="21185"/>
                </a:cubicBezTo>
                <a:cubicBezTo>
                  <a:pt x="8556" y="21185"/>
                  <a:pt x="8614" y="21207"/>
                  <a:pt x="8735" y="21286"/>
                </a:cubicBezTo>
                <a:cubicBezTo>
                  <a:pt x="8821" y="21341"/>
                  <a:pt x="8920" y="21422"/>
                  <a:pt x="8956" y="21468"/>
                </a:cubicBezTo>
                <a:cubicBezTo>
                  <a:pt x="9000" y="21525"/>
                  <a:pt x="9034" y="21547"/>
                  <a:pt x="9061" y="21535"/>
                </a:cubicBezTo>
                <a:cubicBezTo>
                  <a:pt x="9082" y="21526"/>
                  <a:pt x="9164" y="21517"/>
                  <a:pt x="9243" y="21516"/>
                </a:cubicBezTo>
                <a:cubicBezTo>
                  <a:pt x="9361" y="21513"/>
                  <a:pt x="9396" y="21500"/>
                  <a:pt x="9443" y="21447"/>
                </a:cubicBezTo>
                <a:cubicBezTo>
                  <a:pt x="9600" y="21270"/>
                  <a:pt x="10084" y="21168"/>
                  <a:pt x="10240" y="21279"/>
                </a:cubicBezTo>
                <a:cubicBezTo>
                  <a:pt x="10306" y="21326"/>
                  <a:pt x="10311" y="21326"/>
                  <a:pt x="10394" y="21273"/>
                </a:cubicBezTo>
                <a:cubicBezTo>
                  <a:pt x="10587" y="21148"/>
                  <a:pt x="10802" y="21140"/>
                  <a:pt x="10965" y="21253"/>
                </a:cubicBezTo>
                <a:cubicBezTo>
                  <a:pt x="11045" y="21309"/>
                  <a:pt x="11209" y="21308"/>
                  <a:pt x="11355" y="21251"/>
                </a:cubicBezTo>
                <a:cubicBezTo>
                  <a:pt x="11438" y="21218"/>
                  <a:pt x="11512" y="21211"/>
                  <a:pt x="11616" y="21223"/>
                </a:cubicBezTo>
                <a:cubicBezTo>
                  <a:pt x="11802" y="21244"/>
                  <a:pt x="11972" y="21167"/>
                  <a:pt x="12071" y="21018"/>
                </a:cubicBezTo>
                <a:cubicBezTo>
                  <a:pt x="12148" y="20902"/>
                  <a:pt x="12305" y="20826"/>
                  <a:pt x="12466" y="20826"/>
                </a:cubicBezTo>
                <a:cubicBezTo>
                  <a:pt x="12632" y="20825"/>
                  <a:pt x="12711" y="20855"/>
                  <a:pt x="12845" y="20970"/>
                </a:cubicBezTo>
                <a:cubicBezTo>
                  <a:pt x="12917" y="21032"/>
                  <a:pt x="12952" y="21045"/>
                  <a:pt x="13000" y="21031"/>
                </a:cubicBezTo>
                <a:cubicBezTo>
                  <a:pt x="13034" y="21021"/>
                  <a:pt x="13194" y="21008"/>
                  <a:pt x="13353" y="21002"/>
                </a:cubicBezTo>
                <a:cubicBezTo>
                  <a:pt x="13629" y="20993"/>
                  <a:pt x="13646" y="20996"/>
                  <a:pt x="13750" y="21064"/>
                </a:cubicBezTo>
                <a:lnTo>
                  <a:pt x="13859" y="21135"/>
                </a:lnTo>
                <a:lnTo>
                  <a:pt x="13960" y="21077"/>
                </a:lnTo>
                <a:cubicBezTo>
                  <a:pt x="14083" y="21007"/>
                  <a:pt x="14257" y="21000"/>
                  <a:pt x="14374" y="21063"/>
                </a:cubicBezTo>
                <a:cubicBezTo>
                  <a:pt x="14451" y="21104"/>
                  <a:pt x="14461" y="21104"/>
                  <a:pt x="14494" y="21064"/>
                </a:cubicBezTo>
                <a:cubicBezTo>
                  <a:pt x="14602" y="20933"/>
                  <a:pt x="14900" y="20882"/>
                  <a:pt x="15054" y="20968"/>
                </a:cubicBezTo>
                <a:cubicBezTo>
                  <a:pt x="15117" y="21004"/>
                  <a:pt x="15133" y="21002"/>
                  <a:pt x="15204" y="20955"/>
                </a:cubicBezTo>
                <a:cubicBezTo>
                  <a:pt x="15314" y="20881"/>
                  <a:pt x="15685" y="20888"/>
                  <a:pt x="15841" y="20967"/>
                </a:cubicBezTo>
                <a:cubicBezTo>
                  <a:pt x="15879" y="20986"/>
                  <a:pt x="15915" y="20981"/>
                  <a:pt x="15969" y="20950"/>
                </a:cubicBezTo>
                <a:cubicBezTo>
                  <a:pt x="16057" y="20901"/>
                  <a:pt x="16236" y="20894"/>
                  <a:pt x="16297" y="20937"/>
                </a:cubicBezTo>
                <a:cubicBezTo>
                  <a:pt x="16328" y="20960"/>
                  <a:pt x="16358" y="20958"/>
                  <a:pt x="16415" y="20928"/>
                </a:cubicBezTo>
                <a:cubicBezTo>
                  <a:pt x="16456" y="20906"/>
                  <a:pt x="16546" y="20886"/>
                  <a:pt x="16614" y="20885"/>
                </a:cubicBezTo>
                <a:cubicBezTo>
                  <a:pt x="16727" y="20883"/>
                  <a:pt x="16798" y="20859"/>
                  <a:pt x="17049" y="20732"/>
                </a:cubicBezTo>
                <a:cubicBezTo>
                  <a:pt x="17108" y="20703"/>
                  <a:pt x="17212" y="20690"/>
                  <a:pt x="17398" y="20689"/>
                </a:cubicBezTo>
                <a:cubicBezTo>
                  <a:pt x="17635" y="20688"/>
                  <a:pt x="17674" y="20695"/>
                  <a:pt x="17769" y="20754"/>
                </a:cubicBezTo>
                <a:cubicBezTo>
                  <a:pt x="17827" y="20791"/>
                  <a:pt x="17930" y="20841"/>
                  <a:pt x="17998" y="20866"/>
                </a:cubicBezTo>
                <a:cubicBezTo>
                  <a:pt x="18195" y="20938"/>
                  <a:pt x="18231" y="20962"/>
                  <a:pt x="18292" y="21070"/>
                </a:cubicBezTo>
                <a:cubicBezTo>
                  <a:pt x="18340" y="21156"/>
                  <a:pt x="18349" y="21198"/>
                  <a:pt x="18349" y="21345"/>
                </a:cubicBezTo>
                <a:cubicBezTo>
                  <a:pt x="18349" y="21441"/>
                  <a:pt x="18354" y="21515"/>
                  <a:pt x="18359" y="21510"/>
                </a:cubicBezTo>
                <a:cubicBezTo>
                  <a:pt x="18517" y="21382"/>
                  <a:pt x="18755" y="21359"/>
                  <a:pt x="18923" y="21458"/>
                </a:cubicBezTo>
                <a:cubicBezTo>
                  <a:pt x="18977" y="21490"/>
                  <a:pt x="19020" y="21511"/>
                  <a:pt x="19020" y="21505"/>
                </a:cubicBezTo>
                <a:cubicBezTo>
                  <a:pt x="19020" y="21499"/>
                  <a:pt x="19067" y="21512"/>
                  <a:pt x="19124" y="21535"/>
                </a:cubicBezTo>
                <a:cubicBezTo>
                  <a:pt x="19236" y="21580"/>
                  <a:pt x="19332" y="21565"/>
                  <a:pt x="19521" y="21476"/>
                </a:cubicBezTo>
                <a:cubicBezTo>
                  <a:pt x="19605" y="21435"/>
                  <a:pt x="19655" y="21433"/>
                  <a:pt x="19882" y="21455"/>
                </a:cubicBezTo>
                <a:cubicBezTo>
                  <a:pt x="20062" y="21473"/>
                  <a:pt x="20171" y="21496"/>
                  <a:pt x="20225" y="21531"/>
                </a:cubicBezTo>
                <a:cubicBezTo>
                  <a:pt x="20294" y="21575"/>
                  <a:pt x="20318" y="21578"/>
                  <a:pt x="20407" y="21550"/>
                </a:cubicBezTo>
                <a:cubicBezTo>
                  <a:pt x="20464" y="21533"/>
                  <a:pt x="20541" y="21518"/>
                  <a:pt x="20578" y="21518"/>
                </a:cubicBezTo>
                <a:cubicBezTo>
                  <a:pt x="20626" y="21518"/>
                  <a:pt x="20661" y="21495"/>
                  <a:pt x="20705" y="21432"/>
                </a:cubicBezTo>
                <a:cubicBezTo>
                  <a:pt x="20817" y="21272"/>
                  <a:pt x="21003" y="21223"/>
                  <a:pt x="21161" y="21312"/>
                </a:cubicBezTo>
                <a:cubicBezTo>
                  <a:pt x="21202" y="21334"/>
                  <a:pt x="21255" y="21352"/>
                  <a:pt x="21280" y="21352"/>
                </a:cubicBezTo>
                <a:cubicBezTo>
                  <a:pt x="21322" y="21352"/>
                  <a:pt x="21324" y="21342"/>
                  <a:pt x="21317" y="21146"/>
                </a:cubicBezTo>
                <a:cubicBezTo>
                  <a:pt x="21307" y="20888"/>
                  <a:pt x="21353" y="20743"/>
                  <a:pt x="21501" y="20564"/>
                </a:cubicBezTo>
                <a:cubicBezTo>
                  <a:pt x="21598" y="20446"/>
                  <a:pt x="21600" y="20438"/>
                  <a:pt x="21578" y="20354"/>
                </a:cubicBezTo>
                <a:cubicBezTo>
                  <a:pt x="21566" y="20305"/>
                  <a:pt x="21506" y="20203"/>
                  <a:pt x="21445" y="20126"/>
                </a:cubicBezTo>
                <a:cubicBezTo>
                  <a:pt x="21261" y="19893"/>
                  <a:pt x="21212" y="19582"/>
                  <a:pt x="21311" y="19284"/>
                </a:cubicBezTo>
                <a:cubicBezTo>
                  <a:pt x="21351" y="19164"/>
                  <a:pt x="21358" y="19087"/>
                  <a:pt x="21365" y="18701"/>
                </a:cubicBezTo>
                <a:cubicBezTo>
                  <a:pt x="21370" y="18429"/>
                  <a:pt x="21364" y="18208"/>
                  <a:pt x="21350" y="18129"/>
                </a:cubicBezTo>
                <a:cubicBezTo>
                  <a:pt x="21333" y="18035"/>
                  <a:pt x="21332" y="17936"/>
                  <a:pt x="21347" y="17780"/>
                </a:cubicBezTo>
                <a:cubicBezTo>
                  <a:pt x="21364" y="17606"/>
                  <a:pt x="21363" y="17548"/>
                  <a:pt x="21340" y="17486"/>
                </a:cubicBezTo>
                <a:cubicBezTo>
                  <a:pt x="21322" y="17438"/>
                  <a:pt x="21312" y="17334"/>
                  <a:pt x="21314" y="17209"/>
                </a:cubicBezTo>
                <a:cubicBezTo>
                  <a:pt x="21317" y="17042"/>
                  <a:pt x="21311" y="16984"/>
                  <a:pt x="21267" y="16869"/>
                </a:cubicBezTo>
                <a:cubicBezTo>
                  <a:pt x="21200" y="16693"/>
                  <a:pt x="21180" y="16556"/>
                  <a:pt x="21205" y="16432"/>
                </a:cubicBezTo>
                <a:cubicBezTo>
                  <a:pt x="21224" y="16339"/>
                  <a:pt x="21221" y="16328"/>
                  <a:pt x="21142" y="16227"/>
                </a:cubicBezTo>
                <a:cubicBezTo>
                  <a:pt x="20974" y="16010"/>
                  <a:pt x="20925" y="15673"/>
                  <a:pt x="21021" y="15404"/>
                </a:cubicBezTo>
                <a:cubicBezTo>
                  <a:pt x="21084" y="15231"/>
                  <a:pt x="21251" y="15031"/>
                  <a:pt x="21367" y="14992"/>
                </a:cubicBezTo>
                <a:cubicBezTo>
                  <a:pt x="21416" y="14975"/>
                  <a:pt x="21457" y="14958"/>
                  <a:pt x="21457" y="14954"/>
                </a:cubicBezTo>
                <a:cubicBezTo>
                  <a:pt x="21457" y="14950"/>
                  <a:pt x="21443" y="14903"/>
                  <a:pt x="21426" y="14848"/>
                </a:cubicBezTo>
                <a:cubicBezTo>
                  <a:pt x="21361" y="14637"/>
                  <a:pt x="21395" y="14347"/>
                  <a:pt x="21510" y="14144"/>
                </a:cubicBezTo>
                <a:cubicBezTo>
                  <a:pt x="21559" y="14058"/>
                  <a:pt x="21560" y="14047"/>
                  <a:pt x="21531" y="13990"/>
                </a:cubicBezTo>
                <a:cubicBezTo>
                  <a:pt x="21512" y="13954"/>
                  <a:pt x="21498" y="13871"/>
                  <a:pt x="21498" y="13793"/>
                </a:cubicBezTo>
                <a:cubicBezTo>
                  <a:pt x="21498" y="13676"/>
                  <a:pt x="21486" y="13635"/>
                  <a:pt x="21407" y="13494"/>
                </a:cubicBezTo>
                <a:cubicBezTo>
                  <a:pt x="21248" y="13210"/>
                  <a:pt x="21239" y="12915"/>
                  <a:pt x="21380" y="12639"/>
                </a:cubicBezTo>
                <a:lnTo>
                  <a:pt x="21430" y="12544"/>
                </a:lnTo>
                <a:lnTo>
                  <a:pt x="21363" y="12409"/>
                </a:lnTo>
                <a:cubicBezTo>
                  <a:pt x="21254" y="12193"/>
                  <a:pt x="21241" y="11878"/>
                  <a:pt x="21331" y="11628"/>
                </a:cubicBezTo>
                <a:lnTo>
                  <a:pt x="21378" y="11500"/>
                </a:lnTo>
                <a:lnTo>
                  <a:pt x="21324" y="11407"/>
                </a:lnTo>
                <a:cubicBezTo>
                  <a:pt x="21201" y="11191"/>
                  <a:pt x="21181" y="10929"/>
                  <a:pt x="21268" y="10687"/>
                </a:cubicBezTo>
                <a:cubicBezTo>
                  <a:pt x="21292" y="10620"/>
                  <a:pt x="21313" y="10559"/>
                  <a:pt x="21313" y="10551"/>
                </a:cubicBezTo>
                <a:cubicBezTo>
                  <a:pt x="21313" y="10542"/>
                  <a:pt x="21284" y="10519"/>
                  <a:pt x="21250" y="10500"/>
                </a:cubicBezTo>
                <a:cubicBezTo>
                  <a:pt x="21215" y="10480"/>
                  <a:pt x="21151" y="10410"/>
                  <a:pt x="21107" y="10342"/>
                </a:cubicBezTo>
                <a:cubicBezTo>
                  <a:pt x="20914" y="10048"/>
                  <a:pt x="20964" y="9641"/>
                  <a:pt x="21217" y="9423"/>
                </a:cubicBezTo>
                <a:cubicBezTo>
                  <a:pt x="21264" y="9383"/>
                  <a:pt x="21306" y="9347"/>
                  <a:pt x="21310" y="9343"/>
                </a:cubicBezTo>
                <a:cubicBezTo>
                  <a:pt x="21314" y="9339"/>
                  <a:pt x="21293" y="9297"/>
                  <a:pt x="21263" y="9250"/>
                </a:cubicBezTo>
                <a:cubicBezTo>
                  <a:pt x="21234" y="9202"/>
                  <a:pt x="21204" y="9132"/>
                  <a:pt x="21196" y="9094"/>
                </a:cubicBezTo>
                <a:cubicBezTo>
                  <a:pt x="21180" y="9008"/>
                  <a:pt x="21204" y="8677"/>
                  <a:pt x="21231" y="8610"/>
                </a:cubicBezTo>
                <a:cubicBezTo>
                  <a:pt x="21242" y="8582"/>
                  <a:pt x="21251" y="8517"/>
                  <a:pt x="21251" y="8464"/>
                </a:cubicBezTo>
                <a:cubicBezTo>
                  <a:pt x="21251" y="8346"/>
                  <a:pt x="21298" y="8159"/>
                  <a:pt x="21351" y="8068"/>
                </a:cubicBezTo>
                <a:lnTo>
                  <a:pt x="21392" y="8000"/>
                </a:lnTo>
                <a:lnTo>
                  <a:pt x="21284" y="7863"/>
                </a:lnTo>
                <a:cubicBezTo>
                  <a:pt x="21197" y="7753"/>
                  <a:pt x="21164" y="7681"/>
                  <a:pt x="21110" y="7496"/>
                </a:cubicBezTo>
                <a:cubicBezTo>
                  <a:pt x="21031" y="7221"/>
                  <a:pt x="21027" y="7084"/>
                  <a:pt x="21094" y="6907"/>
                </a:cubicBezTo>
                <a:cubicBezTo>
                  <a:pt x="21134" y="6800"/>
                  <a:pt x="21140" y="6758"/>
                  <a:pt x="21125" y="6687"/>
                </a:cubicBezTo>
                <a:cubicBezTo>
                  <a:pt x="21114" y="6639"/>
                  <a:pt x="21106" y="6570"/>
                  <a:pt x="21106" y="6533"/>
                </a:cubicBezTo>
                <a:cubicBezTo>
                  <a:pt x="21106" y="6490"/>
                  <a:pt x="21078" y="6434"/>
                  <a:pt x="21025" y="6374"/>
                </a:cubicBezTo>
                <a:cubicBezTo>
                  <a:pt x="20981" y="6323"/>
                  <a:pt x="20923" y="6221"/>
                  <a:pt x="20896" y="6148"/>
                </a:cubicBezTo>
                <a:cubicBezTo>
                  <a:pt x="20847" y="6013"/>
                  <a:pt x="20843" y="5950"/>
                  <a:pt x="20835" y="5041"/>
                </a:cubicBezTo>
                <a:cubicBezTo>
                  <a:pt x="20834" y="4962"/>
                  <a:pt x="20844" y="4872"/>
                  <a:pt x="20858" y="4839"/>
                </a:cubicBezTo>
                <a:cubicBezTo>
                  <a:pt x="20878" y="4787"/>
                  <a:pt x="20874" y="4760"/>
                  <a:pt x="20830" y="4672"/>
                </a:cubicBezTo>
                <a:cubicBezTo>
                  <a:pt x="20768" y="4545"/>
                  <a:pt x="20734" y="4386"/>
                  <a:pt x="20737" y="4239"/>
                </a:cubicBezTo>
                <a:cubicBezTo>
                  <a:pt x="20739" y="4179"/>
                  <a:pt x="20729" y="4080"/>
                  <a:pt x="20716" y="4018"/>
                </a:cubicBezTo>
                <a:cubicBezTo>
                  <a:pt x="20682" y="3856"/>
                  <a:pt x="20707" y="3639"/>
                  <a:pt x="20778" y="3490"/>
                </a:cubicBezTo>
                <a:cubicBezTo>
                  <a:pt x="20818" y="3405"/>
                  <a:pt x="20837" y="3328"/>
                  <a:pt x="20837" y="3253"/>
                </a:cubicBezTo>
                <a:cubicBezTo>
                  <a:pt x="20837" y="3191"/>
                  <a:pt x="20852" y="3103"/>
                  <a:pt x="20870" y="3055"/>
                </a:cubicBezTo>
                <a:cubicBezTo>
                  <a:pt x="20901" y="2977"/>
                  <a:pt x="20901" y="2960"/>
                  <a:pt x="20872" y="2878"/>
                </a:cubicBezTo>
                <a:cubicBezTo>
                  <a:pt x="20819" y="2729"/>
                  <a:pt x="20812" y="2612"/>
                  <a:pt x="20847" y="2479"/>
                </a:cubicBezTo>
                <a:cubicBezTo>
                  <a:pt x="20865" y="2411"/>
                  <a:pt x="20892" y="2337"/>
                  <a:pt x="20908" y="2313"/>
                </a:cubicBezTo>
                <a:cubicBezTo>
                  <a:pt x="20923" y="2289"/>
                  <a:pt x="20940" y="2212"/>
                  <a:pt x="20946" y="2142"/>
                </a:cubicBezTo>
                <a:cubicBezTo>
                  <a:pt x="20951" y="2071"/>
                  <a:pt x="20972" y="1971"/>
                  <a:pt x="20992" y="1919"/>
                </a:cubicBezTo>
                <a:cubicBezTo>
                  <a:pt x="21012" y="1868"/>
                  <a:pt x="21047" y="1777"/>
                  <a:pt x="21069" y="1718"/>
                </a:cubicBezTo>
                <a:cubicBezTo>
                  <a:pt x="21091" y="1660"/>
                  <a:pt x="21145" y="1559"/>
                  <a:pt x="21190" y="1494"/>
                </a:cubicBezTo>
                <a:cubicBezTo>
                  <a:pt x="21235" y="1429"/>
                  <a:pt x="21271" y="1368"/>
                  <a:pt x="21271" y="1358"/>
                </a:cubicBezTo>
                <a:cubicBezTo>
                  <a:pt x="21271" y="1349"/>
                  <a:pt x="21242" y="1287"/>
                  <a:pt x="21207" y="1219"/>
                </a:cubicBezTo>
                <a:cubicBezTo>
                  <a:pt x="21167" y="1143"/>
                  <a:pt x="21139" y="1050"/>
                  <a:pt x="21133" y="971"/>
                </a:cubicBezTo>
                <a:cubicBezTo>
                  <a:pt x="21123" y="855"/>
                  <a:pt x="21117" y="844"/>
                  <a:pt x="21054" y="828"/>
                </a:cubicBezTo>
                <a:cubicBezTo>
                  <a:pt x="21017" y="818"/>
                  <a:pt x="20962" y="786"/>
                  <a:pt x="20932" y="754"/>
                </a:cubicBezTo>
                <a:cubicBezTo>
                  <a:pt x="20878" y="697"/>
                  <a:pt x="20875" y="697"/>
                  <a:pt x="20745" y="744"/>
                </a:cubicBezTo>
                <a:cubicBezTo>
                  <a:pt x="20525" y="824"/>
                  <a:pt x="20328" y="756"/>
                  <a:pt x="20164" y="541"/>
                </a:cubicBezTo>
                <a:cubicBezTo>
                  <a:pt x="20031" y="367"/>
                  <a:pt x="19757" y="323"/>
                  <a:pt x="19248" y="395"/>
                </a:cubicBezTo>
                <a:cubicBezTo>
                  <a:pt x="18995" y="430"/>
                  <a:pt x="18808" y="421"/>
                  <a:pt x="18762" y="369"/>
                </a:cubicBezTo>
                <a:cubicBezTo>
                  <a:pt x="18742" y="346"/>
                  <a:pt x="18722" y="345"/>
                  <a:pt x="18693" y="367"/>
                </a:cubicBezTo>
                <a:cubicBezTo>
                  <a:pt x="18623" y="417"/>
                  <a:pt x="18479" y="402"/>
                  <a:pt x="18401" y="335"/>
                </a:cubicBezTo>
                <a:cubicBezTo>
                  <a:pt x="18344" y="287"/>
                  <a:pt x="18303" y="276"/>
                  <a:pt x="18210" y="282"/>
                </a:cubicBezTo>
                <a:cubicBezTo>
                  <a:pt x="18117" y="288"/>
                  <a:pt x="18081" y="278"/>
                  <a:pt x="18032" y="232"/>
                </a:cubicBezTo>
                <a:cubicBezTo>
                  <a:pt x="17998" y="200"/>
                  <a:pt x="17951" y="175"/>
                  <a:pt x="17927" y="175"/>
                </a:cubicBezTo>
                <a:cubicBezTo>
                  <a:pt x="17903" y="175"/>
                  <a:pt x="17853" y="153"/>
                  <a:pt x="17816" y="127"/>
                </a:cubicBezTo>
                <a:cubicBezTo>
                  <a:pt x="17748" y="78"/>
                  <a:pt x="17717" y="76"/>
                  <a:pt x="17647" y="117"/>
                </a:cubicBezTo>
                <a:cubicBezTo>
                  <a:pt x="17624" y="131"/>
                  <a:pt x="17526" y="168"/>
                  <a:pt x="17430" y="200"/>
                </a:cubicBezTo>
                <a:cubicBezTo>
                  <a:pt x="17276" y="250"/>
                  <a:pt x="17225" y="254"/>
                  <a:pt x="17014" y="234"/>
                </a:cubicBezTo>
                <a:cubicBezTo>
                  <a:pt x="16847" y="219"/>
                  <a:pt x="16758" y="197"/>
                  <a:pt x="16721" y="165"/>
                </a:cubicBezTo>
                <a:cubicBezTo>
                  <a:pt x="16691" y="139"/>
                  <a:pt x="16632" y="118"/>
                  <a:pt x="16588" y="118"/>
                </a:cubicBezTo>
                <a:cubicBezTo>
                  <a:pt x="16525" y="118"/>
                  <a:pt x="16495" y="138"/>
                  <a:pt x="16439" y="216"/>
                </a:cubicBezTo>
                <a:cubicBezTo>
                  <a:pt x="16331" y="365"/>
                  <a:pt x="16223" y="408"/>
                  <a:pt x="15944" y="409"/>
                </a:cubicBezTo>
                <a:cubicBezTo>
                  <a:pt x="15721" y="410"/>
                  <a:pt x="15700" y="405"/>
                  <a:pt x="15610" y="334"/>
                </a:cubicBezTo>
                <a:lnTo>
                  <a:pt x="15514" y="259"/>
                </a:lnTo>
                <a:lnTo>
                  <a:pt x="15414" y="347"/>
                </a:lnTo>
                <a:cubicBezTo>
                  <a:pt x="15359" y="395"/>
                  <a:pt x="15279" y="474"/>
                  <a:pt x="15238" y="523"/>
                </a:cubicBezTo>
                <a:cubicBezTo>
                  <a:pt x="15142" y="637"/>
                  <a:pt x="15035" y="684"/>
                  <a:pt x="14906" y="667"/>
                </a:cubicBezTo>
                <a:cubicBezTo>
                  <a:pt x="14842" y="659"/>
                  <a:pt x="14782" y="668"/>
                  <a:pt x="14747" y="691"/>
                </a:cubicBezTo>
                <a:cubicBezTo>
                  <a:pt x="14708" y="717"/>
                  <a:pt x="14619" y="727"/>
                  <a:pt x="14455" y="723"/>
                </a:cubicBezTo>
                <a:lnTo>
                  <a:pt x="14218" y="716"/>
                </a:lnTo>
                <a:lnTo>
                  <a:pt x="14126" y="806"/>
                </a:lnTo>
                <a:cubicBezTo>
                  <a:pt x="13996" y="931"/>
                  <a:pt x="13833" y="975"/>
                  <a:pt x="13706" y="919"/>
                </a:cubicBezTo>
                <a:cubicBezTo>
                  <a:pt x="13623" y="882"/>
                  <a:pt x="13596" y="881"/>
                  <a:pt x="13502" y="913"/>
                </a:cubicBezTo>
                <a:cubicBezTo>
                  <a:pt x="13332" y="973"/>
                  <a:pt x="13135" y="905"/>
                  <a:pt x="12987" y="737"/>
                </a:cubicBezTo>
                <a:cubicBezTo>
                  <a:pt x="12957" y="703"/>
                  <a:pt x="12944" y="703"/>
                  <a:pt x="12889" y="741"/>
                </a:cubicBezTo>
                <a:cubicBezTo>
                  <a:pt x="12804" y="801"/>
                  <a:pt x="12536" y="800"/>
                  <a:pt x="12447" y="740"/>
                </a:cubicBezTo>
                <a:cubicBezTo>
                  <a:pt x="12365" y="684"/>
                  <a:pt x="12231" y="517"/>
                  <a:pt x="12194" y="421"/>
                </a:cubicBezTo>
                <a:cubicBezTo>
                  <a:pt x="12168" y="354"/>
                  <a:pt x="12157" y="350"/>
                  <a:pt x="12062" y="362"/>
                </a:cubicBezTo>
                <a:cubicBezTo>
                  <a:pt x="11927" y="380"/>
                  <a:pt x="11852" y="336"/>
                  <a:pt x="11750" y="180"/>
                </a:cubicBezTo>
                <a:lnTo>
                  <a:pt x="11668" y="54"/>
                </a:lnTo>
                <a:lnTo>
                  <a:pt x="11619" y="116"/>
                </a:lnTo>
                <a:cubicBezTo>
                  <a:pt x="11562" y="187"/>
                  <a:pt x="11405" y="257"/>
                  <a:pt x="11302" y="257"/>
                </a:cubicBezTo>
                <a:cubicBezTo>
                  <a:pt x="11192" y="257"/>
                  <a:pt x="11031" y="175"/>
                  <a:pt x="10963" y="84"/>
                </a:cubicBezTo>
                <a:lnTo>
                  <a:pt x="10901" y="0"/>
                </a:lnTo>
                <a:close/>
              </a:path>
            </a:pathLst>
          </a:custGeom>
          <a:ln w="12700">
            <a:miter lim="400000"/>
          </a:ln>
          <a:effectLst>
            <a:outerShdw sx="100000" sy="100000" kx="0" ky="0" algn="b" rotWithShape="0" blurRad="76200" dist="50800" dir="5400000">
              <a:srgbClr val="000000">
                <a:alpha val="50000"/>
              </a:srgbClr>
            </a:outerShdw>
          </a:effectLst>
        </p:spPr>
      </p:pic>
      <p:pic>
        <p:nvPicPr>
          <p:cNvPr id="82" name="image8.png" descr="17720-bark-ship--vector.png"/>
          <p:cNvPicPr>
            <a:picLocks noChangeAspect="1"/>
          </p:cNvPicPr>
          <p:nvPr/>
        </p:nvPicPr>
        <p:blipFill>
          <a:blip r:embed="rId3">
            <a:extLst/>
          </a:blip>
          <a:stretch>
            <a:fillRect/>
          </a:stretch>
        </p:blipFill>
        <p:spPr>
          <a:xfrm>
            <a:off x="5679009" y="3521571"/>
            <a:ext cx="2935316" cy="2136258"/>
          </a:xfrm>
          <a:prstGeom prst="rect">
            <a:avLst/>
          </a:prstGeom>
          <a:ln w="12700">
            <a:miter lim="400000"/>
          </a:ln>
        </p:spPr>
      </p:pic>
      <p:pic>
        <p:nvPicPr>
          <p:cNvPr id="83" name="image9.gif" descr="63e541c9907bf019687902204d97b499.gif"/>
          <p:cNvPicPr>
            <a:picLocks noChangeAspect="1"/>
          </p:cNvPicPr>
          <p:nvPr/>
        </p:nvPicPr>
        <p:blipFill>
          <a:blip r:embed="rId4">
            <a:extLst/>
          </a:blip>
          <a:stretch>
            <a:fillRect/>
          </a:stretch>
        </p:blipFill>
        <p:spPr>
          <a:xfrm>
            <a:off x="10518771" y="6885695"/>
            <a:ext cx="1498673" cy="1468699"/>
          </a:xfrm>
          <a:prstGeom prst="rect">
            <a:avLst/>
          </a:prstGeom>
          <a:ln w="12700">
            <a:miter lim="400000"/>
          </a:ln>
        </p:spPr>
      </p:pic>
      <p:sp>
        <p:nvSpPr>
          <p:cNvPr id="84" name="Shape 84"/>
          <p:cNvSpPr/>
          <p:nvPr/>
        </p:nvSpPr>
        <p:spPr>
          <a:xfrm>
            <a:off x="3227261" y="151866"/>
            <a:ext cx="8456001" cy="719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5200">
                <a:latin typeface="Helvetica Condensed Medium"/>
                <a:ea typeface="Helvetica Condensed Medium"/>
                <a:cs typeface="Helvetica Condensed Medium"/>
                <a:sym typeface="Helvetica Condensed Medium"/>
              </a:defRPr>
            </a:pPr>
            <a:r>
              <a:t>What is </a:t>
            </a:r>
            <a:r>
              <a:t>O</a:t>
            </a:r>
            <a:r>
              <a:t>ur Next Port?</a:t>
            </a:r>
          </a:p>
        </p:txBody>
      </p:sp>
      <p:grpSp>
        <p:nvGrpSpPr>
          <p:cNvPr id="87" name="Group 87"/>
          <p:cNvGrpSpPr/>
          <p:nvPr/>
        </p:nvGrpSpPr>
        <p:grpSpPr>
          <a:xfrm>
            <a:off x="2619974" y="5350800"/>
            <a:ext cx="4526694" cy="3185806"/>
            <a:chOff x="0" y="0"/>
            <a:chExt cx="4526693" cy="3185805"/>
          </a:xfrm>
        </p:grpSpPr>
        <p:pic>
          <p:nvPicPr>
            <p:cNvPr id="85" name="image10.png" descr="L&amp;Bisland.jpg"/>
            <p:cNvPicPr>
              <a:picLocks noChangeAspect="1"/>
            </p:cNvPicPr>
            <p:nvPr/>
          </p:nvPicPr>
          <p:blipFill>
            <a:blip r:embed="rId5">
              <a:extLst/>
            </a:blip>
            <a:stretch>
              <a:fillRect/>
            </a:stretch>
          </p:blipFill>
          <p:spPr>
            <a:xfrm>
              <a:off x="-1" y="0"/>
              <a:ext cx="4526694" cy="3109458"/>
            </a:xfrm>
            <a:prstGeom prst="rect">
              <a:avLst/>
            </a:prstGeom>
            <a:ln w="12700" cap="flat">
              <a:noFill/>
              <a:miter lim="400000"/>
            </a:ln>
            <a:effectLst/>
          </p:spPr>
        </p:pic>
        <p:sp>
          <p:nvSpPr>
            <p:cNvPr id="86" name="Shape 86"/>
            <p:cNvSpPr/>
            <p:nvPr/>
          </p:nvSpPr>
          <p:spPr>
            <a:xfrm>
              <a:off x="607285" y="1560205"/>
              <a:ext cx="738759" cy="1625601"/>
            </a:xfrm>
            <a:prstGeom prst="rect">
              <a:avLst/>
            </a:prstGeom>
            <a:noFill/>
            <a:ln w="12700" cap="flat">
              <a:noFill/>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4E9832"/>
                  </a:solidFill>
                  <a:latin typeface="Baskerville Old Face"/>
                  <a:ea typeface="Baskerville Old Face"/>
                  <a:cs typeface="Baskerville Old Face"/>
                  <a:sym typeface="Baskerville Old Face"/>
                </a:defRPr>
              </a:lvl1pPr>
            </a:lstStyle>
            <a:p>
              <a:pPr/>
              <a:r>
                <a:t>1</a:t>
              </a:r>
            </a:p>
          </p:txBody>
        </p:sp>
      </p:grpSp>
      <p:grpSp>
        <p:nvGrpSpPr>
          <p:cNvPr id="90" name="Group 90"/>
          <p:cNvGrpSpPr/>
          <p:nvPr/>
        </p:nvGrpSpPr>
        <p:grpSpPr>
          <a:xfrm>
            <a:off x="7146666" y="4972689"/>
            <a:ext cx="4870778" cy="3178825"/>
            <a:chOff x="0" y="0"/>
            <a:chExt cx="4870776" cy="3178824"/>
          </a:xfrm>
        </p:grpSpPr>
        <p:pic>
          <p:nvPicPr>
            <p:cNvPr id="88" name="image11.png" descr="S&amp;Disland.jpg"/>
            <p:cNvPicPr>
              <a:picLocks noChangeAspect="1"/>
            </p:cNvPicPr>
            <p:nvPr/>
          </p:nvPicPr>
          <p:blipFill>
            <a:blip r:embed="rId6">
              <a:extLst/>
            </a:blip>
            <a:stretch>
              <a:fillRect/>
            </a:stretch>
          </p:blipFill>
          <p:spPr>
            <a:xfrm>
              <a:off x="0" y="-1"/>
              <a:ext cx="4870777" cy="3178826"/>
            </a:xfrm>
            <a:prstGeom prst="rect">
              <a:avLst/>
            </a:prstGeom>
            <a:ln w="12700" cap="flat">
              <a:noFill/>
              <a:miter lim="400000"/>
            </a:ln>
            <a:effectLst/>
          </p:spPr>
        </p:pic>
        <p:sp>
          <p:nvSpPr>
            <p:cNvPr id="89" name="Shape 89"/>
            <p:cNvSpPr/>
            <p:nvPr/>
          </p:nvSpPr>
          <p:spPr>
            <a:xfrm>
              <a:off x="4115763" y="776610"/>
              <a:ext cx="738759" cy="1625601"/>
            </a:xfrm>
            <a:prstGeom prst="rect">
              <a:avLst/>
            </a:prstGeom>
            <a:noFill/>
            <a:ln w="12700" cap="flat">
              <a:noFill/>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D2471E"/>
                  </a:solidFill>
                  <a:latin typeface="Baskerville Old Face"/>
                  <a:ea typeface="Baskerville Old Face"/>
                  <a:cs typeface="Baskerville Old Face"/>
                  <a:sym typeface="Baskerville Old Face"/>
                </a:defRPr>
              </a:lvl1pPr>
            </a:lstStyle>
            <a:p>
              <a:pPr/>
              <a:r>
                <a:t>2</a:t>
              </a:r>
            </a:p>
          </p:txBody>
        </p:sp>
      </p:grpSp>
      <p:grpSp>
        <p:nvGrpSpPr>
          <p:cNvPr id="93" name="Group 93"/>
          <p:cNvGrpSpPr/>
          <p:nvPr/>
        </p:nvGrpSpPr>
        <p:grpSpPr>
          <a:xfrm>
            <a:off x="6252743" y="1942126"/>
            <a:ext cx="5379069" cy="2992141"/>
            <a:chOff x="0" y="0"/>
            <a:chExt cx="5379068" cy="2992140"/>
          </a:xfrm>
        </p:grpSpPr>
        <p:pic>
          <p:nvPicPr>
            <p:cNvPr id="91" name="image12.png" descr="Q&amp;Tisland.jpg"/>
            <p:cNvPicPr>
              <a:picLocks noChangeAspect="1"/>
            </p:cNvPicPr>
            <p:nvPr/>
          </p:nvPicPr>
          <p:blipFill>
            <a:blip r:embed="rId7">
              <a:extLst/>
            </a:blip>
            <a:stretch>
              <a:fillRect/>
            </a:stretch>
          </p:blipFill>
          <p:spPr>
            <a:xfrm>
              <a:off x="-1" y="0"/>
              <a:ext cx="5379070" cy="2179343"/>
            </a:xfrm>
            <a:prstGeom prst="rect">
              <a:avLst/>
            </a:prstGeom>
            <a:ln w="12700" cap="flat">
              <a:noFill/>
              <a:miter lim="400000"/>
            </a:ln>
            <a:effectLst/>
          </p:spPr>
        </p:pic>
        <p:sp>
          <p:nvSpPr>
            <p:cNvPr id="92" name="Shape 92"/>
            <p:cNvSpPr/>
            <p:nvPr/>
          </p:nvSpPr>
          <p:spPr>
            <a:xfrm>
              <a:off x="3527270" y="1366540"/>
              <a:ext cx="738759" cy="1625601"/>
            </a:xfrm>
            <a:prstGeom prst="rect">
              <a:avLst/>
            </a:prstGeom>
            <a:noFill/>
            <a:ln w="12700" cap="flat">
              <a:noFill/>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8E69A2"/>
                  </a:solidFill>
                  <a:latin typeface="Baskerville Old Face"/>
                  <a:ea typeface="Baskerville Old Face"/>
                  <a:cs typeface="Baskerville Old Face"/>
                  <a:sym typeface="Baskerville Old Face"/>
                </a:defRPr>
              </a:lvl1pPr>
            </a:lstStyle>
            <a:p>
              <a:pPr/>
              <a:r>
                <a:t>4</a:t>
              </a:r>
            </a:p>
          </p:txBody>
        </p:sp>
      </p:grpSp>
      <p:grpSp>
        <p:nvGrpSpPr>
          <p:cNvPr id="96" name="Group 96"/>
          <p:cNvGrpSpPr/>
          <p:nvPr/>
        </p:nvGrpSpPr>
        <p:grpSpPr>
          <a:xfrm>
            <a:off x="2619975" y="1367298"/>
            <a:ext cx="3501436" cy="3983503"/>
            <a:chOff x="0" y="0"/>
            <a:chExt cx="3501435" cy="3983502"/>
          </a:xfrm>
        </p:grpSpPr>
        <p:pic>
          <p:nvPicPr>
            <p:cNvPr id="94" name="image13.png" descr="F&amp;Fisland.jpg"/>
            <p:cNvPicPr>
              <a:picLocks noChangeAspect="1"/>
            </p:cNvPicPr>
            <p:nvPr/>
          </p:nvPicPr>
          <p:blipFill>
            <a:blip r:embed="rId8">
              <a:extLst/>
            </a:blip>
            <a:stretch>
              <a:fillRect/>
            </a:stretch>
          </p:blipFill>
          <p:spPr>
            <a:xfrm>
              <a:off x="0" y="168708"/>
              <a:ext cx="3501437" cy="3814795"/>
            </a:xfrm>
            <a:prstGeom prst="rect">
              <a:avLst/>
            </a:prstGeom>
            <a:ln w="12700" cap="flat">
              <a:noFill/>
              <a:miter lim="400000"/>
            </a:ln>
            <a:effectLst/>
          </p:spPr>
        </p:pic>
        <p:sp>
          <p:nvSpPr>
            <p:cNvPr id="95" name="Shape 95"/>
            <p:cNvSpPr/>
            <p:nvPr/>
          </p:nvSpPr>
          <p:spPr>
            <a:xfrm>
              <a:off x="362480" y="0"/>
              <a:ext cx="738759" cy="1625601"/>
            </a:xfrm>
            <a:prstGeom prst="rect">
              <a:avLst/>
            </a:prstGeom>
            <a:noFill/>
            <a:ln w="12700" cap="flat">
              <a:noFill/>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FFC341"/>
                  </a:solidFill>
                  <a:latin typeface="Baskerville Old Face"/>
                  <a:ea typeface="Baskerville Old Face"/>
                  <a:cs typeface="Baskerville Old Face"/>
                  <a:sym typeface="Baskerville Old Face"/>
                </a:defRPr>
              </a:lvl1pPr>
            </a:lstStyle>
            <a:p>
              <a:pPr/>
              <a:r>
                <a:t>3</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81"/>
                                        </p:tgtEl>
                                        <p:attrNameLst>
                                          <p:attrName>style.visibility</p:attrName>
                                        </p:attrNameLst>
                                      </p:cBhvr>
                                      <p:to>
                                        <p:strVal val="visible"/>
                                      </p:to>
                                    </p:set>
                                    <p:animEffect filter="strips(downRight)" transition="in">
                                      <p:cBhvr>
                                        <p:cTn id="7" dur="2250"/>
                                        <p:tgtEl>
                                          <p:spTgt spid="81"/>
                                        </p:tgtEl>
                                      </p:cBhvr>
                                    </p:animEffect>
                                  </p:childTnLst>
                                </p:cTn>
                              </p:par>
                            </p:childTnLst>
                          </p:cTn>
                        </p:par>
                        <p:par>
                          <p:cTn id="8" fill="hold">
                            <p:stCondLst>
                              <p:cond delay="2250"/>
                            </p:stCondLst>
                            <p:childTnLst>
                              <p:par>
                                <p:cTn id="9" presetClass="entr" nodeType="afterEffect" presetSubtype="0" presetID="1" grpId="2" fill="hold">
                                  <p:stCondLst>
                                    <p:cond delay="0"/>
                                  </p:stCondLst>
                                  <p:iterate type="el" backwards="0">
                                    <p:tmAbs val="0"/>
                                  </p:iterate>
                                  <p:childTnLst>
                                    <p:set>
                                      <p:cBhvr>
                                        <p:cTn id="10" fill="hold"/>
                                        <p:tgtEl>
                                          <p:spTgt spid="82"/>
                                        </p:tgtEl>
                                        <p:attrNameLst>
                                          <p:attrName>style.visibility</p:attrName>
                                        </p:attrNameLst>
                                      </p:cBhvr>
                                      <p:to>
                                        <p:strVal val="visible"/>
                                      </p:to>
                                    </p:set>
                                  </p:childTnLst>
                                </p:cTn>
                              </p:par>
                            </p:childTnLst>
                          </p:cTn>
                        </p:par>
                        <p:par>
                          <p:cTn id="11" fill="hold">
                            <p:stCondLst>
                              <p:cond delay="2250"/>
                            </p:stCondLst>
                            <p:childTnLst>
                              <p:par>
                                <p:cTn id="12" presetClass="entr" nodeType="afterEffect" presetSubtype="0" presetID="1" grpId="3" fill="hold">
                                  <p:stCondLst>
                                    <p:cond delay="0"/>
                                  </p:stCondLst>
                                  <p:iterate type="el" backwards="0">
                                    <p:tmAbs val="0"/>
                                  </p:iterate>
                                  <p:childTnLst>
                                    <p:set>
                                      <p:cBhvr>
                                        <p:cTn id="13" fill="hold"/>
                                        <p:tgtEl>
                                          <p:spTgt spid="83"/>
                                        </p:tgtEl>
                                        <p:attrNameLst>
                                          <p:attrName>style.visibility</p:attrName>
                                        </p:attrNameLst>
                                      </p:cBhvr>
                                      <p:to>
                                        <p:strVal val="visible"/>
                                      </p:to>
                                    </p:set>
                                  </p:childTnLst>
                                </p:cTn>
                              </p:par>
                            </p:childTnLst>
                          </p:cTn>
                        </p:par>
                        <p:par>
                          <p:cTn id="14" fill="hold">
                            <p:stCondLst>
                              <p:cond delay="2250"/>
                            </p:stCondLst>
                            <p:childTnLst>
                              <p:par>
                                <p:cTn id="15" presetClass="entr" nodeType="afterEffect" presetSubtype="5" presetID="3" grpId="4" fill="hold">
                                  <p:stCondLst>
                                    <p:cond delay="100"/>
                                  </p:stCondLst>
                                  <p:iterate type="el" backwards="0">
                                    <p:tmAbs val="0"/>
                                  </p:iterate>
                                  <p:childTnLst>
                                    <p:set>
                                      <p:cBhvr>
                                        <p:cTn id="16" fill="hold"/>
                                        <p:tgtEl>
                                          <p:spTgt spid="87"/>
                                        </p:tgtEl>
                                        <p:attrNameLst>
                                          <p:attrName>style.visibility</p:attrName>
                                        </p:attrNameLst>
                                      </p:cBhvr>
                                      <p:to>
                                        <p:strVal val="visible"/>
                                      </p:to>
                                    </p:set>
                                    <p:animEffect filter="blinds(vertical)" transition="in">
                                      <p:cBhvr>
                                        <p:cTn id="17" dur="1000"/>
                                        <p:tgtEl>
                                          <p:spTgt spid="87"/>
                                        </p:tgtEl>
                                      </p:cBhvr>
                                    </p:animEffect>
                                  </p:childTnLst>
                                </p:cTn>
                              </p:par>
                            </p:childTnLst>
                          </p:cTn>
                        </p:par>
                        <p:par>
                          <p:cTn id="18" fill="hold">
                            <p:stCondLst>
                              <p:cond delay="3350"/>
                            </p:stCondLst>
                            <p:childTnLst>
                              <p:par>
                                <p:cTn id="19" presetClass="entr" nodeType="afterEffect" presetSubtype="5" presetID="3" grpId="5" fill="hold">
                                  <p:stCondLst>
                                    <p:cond delay="600"/>
                                  </p:stCondLst>
                                  <p:iterate type="el" backwards="0">
                                    <p:tmAbs val="0"/>
                                  </p:iterate>
                                  <p:childTnLst>
                                    <p:set>
                                      <p:cBhvr>
                                        <p:cTn id="20" fill="hold"/>
                                        <p:tgtEl>
                                          <p:spTgt spid="90"/>
                                        </p:tgtEl>
                                        <p:attrNameLst>
                                          <p:attrName>style.visibility</p:attrName>
                                        </p:attrNameLst>
                                      </p:cBhvr>
                                      <p:to>
                                        <p:strVal val="visible"/>
                                      </p:to>
                                    </p:set>
                                    <p:animEffect filter="blinds(vertical)" transition="in">
                                      <p:cBhvr>
                                        <p:cTn id="21" dur="1000"/>
                                        <p:tgtEl>
                                          <p:spTgt spid="90"/>
                                        </p:tgtEl>
                                      </p:cBhvr>
                                    </p:animEffect>
                                  </p:childTnLst>
                                </p:cTn>
                              </p:par>
                            </p:childTnLst>
                          </p:cTn>
                        </p:par>
                        <p:par>
                          <p:cTn id="22" fill="hold">
                            <p:stCondLst>
                              <p:cond delay="4950"/>
                            </p:stCondLst>
                            <p:childTnLst>
                              <p:par>
                                <p:cTn id="23" presetClass="entr" nodeType="afterEffect" presetSubtype="5" presetID="3" grpId="6" fill="hold">
                                  <p:stCondLst>
                                    <p:cond delay="600"/>
                                  </p:stCondLst>
                                  <p:iterate type="el" backwards="0">
                                    <p:tmAbs val="0"/>
                                  </p:iterate>
                                  <p:childTnLst>
                                    <p:set>
                                      <p:cBhvr>
                                        <p:cTn id="24" fill="hold"/>
                                        <p:tgtEl>
                                          <p:spTgt spid="96"/>
                                        </p:tgtEl>
                                        <p:attrNameLst>
                                          <p:attrName>style.visibility</p:attrName>
                                        </p:attrNameLst>
                                      </p:cBhvr>
                                      <p:to>
                                        <p:strVal val="visible"/>
                                      </p:to>
                                    </p:set>
                                    <p:animEffect filter="blinds(vertical)" transition="in">
                                      <p:cBhvr>
                                        <p:cTn id="25" dur="1000"/>
                                        <p:tgtEl>
                                          <p:spTgt spid="96"/>
                                        </p:tgtEl>
                                      </p:cBhvr>
                                    </p:animEffect>
                                  </p:childTnLst>
                                </p:cTn>
                              </p:par>
                            </p:childTnLst>
                          </p:cTn>
                        </p:par>
                        <p:par>
                          <p:cTn id="26" fill="hold">
                            <p:stCondLst>
                              <p:cond delay="6550"/>
                            </p:stCondLst>
                            <p:childTnLst>
                              <p:par>
                                <p:cTn id="27" presetClass="entr" nodeType="afterEffect" presetSubtype="5" presetID="3" grpId="7" fill="hold">
                                  <p:stCondLst>
                                    <p:cond delay="600"/>
                                  </p:stCondLst>
                                  <p:iterate type="el" backwards="0">
                                    <p:tmAbs val="0"/>
                                  </p:iterate>
                                  <p:childTnLst>
                                    <p:set>
                                      <p:cBhvr>
                                        <p:cTn id="28" fill="hold"/>
                                        <p:tgtEl>
                                          <p:spTgt spid="93"/>
                                        </p:tgtEl>
                                        <p:attrNameLst>
                                          <p:attrName>style.visibility</p:attrName>
                                        </p:attrNameLst>
                                      </p:cBhvr>
                                      <p:to>
                                        <p:strVal val="visible"/>
                                      </p:to>
                                    </p:set>
                                    <p:animEffect filter="blinds(vertical)" transition="in">
                                      <p:cBhvr>
                                        <p:cTn id="29"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1"/>
      <p:bldP build="whole" bldLvl="1" animBg="1" rev="0" advAuto="0" spid="93" grpId="7"/>
      <p:bldP build="whole" bldLvl="1" animBg="1" rev="0" advAuto="0" spid="82" grpId="2"/>
      <p:bldP build="whole" bldLvl="1" animBg="1" rev="0" advAuto="0" spid="83" grpId="3"/>
      <p:bldP build="whole" bldLvl="1" animBg="1" rev="0" advAuto="0" spid="96" grpId="6"/>
      <p:bldP build="whole" bldLvl="1" animBg="1" rev="0" advAuto="0" spid="90" grpId="5"/>
      <p:bldP build="whole" bldLvl="1" animBg="1" rev="0" advAuto="0" spid="87" grpId="4"/>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nvSpPr>
        <p:spPr>
          <a:xfrm>
            <a:off x="2437335" y="24229"/>
            <a:ext cx="10064972" cy="7742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4800">
                <a:latin typeface="Times New Roman"/>
                <a:ea typeface="Times New Roman"/>
                <a:cs typeface="Times New Roman"/>
                <a:sym typeface="Times New Roman"/>
              </a:defRPr>
            </a:lvl1pPr>
          </a:lstStyle>
          <a:p>
            <a:pPr/>
            <a:r>
              <a:t>The Spirit’s word is Christ’s word </a:t>
            </a:r>
          </a:p>
        </p:txBody>
      </p:sp>
      <p:sp>
        <p:nvSpPr>
          <p:cNvPr id="179" name="Shape 179"/>
          <p:cNvSpPr/>
          <p:nvPr/>
        </p:nvSpPr>
        <p:spPr>
          <a:xfrm>
            <a:off x="1549399" y="923141"/>
            <a:ext cx="11200556" cy="875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4800">
                <a:solidFill>
                  <a:srgbClr val="7030A0"/>
                </a:solidFill>
              </a:defRPr>
            </a:pPr>
            <a:r>
              <a:t>		Summary: </a:t>
            </a:r>
          </a:p>
          <a:p>
            <a:pPr marL="1612900" indent="-698500" algn="l">
              <a:buSzPct val="100000"/>
              <a:buAutoNum type="arabicPeriod" startAt="1"/>
              <a:defRPr sz="4000"/>
            </a:pPr>
            <a:r>
              <a:t>The Holy Spirit reveals the work and person of Christ in the OT and NT.</a:t>
            </a:r>
          </a:p>
          <a:p>
            <a:pPr marL="1612900" indent="-698500" algn="l">
              <a:buSzPct val="100000"/>
              <a:buAutoNum type="arabicPeriod" startAt="1"/>
              <a:defRPr sz="4000"/>
            </a:pPr>
            <a:r>
              <a:t>Our relationship to Scripture is both 	mystical and practical.  </a:t>
            </a:r>
          </a:p>
          <a:p>
            <a:pPr marL="742950" indent="-742950" algn="l">
              <a:buSzPct val="100000"/>
              <a:buAutoNum type="arabicPeriod" startAt="1"/>
              <a:defRPr sz="4000"/>
            </a:pPr>
            <a:r>
              <a:t>The Spirit of Christ </a:t>
            </a:r>
          </a:p>
          <a:p>
            <a:pPr indent="1371600" algn="l">
              <a:defRPr sz="4000">
                <a:solidFill>
                  <a:srgbClr val="FF0000"/>
                </a:solidFill>
              </a:defRPr>
            </a:pPr>
            <a:r>
              <a:t>a). </a:t>
            </a:r>
            <a:r>
              <a:rPr>
                <a:solidFill>
                  <a:srgbClr val="000000"/>
                </a:solidFill>
              </a:rPr>
              <a:t>created Scripture, </a:t>
            </a:r>
            <a:endParaRPr>
              <a:solidFill>
                <a:srgbClr val="000000"/>
              </a:solidFill>
            </a:endParaRPr>
          </a:p>
          <a:p>
            <a:pPr indent="1371600" algn="l">
              <a:defRPr sz="4000">
                <a:solidFill>
                  <a:srgbClr val="FF0000"/>
                </a:solidFill>
              </a:defRPr>
            </a:pPr>
            <a:r>
              <a:t>b). </a:t>
            </a:r>
            <a:r>
              <a:rPr>
                <a:solidFill>
                  <a:srgbClr val="000000"/>
                </a:solidFill>
              </a:rPr>
              <a:t>reveals its truth and </a:t>
            </a:r>
            <a:endParaRPr>
              <a:solidFill>
                <a:srgbClr val="000000"/>
              </a:solidFill>
            </a:endParaRPr>
          </a:p>
          <a:p>
            <a:pPr indent="1371600" algn="l">
              <a:defRPr sz="4000">
                <a:solidFill>
                  <a:srgbClr val="FF0000"/>
                </a:solidFill>
              </a:defRPr>
            </a:pPr>
            <a:r>
              <a:t>c). </a:t>
            </a:r>
            <a:r>
              <a:rPr>
                <a:solidFill>
                  <a:srgbClr val="000000"/>
                </a:solidFill>
              </a:rPr>
              <a:t>holds the key to rightly interpreting 				and applying it to our lives.</a:t>
            </a:r>
            <a:endParaRPr>
              <a:solidFill>
                <a:srgbClr val="000000"/>
              </a:solidFill>
            </a:endParaRPr>
          </a:p>
          <a:p>
            <a:pPr marL="860425" indent="-860425" algn="l">
              <a:defRPr sz="4000"/>
            </a:pPr>
            <a:r>
              <a:t>4.   Christians must discern God’s Word as heart, mind and soul are filled with the Scriptures and the Holy Spirit, so that we are transformed into the likeness of Christ.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9">
                                            <p:txEl>
                                              <p:pRg st="1" end="1"/>
                                            </p:txEl>
                                          </p:spTgt>
                                        </p:tgtEl>
                                        <p:attrNameLst>
                                          <p:attrName>style.visibility</p:attrName>
                                        </p:attrNameLst>
                                      </p:cBhvr>
                                      <p:to>
                                        <p:strVal val="visible"/>
                                      </p:to>
                                    </p:set>
                                    <p:anim calcmode="lin" valueType="num">
                                      <p:cBhvr>
                                        <p:cTn id="7" dur="1000" fill="hold"/>
                                        <p:tgtEl>
                                          <p:spTgt spid="179">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79">
                                            <p:txEl>
                                              <p:pRg st="2" end="2"/>
                                            </p:txEl>
                                          </p:spTgt>
                                        </p:tgtEl>
                                        <p:attrNameLst>
                                          <p:attrName>style.visibility</p:attrName>
                                        </p:attrNameLst>
                                      </p:cBhvr>
                                      <p:to>
                                        <p:strVal val="visible"/>
                                      </p:to>
                                    </p:set>
                                    <p:anim calcmode="lin" valueType="num">
                                      <p:cBhvr>
                                        <p:cTn id="13" dur="1000" fill="hold"/>
                                        <p:tgtEl>
                                          <p:spTgt spid="17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79">
                                            <p:txEl>
                                              <p:pRg st="3" end="3"/>
                                            </p:txEl>
                                          </p:spTgt>
                                        </p:tgtEl>
                                        <p:attrNameLst>
                                          <p:attrName>style.visibility</p:attrName>
                                        </p:attrNameLst>
                                      </p:cBhvr>
                                      <p:to>
                                        <p:strVal val="visible"/>
                                      </p:to>
                                    </p:set>
                                    <p:anim calcmode="lin" valueType="num">
                                      <p:cBhvr>
                                        <p:cTn id="19" dur="1000" fill="hold"/>
                                        <p:tgtEl>
                                          <p:spTgt spid="179">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79">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Class="entr" nodeType="afterEffect" presetSubtype="4" presetID="2" grpId="1" fill="hold">
                                  <p:stCondLst>
                                    <p:cond delay="0"/>
                                  </p:stCondLst>
                                  <p:iterate type="el" backwards="0">
                                    <p:tmAbs val="0"/>
                                  </p:iterate>
                                  <p:childTnLst>
                                    <p:set>
                                      <p:cBhvr>
                                        <p:cTn id="23" fill="hold"/>
                                        <p:tgtEl>
                                          <p:spTgt spid="179">
                                            <p:txEl>
                                              <p:pRg st="4" end="4"/>
                                            </p:txEl>
                                          </p:spTgt>
                                        </p:tgtEl>
                                        <p:attrNameLst>
                                          <p:attrName>style.visibility</p:attrName>
                                        </p:attrNameLst>
                                      </p:cBhvr>
                                      <p:to>
                                        <p:strVal val="visible"/>
                                      </p:to>
                                    </p:set>
                                    <p:anim calcmode="lin" valueType="num">
                                      <p:cBhvr>
                                        <p:cTn id="24" dur="1000" fill="hold"/>
                                        <p:tgtEl>
                                          <p:spTgt spid="179">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79">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Class="entr" nodeType="afterEffect" presetSubtype="4" presetID="2" grpId="1" fill="hold">
                                  <p:stCondLst>
                                    <p:cond delay="0"/>
                                  </p:stCondLst>
                                  <p:iterate type="el" backwards="0">
                                    <p:tmAbs val="0"/>
                                  </p:iterate>
                                  <p:childTnLst>
                                    <p:set>
                                      <p:cBhvr>
                                        <p:cTn id="28" fill="hold"/>
                                        <p:tgtEl>
                                          <p:spTgt spid="179">
                                            <p:txEl>
                                              <p:pRg st="5" end="5"/>
                                            </p:txEl>
                                          </p:spTgt>
                                        </p:tgtEl>
                                        <p:attrNameLst>
                                          <p:attrName>style.visibility</p:attrName>
                                        </p:attrNameLst>
                                      </p:cBhvr>
                                      <p:to>
                                        <p:strVal val="visible"/>
                                      </p:to>
                                    </p:set>
                                    <p:anim calcmode="lin" valueType="num">
                                      <p:cBhvr>
                                        <p:cTn id="29" dur="1000" fill="hold"/>
                                        <p:tgtEl>
                                          <p:spTgt spid="17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79">
                                            <p:txEl>
                                              <p:pRg st="5" end="5"/>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Class="entr" nodeType="afterEffect" presetSubtype="4" presetID="2" grpId="1" fill="hold">
                                  <p:stCondLst>
                                    <p:cond delay="0"/>
                                  </p:stCondLst>
                                  <p:iterate type="el" backwards="0">
                                    <p:tmAbs val="0"/>
                                  </p:iterate>
                                  <p:childTnLst>
                                    <p:set>
                                      <p:cBhvr>
                                        <p:cTn id="33" fill="hold"/>
                                        <p:tgtEl>
                                          <p:spTgt spid="179">
                                            <p:txEl>
                                              <p:pRg st="6" end="6"/>
                                            </p:txEl>
                                          </p:spTgt>
                                        </p:tgtEl>
                                        <p:attrNameLst>
                                          <p:attrName>style.visibility</p:attrName>
                                        </p:attrNameLst>
                                      </p:cBhvr>
                                      <p:to>
                                        <p:strVal val="visible"/>
                                      </p:to>
                                    </p:set>
                                    <p:anim calcmode="lin" valueType="num">
                                      <p:cBhvr>
                                        <p:cTn id="34" dur="1000" fill="hold"/>
                                        <p:tgtEl>
                                          <p:spTgt spid="179">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4" presetID="2" grpId="1" fill="hold">
                                  <p:stCondLst>
                                    <p:cond delay="0"/>
                                  </p:stCondLst>
                                  <p:iterate type="el" backwards="0">
                                    <p:tmAbs val="0"/>
                                  </p:iterate>
                                  <p:childTnLst>
                                    <p:set>
                                      <p:cBhvr>
                                        <p:cTn id="39" fill="hold"/>
                                        <p:tgtEl>
                                          <p:spTgt spid="179">
                                            <p:txEl>
                                              <p:pRg st="7" end="7"/>
                                            </p:txEl>
                                          </p:spTgt>
                                        </p:tgtEl>
                                        <p:attrNameLst>
                                          <p:attrName>style.visibility</p:attrName>
                                        </p:attrNameLst>
                                      </p:cBhvr>
                                      <p:to>
                                        <p:strVal val="visible"/>
                                      </p:to>
                                    </p:set>
                                    <p:anim calcmode="lin" valueType="num">
                                      <p:cBhvr>
                                        <p:cTn id="40" dur="1000" fill="hold"/>
                                        <p:tgtEl>
                                          <p:spTgt spid="179">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nvSpPr>
        <p:spPr>
          <a:xfrm>
            <a:off x="2567325" y="1360766"/>
            <a:ext cx="10196933" cy="8598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400">
                <a:latin typeface="Times New Roman"/>
                <a:ea typeface="Times New Roman"/>
                <a:cs typeface="Times New Roman"/>
                <a:sym typeface="Times New Roman"/>
              </a:defRPr>
            </a:lvl1pPr>
          </a:lstStyle>
          <a:p>
            <a:pPr/>
            <a:r>
              <a:t>The Spirit’s word is Christ’s word </a:t>
            </a:r>
          </a:p>
        </p:txBody>
      </p:sp>
      <p:sp>
        <p:nvSpPr>
          <p:cNvPr id="182" name="Shape 182"/>
          <p:cNvSpPr/>
          <p:nvPr/>
        </p:nvSpPr>
        <p:spPr>
          <a:xfrm>
            <a:off x="2456759" y="2872778"/>
            <a:ext cx="10519654" cy="525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i="1" sz="4800">
                <a:latin typeface="+mj-lt"/>
                <a:ea typeface="+mj-ea"/>
                <a:cs typeface="+mj-cs"/>
                <a:sym typeface="Helvetica"/>
              </a:defRPr>
            </a:pPr>
            <a:r>
              <a:t>“Let the</a:t>
            </a:r>
            <a:r>
              <a:rPr u="sng"/>
              <a:t> word of Christ richly dwell within you</a:t>
            </a:r>
            <a:r>
              <a:t>, with all wisdom teaching and admonishing one another with 	psalms and hymns and spiritual songs, singing with thankfulness in your hearts to God.” </a:t>
            </a:r>
            <a:r>
              <a:rPr b="0" i="0">
                <a:solidFill>
                  <a:srgbClr val="FF0000"/>
                </a:solidFill>
              </a:rPr>
              <a:t>(Col 3:16)</a:t>
            </a:r>
          </a:p>
        </p:txBody>
      </p:sp>
      <p:pic>
        <p:nvPicPr>
          <p:cNvPr id="183" name="image15.png"/>
          <p:cNvPicPr>
            <a:picLocks noChangeAspect="1"/>
          </p:cNvPicPr>
          <p:nvPr/>
        </p:nvPicPr>
        <p:blipFill>
          <a:blip r:embed="rId2">
            <a:extLst/>
          </a:blip>
          <a:stretch>
            <a:fillRect/>
          </a:stretch>
        </p:blipFill>
        <p:spPr>
          <a:xfrm>
            <a:off x="990702" y="6878324"/>
            <a:ext cx="2932115" cy="2133601"/>
          </a:xfrm>
          <a:prstGeom prst="rect">
            <a:avLst/>
          </a:prstGeom>
          <a:ln w="12700">
            <a:miter lim="400000"/>
          </a:ln>
        </p:spPr>
      </p:pic>
      <p:pic>
        <p:nvPicPr>
          <p:cNvPr id="184" name="image16.png"/>
          <p:cNvPicPr>
            <a:picLocks noChangeAspect="1"/>
          </p:cNvPicPr>
          <p:nvPr/>
        </p:nvPicPr>
        <p:blipFill>
          <a:blip r:embed="rId3">
            <a:extLst/>
          </a:blip>
          <a:stretch>
            <a:fillRect/>
          </a:stretch>
        </p:blipFill>
        <p:spPr>
          <a:xfrm>
            <a:off x="10407883" y="7658064"/>
            <a:ext cx="1493838" cy="1470026"/>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nvSpPr>
        <p:spPr>
          <a:xfrm>
            <a:off x="2456759" y="1017577"/>
            <a:ext cx="8463037" cy="719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200">
                <a:latin typeface="Helvetica Condensed Medium"/>
                <a:ea typeface="Helvetica Condensed Medium"/>
                <a:cs typeface="Helvetica Condensed Medium"/>
                <a:sym typeface="Helvetica Condensed Medium"/>
              </a:defRPr>
            </a:lvl1pPr>
          </a:lstStyle>
          <a:p>
            <a:pPr/>
            <a:r>
              <a:t>Discussion Questions</a:t>
            </a:r>
          </a:p>
        </p:txBody>
      </p:sp>
      <p:sp>
        <p:nvSpPr>
          <p:cNvPr id="187" name="Shape 187"/>
          <p:cNvSpPr/>
          <p:nvPr/>
        </p:nvSpPr>
        <p:spPr>
          <a:xfrm>
            <a:off x="1690170" y="8734388"/>
            <a:ext cx="11065761"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atin typeface="+mj-lt"/>
                <a:ea typeface="+mj-ea"/>
                <a:cs typeface="+mj-cs"/>
                <a:sym typeface="Helvetica"/>
              </a:defRPr>
            </a:lvl1pPr>
          </a:lstStyle>
          <a:p>
            <a:pPr/>
            <a:r>
              <a:t>“Let us also walk by the Spirit” (Gal 5:25).</a:t>
            </a:r>
          </a:p>
        </p:txBody>
      </p:sp>
      <p:pic>
        <p:nvPicPr>
          <p:cNvPr id="188" name="image13.png" descr="F&amp;Fisland.jpg"/>
          <p:cNvPicPr>
            <a:picLocks noChangeAspect="1"/>
          </p:cNvPicPr>
          <p:nvPr/>
        </p:nvPicPr>
        <p:blipFill>
          <a:blip r:embed="rId2">
            <a:extLst/>
          </a:blip>
          <a:stretch>
            <a:fillRect/>
          </a:stretch>
        </p:blipFill>
        <p:spPr>
          <a:xfrm>
            <a:off x="8856150" y="1190699"/>
            <a:ext cx="4148650" cy="4519931"/>
          </a:xfrm>
          <a:prstGeom prst="rect">
            <a:avLst/>
          </a:prstGeom>
          <a:ln w="12700">
            <a:miter lim="400000"/>
          </a:ln>
        </p:spPr>
      </p:pic>
      <p:sp>
        <p:nvSpPr>
          <p:cNvPr id="189" name="Shape 189"/>
          <p:cNvSpPr/>
          <p:nvPr/>
        </p:nvSpPr>
        <p:spPr>
          <a:xfrm>
            <a:off x="12148215" y="485862"/>
            <a:ext cx="613868" cy="1320801"/>
          </a:xfrm>
          <a:prstGeom prst="rect">
            <a:avLst/>
          </a:prstGeom>
          <a:ln w="12700">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rgbClr val="FFC341"/>
                </a:solidFill>
                <a:latin typeface="Baskerville Old Face"/>
                <a:ea typeface="Baskerville Old Face"/>
                <a:cs typeface="Baskerville Old Face"/>
                <a:sym typeface="Baskerville Old Face"/>
              </a:defRPr>
            </a:lvl1pPr>
          </a:lstStyle>
          <a:p>
            <a:pPr/>
            <a:r>
              <a:t>3</a:t>
            </a:r>
          </a:p>
        </p:txBody>
      </p:sp>
      <p:pic>
        <p:nvPicPr>
          <p:cNvPr id="190" name="image15.png"/>
          <p:cNvPicPr>
            <a:picLocks noChangeAspect="1"/>
          </p:cNvPicPr>
          <p:nvPr/>
        </p:nvPicPr>
        <p:blipFill>
          <a:blip r:embed="rId3">
            <a:extLst/>
          </a:blip>
          <a:stretch>
            <a:fillRect/>
          </a:stretch>
        </p:blipFill>
        <p:spPr>
          <a:xfrm flipH="1">
            <a:off x="-62149" y="3837006"/>
            <a:ext cx="3301847" cy="2133601"/>
          </a:xfrm>
          <a:prstGeom prst="rect">
            <a:avLst/>
          </a:prstGeom>
          <a:ln w="12700">
            <a:miter lim="400000"/>
          </a:ln>
        </p:spPr>
      </p:pic>
      <p:sp>
        <p:nvSpPr>
          <p:cNvPr id="191" name="Shape 191"/>
          <p:cNvSpPr/>
          <p:nvPr/>
        </p:nvSpPr>
        <p:spPr>
          <a:xfrm>
            <a:off x="2311400" y="2350296"/>
            <a:ext cx="7246040" cy="614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a:solidFill>
                  <a:srgbClr val="FF0000"/>
                </a:solidFill>
              </a:defRPr>
            </a:pPr>
            <a:r>
              <a:t>1. </a:t>
            </a:r>
            <a:r>
              <a:rPr>
                <a:solidFill>
                  <a:srgbClr val="000000"/>
                </a:solidFill>
              </a:rPr>
              <a:t>Do you believe the Bible is the authoritative voice of God directing your life?  Why or why not?</a:t>
            </a:r>
            <a:endParaRPr>
              <a:solidFill>
                <a:srgbClr val="000000"/>
              </a:solidFill>
            </a:endParaRPr>
          </a:p>
          <a:p>
            <a:pPr>
              <a:defRPr sz="4400"/>
            </a:pPr>
          </a:p>
          <a:p>
            <a:pPr>
              <a:defRPr sz="4400">
                <a:solidFill>
                  <a:srgbClr val="FF0000"/>
                </a:solidFill>
              </a:defRPr>
            </a:pPr>
            <a:r>
              <a:t>2. </a:t>
            </a:r>
            <a:r>
              <a:rPr>
                <a:solidFill>
                  <a:srgbClr val="000000"/>
                </a:solidFill>
              </a:rPr>
              <a:t>Share one way in which the Holy Spirit has spoken to you.  How do you know it was the Spirit of God?</a:t>
            </a:r>
          </a:p>
        </p:txBody>
      </p:sp>
      <p:pic>
        <p:nvPicPr>
          <p:cNvPr id="192" name="image16.png"/>
          <p:cNvPicPr>
            <a:picLocks noChangeAspect="1"/>
          </p:cNvPicPr>
          <p:nvPr/>
        </p:nvPicPr>
        <p:blipFill>
          <a:blip r:embed="rId4">
            <a:extLst/>
          </a:blip>
          <a:stretch>
            <a:fillRect/>
          </a:stretch>
        </p:blipFill>
        <p:spPr>
          <a:xfrm>
            <a:off x="10047820" y="5970606"/>
            <a:ext cx="2414801" cy="237630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187"/>
                                        </p:tgtEl>
                                        <p:attrNameLst>
                                          <p:attrName>style.visibility</p:attrName>
                                        </p:attrNameLst>
                                      </p:cBhvr>
                                      <p:to>
                                        <p:strVal val="visible"/>
                                      </p:to>
                                    </p:set>
                                    <p:anim calcmode="lin" valueType="num">
                                      <p:cBhvr>
                                        <p:cTn id="7" dur="2000" fill="hold"/>
                                        <p:tgtEl>
                                          <p:spTgt spid="187"/>
                                        </p:tgtEl>
                                        <p:attrNameLst>
                                          <p:attrName>ppt_w</p:attrName>
                                        </p:attrNameLst>
                                      </p:cBhvr>
                                      <p:tavLst>
                                        <p:tav tm="0" fmla="#ppt_w*sin(2.5*pi*$)">
                                          <p:val>
                                            <p:fltVal val="0"/>
                                          </p:val>
                                        </p:tav>
                                        <p:tav tm="100000">
                                          <p:val>
                                            <p:fltVal val="1"/>
                                          </p:val>
                                        </p:tav>
                                      </p:tavLst>
                                    </p:anim>
                                    <p:anim calcmode="lin" valueType="num">
                                      <p:cBhvr>
                                        <p:cTn id="8" dur="2000" fill="hold"/>
                                        <p:tgtEl>
                                          <p:spTgt spid="1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nvSpPr>
        <p:spPr>
          <a:xfrm>
            <a:off x="2467438" y="478968"/>
            <a:ext cx="10064972" cy="719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200">
                <a:latin typeface="Helvetica Condensed Medium"/>
                <a:ea typeface="Helvetica Condensed Medium"/>
                <a:cs typeface="Helvetica Condensed Medium"/>
                <a:sym typeface="Helvetica Condensed Medium"/>
              </a:defRPr>
            </a:lvl1pPr>
          </a:lstStyle>
          <a:p>
            <a:pPr/>
            <a:r>
              <a:t>Section 3: Christian Service</a:t>
            </a:r>
          </a:p>
        </p:txBody>
      </p:sp>
      <p:sp>
        <p:nvSpPr>
          <p:cNvPr id="99" name="Shape 99"/>
          <p:cNvSpPr/>
          <p:nvPr/>
        </p:nvSpPr>
        <p:spPr>
          <a:xfrm>
            <a:off x="1690170" y="8368030"/>
            <a:ext cx="11065761"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atin typeface="+mj-lt"/>
                <a:ea typeface="+mj-ea"/>
                <a:cs typeface="+mj-cs"/>
                <a:sym typeface="Helvetica"/>
              </a:defRPr>
            </a:lvl1pPr>
          </a:lstStyle>
          <a:p>
            <a:pPr/>
            <a:r>
              <a:t>“Let us also walk by the Spirit” (Gal 5:25).</a:t>
            </a:r>
          </a:p>
        </p:txBody>
      </p:sp>
      <p:pic>
        <p:nvPicPr>
          <p:cNvPr id="100" name="image13.png" descr="F&amp;Fisland.jpg"/>
          <p:cNvPicPr>
            <a:picLocks noChangeAspect="1"/>
          </p:cNvPicPr>
          <p:nvPr/>
        </p:nvPicPr>
        <p:blipFill>
          <a:blip r:embed="rId2">
            <a:extLst/>
          </a:blip>
          <a:stretch>
            <a:fillRect/>
          </a:stretch>
        </p:blipFill>
        <p:spPr>
          <a:xfrm>
            <a:off x="4779302" y="1208592"/>
            <a:ext cx="6326549" cy="6892738"/>
          </a:xfrm>
          <a:prstGeom prst="rect">
            <a:avLst/>
          </a:prstGeom>
          <a:ln w="12700">
            <a:miter lim="400000"/>
          </a:ln>
        </p:spPr>
      </p:pic>
      <p:sp>
        <p:nvSpPr>
          <p:cNvPr id="101" name="Shape 101"/>
          <p:cNvSpPr/>
          <p:nvPr/>
        </p:nvSpPr>
        <p:spPr>
          <a:xfrm>
            <a:off x="3965614" y="1350721"/>
            <a:ext cx="1363217" cy="3149601"/>
          </a:xfrm>
          <a:prstGeom prst="rect">
            <a:avLst/>
          </a:prstGeom>
          <a:ln w="12700">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rgbClr val="FFC341"/>
                </a:solidFill>
                <a:latin typeface="Baskerville Old Face"/>
                <a:ea typeface="Baskerville Old Face"/>
                <a:cs typeface="Baskerville Old Face"/>
                <a:sym typeface="Baskerville Old Face"/>
              </a:defRPr>
            </a:lvl1pPr>
          </a:lstStyle>
          <a:p>
            <a:pPr/>
            <a:r>
              <a:t>3</a:t>
            </a:r>
          </a:p>
        </p:txBody>
      </p:sp>
      <p:pic>
        <p:nvPicPr>
          <p:cNvPr id="102" name="image15.png"/>
          <p:cNvPicPr>
            <a:picLocks noChangeAspect="1"/>
          </p:cNvPicPr>
          <p:nvPr/>
        </p:nvPicPr>
        <p:blipFill>
          <a:blip r:embed="rId3">
            <a:extLst/>
          </a:blip>
          <a:stretch>
            <a:fillRect/>
          </a:stretch>
        </p:blipFill>
        <p:spPr>
          <a:xfrm>
            <a:off x="2121740" y="4737100"/>
            <a:ext cx="2932114" cy="2133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99"/>
                                        </p:tgtEl>
                                        <p:attrNameLst>
                                          <p:attrName>style.visibility</p:attrName>
                                        </p:attrNameLst>
                                      </p:cBhvr>
                                      <p:to>
                                        <p:strVal val="visible"/>
                                      </p:to>
                                    </p:set>
                                    <p:anim calcmode="lin" valueType="num">
                                      <p:cBhvr>
                                        <p:cTn id="7" dur="2000" fill="hold"/>
                                        <p:tgtEl>
                                          <p:spTgt spid="99"/>
                                        </p:tgtEl>
                                        <p:attrNameLst>
                                          <p:attrName>ppt_w</p:attrName>
                                        </p:attrNameLst>
                                      </p:cBhvr>
                                      <p:tavLst>
                                        <p:tav tm="0" fmla="#ppt_w*sin(2.5*pi*$)">
                                          <p:val>
                                            <p:fltVal val="0"/>
                                          </p:val>
                                        </p:tav>
                                        <p:tav tm="100000">
                                          <p:val>
                                            <p:fltVal val="1"/>
                                          </p:val>
                                        </p:tav>
                                      </p:tavLst>
                                    </p:anim>
                                    <p:anim calcmode="lin" valueType="num">
                                      <p:cBhvr>
                                        <p:cTn id="8" dur="2000" fill="hold"/>
                                        <p:tgtEl>
                                          <p:spTgt spid="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nvSpPr>
        <p:spPr>
          <a:xfrm>
            <a:off x="2567794" y="435271"/>
            <a:ext cx="10064971" cy="9455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6000">
                <a:latin typeface="Times New Roman"/>
                <a:ea typeface="Times New Roman"/>
                <a:cs typeface="Times New Roman"/>
                <a:sym typeface="Times New Roman"/>
              </a:defRPr>
            </a:lvl1pPr>
          </a:lstStyle>
          <a:p>
            <a:pPr/>
            <a:r>
              <a:t>Faith &amp; Filling </a:t>
            </a:r>
          </a:p>
        </p:txBody>
      </p:sp>
      <p:pic>
        <p:nvPicPr>
          <p:cNvPr id="105" name="image15.png"/>
          <p:cNvPicPr>
            <a:picLocks noChangeAspect="1"/>
          </p:cNvPicPr>
          <p:nvPr/>
        </p:nvPicPr>
        <p:blipFill>
          <a:blip r:embed="rId2">
            <a:extLst/>
          </a:blip>
          <a:stretch>
            <a:fillRect/>
          </a:stretch>
        </p:blipFill>
        <p:spPr>
          <a:xfrm flipH="1">
            <a:off x="9695905" y="3623683"/>
            <a:ext cx="3268554" cy="2133601"/>
          </a:xfrm>
          <a:prstGeom prst="rect">
            <a:avLst/>
          </a:prstGeom>
          <a:ln w="12700">
            <a:miter lim="400000"/>
          </a:ln>
        </p:spPr>
      </p:pic>
      <p:sp>
        <p:nvSpPr>
          <p:cNvPr id="106" name="Shape 106"/>
          <p:cNvSpPr/>
          <p:nvPr/>
        </p:nvSpPr>
        <p:spPr>
          <a:xfrm>
            <a:off x="2731268" y="1643524"/>
            <a:ext cx="10233191" cy="329896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defTabSz="914400">
              <a:defRPr sz="4400">
                <a:latin typeface="Times New Roman"/>
                <a:ea typeface="Times New Roman"/>
                <a:cs typeface="Times New Roman"/>
                <a:sym typeface="Times New Roman"/>
              </a:defRPr>
            </a:lvl1pPr>
          </a:lstStyle>
          <a:p>
            <a:pPr/>
            <a:r>
              <a:t>Followers of Jesus Christ live by ‘the Book’, the Word of God.  Thus, the Bible occupies a central place in forming a believer’s faith and practice.</a:t>
            </a:r>
            <a:endParaRPr b="1">
              <a:solidFill>
                <a:srgbClr val="FF0000"/>
              </a:solidFill>
              <a:latin typeface="Arial"/>
              <a:ea typeface="Arial"/>
              <a:cs typeface="Arial"/>
              <a:sym typeface="Arial"/>
            </a:endParaRPr>
          </a:p>
        </p:txBody>
      </p:sp>
      <p:sp>
        <p:nvSpPr>
          <p:cNvPr id="107" name="Shape 107"/>
          <p:cNvSpPr/>
          <p:nvPr/>
        </p:nvSpPr>
        <p:spPr>
          <a:xfrm>
            <a:off x="1594223" y="4690482"/>
            <a:ext cx="11350812" cy="39539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4400">
                <a:latin typeface="Times New Roman"/>
                <a:ea typeface="Times New Roman"/>
                <a:cs typeface="Times New Roman"/>
                <a:sym typeface="Times New Roman"/>
              </a:defRPr>
            </a:lvl1pPr>
          </a:lstStyle>
          <a:p>
            <a:pPr/>
            <a:r>
              <a:t> Satan attempts to confuse God’s 					people by 	causing us to doubt and 			lessen the authority and reliability of God’s 	Word.  Still, it is God who faithfully and 	patiently guides us by His Holy Spirit in full 	agreement with the Word of God – a divine 	and gracious provision.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06"/>
                                        </p:tgtEl>
                                        <p:attrNameLst>
                                          <p:attrName>style.visibility</p:attrName>
                                        </p:attrNameLst>
                                      </p:cBhvr>
                                      <p:to>
                                        <p:strVal val="visible"/>
                                      </p:to>
                                    </p:set>
                                    <p:anim calcmode="lin" valueType="num">
                                      <p:cBhvr>
                                        <p:cTn id="7" dur="1000" fill="hold"/>
                                        <p:tgtEl>
                                          <p:spTgt spid="106"/>
                                        </p:tgtEl>
                                        <p:attrNameLst>
                                          <p:attrName>ppt_x</p:attrName>
                                        </p:attrNameLst>
                                      </p:cBhvr>
                                      <p:tavLst>
                                        <p:tav tm="0">
                                          <p:val>
                                            <p:strVal val="#ppt_x"/>
                                          </p:val>
                                        </p:tav>
                                        <p:tav tm="100000">
                                          <p:val>
                                            <p:strVal val="#ppt_x"/>
                                          </p:val>
                                        </p:tav>
                                      </p:tavLst>
                                    </p:anim>
                                    <p:anim calcmode="lin" valueType="num">
                                      <p:cBhvr>
                                        <p:cTn id="8" dur="10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07"/>
                                        </p:tgtEl>
                                        <p:attrNameLst>
                                          <p:attrName>style.visibility</p:attrName>
                                        </p:attrNameLst>
                                      </p:cBhvr>
                                      <p:to>
                                        <p:strVal val="visible"/>
                                      </p:to>
                                    </p:set>
                                    <p:anim calcmode="lin" valueType="num">
                                      <p:cBhvr>
                                        <p:cTn id="13" dur="1000" fill="hold"/>
                                        <p:tgtEl>
                                          <p:spTgt spid="107"/>
                                        </p:tgtEl>
                                        <p:attrNameLst>
                                          <p:attrName>ppt_x</p:attrName>
                                        </p:attrNameLst>
                                      </p:cBhvr>
                                      <p:tavLst>
                                        <p:tav tm="0">
                                          <p:val>
                                            <p:strVal val="#ppt_x"/>
                                          </p:val>
                                        </p:tav>
                                        <p:tav tm="100000">
                                          <p:val>
                                            <p:strVal val="#ppt_x"/>
                                          </p:val>
                                        </p:tav>
                                      </p:tavLst>
                                    </p:anim>
                                    <p:anim calcmode="lin" valueType="num">
                                      <p:cBhvr>
                                        <p:cTn id="14" dur="10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 grpId="1"/>
      <p:bldP build="whole" bldLvl="1" animBg="1" rev="0" advAuto="0" spid="107"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nvSpPr>
        <p:spPr>
          <a:xfrm>
            <a:off x="2467440" y="-60990"/>
            <a:ext cx="9682445" cy="14727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4800">
                <a:solidFill>
                  <a:srgbClr val="C00000"/>
                </a:solidFill>
                <a:latin typeface="Times New Roman"/>
                <a:ea typeface="Times New Roman"/>
                <a:cs typeface="Times New Roman"/>
                <a:sym typeface="Times New Roman"/>
              </a:defRPr>
            </a:lvl1pPr>
          </a:lstStyle>
          <a:p>
            <a:pPr/>
            <a:r>
              <a:t>The Spirit’s part in shaping the Scriptures </a:t>
            </a:r>
          </a:p>
        </p:txBody>
      </p:sp>
      <p:sp>
        <p:nvSpPr>
          <p:cNvPr id="110" name="Shape 110"/>
          <p:cNvSpPr/>
          <p:nvPr/>
        </p:nvSpPr>
        <p:spPr>
          <a:xfrm>
            <a:off x="1910652" y="1336079"/>
            <a:ext cx="11065761" cy="833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i="1" sz="4500">
                <a:latin typeface="+mj-lt"/>
                <a:ea typeface="+mj-ea"/>
                <a:cs typeface="+mj-cs"/>
                <a:sym typeface="Helvetica"/>
              </a:defRPr>
            </a:pPr>
            <a:r>
              <a:t>	</a:t>
            </a:r>
            <a:r>
              <a:rPr>
                <a:solidFill>
                  <a:srgbClr val="FF0000"/>
                </a:solidFill>
              </a:rPr>
              <a:t>19</a:t>
            </a:r>
            <a:r>
              <a:t> “And so we have something </a:t>
            </a:r>
            <a:r>
              <a:rPr u="sng"/>
              <a:t>more</a:t>
            </a:r>
            <a:r>
              <a:t> 	</a:t>
            </a:r>
            <a:r>
              <a:rPr u="sng"/>
              <a:t>sure</a:t>
            </a:r>
            <a:r>
              <a:t>, the </a:t>
            </a:r>
            <a:r>
              <a:rPr u="sng"/>
              <a:t>prophetic word</a:t>
            </a:r>
            <a:r>
              <a:t>, to which    </a:t>
            </a:r>
          </a:p>
          <a:p>
            <a:pPr algn="l">
              <a:defRPr b="1" i="1" sz="4500">
                <a:latin typeface="+mj-lt"/>
                <a:ea typeface="+mj-ea"/>
                <a:cs typeface="+mj-cs"/>
                <a:sym typeface="Helvetica"/>
              </a:defRPr>
            </a:pPr>
            <a:r>
              <a:t>    you will do well to pay attention as to a lamp shining in a dark place, until the day dawns and the morning star rises in your hearts,</a:t>
            </a:r>
            <a:r>
              <a:rPr>
                <a:solidFill>
                  <a:srgbClr val="FF0000"/>
                </a:solidFill>
              </a:rPr>
              <a:t> 20 </a:t>
            </a:r>
            <a:r>
              <a:t>knowing this first of all, that </a:t>
            </a:r>
            <a:r>
              <a:rPr u="sng"/>
              <a:t>no prophecy of Scripture comes from someone’s own interpretation,</a:t>
            </a:r>
            <a:r>
              <a:t>    </a:t>
            </a:r>
            <a:r>
              <a:rPr>
                <a:solidFill>
                  <a:srgbClr val="FF0000"/>
                </a:solidFill>
              </a:rPr>
              <a:t>21</a:t>
            </a:r>
            <a:r>
              <a:t> </a:t>
            </a:r>
            <a:r>
              <a:rPr u="sng"/>
              <a:t>for no prophecy was ever produced by the will of man, but men spoke from God as they were moved by the </a:t>
            </a:r>
            <a:r>
              <a:rPr u="sng">
                <a:solidFill>
                  <a:srgbClr val="3333FF"/>
                </a:solidFill>
              </a:rPr>
              <a:t>Holy Spirit</a:t>
            </a:r>
            <a:r>
              <a:t>.”								</a:t>
            </a:r>
            <a:r>
              <a:rPr i="0" sz="3200">
                <a:solidFill>
                  <a:srgbClr val="FF0000"/>
                </a:solidFill>
              </a:rPr>
              <a:t>(2 Peter 1:19-21)</a:t>
            </a:r>
          </a:p>
        </p:txBody>
      </p:sp>
      <p:pic>
        <p:nvPicPr>
          <p:cNvPr id="111" name="image15.png"/>
          <p:cNvPicPr>
            <a:picLocks noChangeAspect="1"/>
          </p:cNvPicPr>
          <p:nvPr/>
        </p:nvPicPr>
        <p:blipFill>
          <a:blip r:embed="rId2">
            <a:extLst/>
          </a:blip>
          <a:stretch>
            <a:fillRect/>
          </a:stretch>
        </p:blipFill>
        <p:spPr>
          <a:xfrm>
            <a:off x="-831058" y="4737098"/>
            <a:ext cx="2932115" cy="2133601"/>
          </a:xfrm>
          <a:prstGeom prst="rect">
            <a:avLst/>
          </a:prstGeom>
          <a:ln w="12700">
            <a:miter lim="400000"/>
          </a:ln>
        </p:spPr>
      </p:pic>
      <p:pic>
        <p:nvPicPr>
          <p:cNvPr id="112" name="image16.png"/>
          <p:cNvPicPr>
            <a:picLocks noChangeAspect="1"/>
          </p:cNvPicPr>
          <p:nvPr/>
        </p:nvPicPr>
        <p:blipFill>
          <a:blip r:embed="rId3">
            <a:extLst/>
          </a:blip>
          <a:stretch>
            <a:fillRect/>
          </a:stretch>
        </p:blipFill>
        <p:spPr>
          <a:xfrm>
            <a:off x="11395495" y="1"/>
            <a:ext cx="1493838" cy="1470026"/>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2467438" y="15278"/>
            <a:ext cx="10064972" cy="16472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5400">
                <a:latin typeface="Times New Roman"/>
                <a:ea typeface="Times New Roman"/>
                <a:cs typeface="Times New Roman"/>
                <a:sym typeface="Times New Roman"/>
              </a:defRPr>
            </a:lvl1pPr>
          </a:lstStyle>
          <a:p>
            <a:pPr/>
            <a:r>
              <a:t>The Spirit’s part in shaping the Scriptures </a:t>
            </a:r>
          </a:p>
        </p:txBody>
      </p:sp>
      <p:sp>
        <p:nvSpPr>
          <p:cNvPr id="115" name="Shape 115"/>
          <p:cNvSpPr/>
          <p:nvPr/>
        </p:nvSpPr>
        <p:spPr>
          <a:xfrm>
            <a:off x="1270000" y="1350722"/>
            <a:ext cx="11734800" cy="80157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3975" indent="860425" algn="l">
              <a:defRPr b="1" sz="4400">
                <a:solidFill>
                  <a:srgbClr val="FF0000"/>
                </a:solidFill>
                <a:latin typeface="Times New Roman"/>
                <a:ea typeface="Times New Roman"/>
                <a:cs typeface="Times New Roman"/>
                <a:sym typeface="Times New Roman"/>
              </a:defRPr>
            </a:pPr>
            <a:r>
              <a:t>	  </a:t>
            </a:r>
            <a:r>
              <a:rPr sz="6600"/>
              <a:t>1. </a:t>
            </a:r>
            <a:r>
              <a:rPr b="0" sz="4800">
                <a:solidFill>
                  <a:srgbClr val="000000"/>
                </a:solidFill>
              </a:rPr>
              <a:t>There has been </a:t>
            </a:r>
            <a:r>
              <a:rPr b="0" sz="4800" u="sng">
                <a:solidFill>
                  <a:srgbClr val="000000"/>
                </a:solidFill>
              </a:rPr>
              <a:t>historical tension </a:t>
            </a:r>
            <a:r>
              <a:rPr b="0" sz="4800">
                <a:solidFill>
                  <a:srgbClr val="000000"/>
                </a:solidFill>
              </a:rPr>
              <a:t>				between what the Spirit intuitively 				brings to our mind and the Word of 										God,  the </a:t>
            </a:r>
            <a:r>
              <a:rPr b="0" sz="4800">
                <a:solidFill>
                  <a:srgbClr val="3333FF"/>
                </a:solidFill>
              </a:rPr>
              <a:t>Bible</a:t>
            </a:r>
            <a:r>
              <a:rPr b="0" sz="4800">
                <a:solidFill>
                  <a:srgbClr val="000000"/>
                </a:solidFill>
              </a:rPr>
              <a:t>.  </a:t>
            </a:r>
            <a:endParaRPr sz="4800"/>
          </a:p>
          <a:p>
            <a:pPr marL="685800" indent="-685800" algn="l">
              <a:buSzPct val="100000"/>
              <a:buFont typeface="Helvetica"/>
              <a:buChar char="❑"/>
              <a:defRPr sz="4800">
                <a:latin typeface="Times New Roman"/>
                <a:ea typeface="Times New Roman"/>
                <a:cs typeface="Times New Roman"/>
                <a:sym typeface="Times New Roman"/>
              </a:defRPr>
            </a:pPr>
            <a:r>
              <a:t>We are not to differentiate the two as if they are somehow in conflict, but when there is a difference in values or teaching, the </a:t>
            </a:r>
            <a:r>
              <a:rPr b="1" i="1">
                <a:solidFill>
                  <a:srgbClr val="FF0000"/>
                </a:solidFill>
              </a:rPr>
              <a:t>“</a:t>
            </a:r>
            <a:r>
              <a:rPr b="1" i="1" u="sng">
                <a:solidFill>
                  <a:srgbClr val="FF0000"/>
                </a:solidFill>
              </a:rPr>
              <a:t>more sure</a:t>
            </a:r>
            <a:r>
              <a:rPr b="1" i="1">
                <a:solidFill>
                  <a:srgbClr val="FF0000"/>
                </a:solidFill>
              </a:rPr>
              <a:t>”</a:t>
            </a:r>
            <a:r>
              <a:rPr>
                <a:solidFill>
                  <a:srgbClr val="FF0000"/>
                </a:solidFill>
              </a:rPr>
              <a:t> </a:t>
            </a:r>
            <a:r>
              <a:rPr u="sng"/>
              <a:t>Word of God must take priority</a:t>
            </a:r>
            <a:r>
              <a:t>.  </a:t>
            </a:r>
          </a:p>
          <a:p>
            <a:pPr marL="685800" indent="-685800" algn="l">
              <a:buSzPct val="100000"/>
              <a:buFont typeface="Helvetica"/>
              <a:buChar char="❑"/>
              <a:defRPr sz="4800">
                <a:latin typeface="Times New Roman"/>
                <a:ea typeface="Times New Roman"/>
                <a:cs typeface="Times New Roman"/>
                <a:sym typeface="Times New Roman"/>
              </a:defRPr>
            </a:pPr>
            <a:r>
              <a:t>Human feeling, thought and will must learn in obedience to the Holy Spirit to trust and follow the truth of the Bible.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15">
                                            <p:bg/>
                                          </p:spTgt>
                                        </p:tgtEl>
                                        <p:attrNameLst>
                                          <p:attrName>style.visibility</p:attrName>
                                        </p:attrNameLst>
                                      </p:cBhvr>
                                      <p:to>
                                        <p:strVal val="visible"/>
                                      </p:to>
                                    </p:set>
                                    <p:anim calcmode="lin" valueType="num">
                                      <p:cBhvr>
                                        <p:cTn id="7" dur="1100" fill="hold"/>
                                        <p:tgtEl>
                                          <p:spTgt spid="115">
                                            <p:bg/>
                                          </p:spTgt>
                                        </p:tgtEl>
                                        <p:attrNameLst>
                                          <p:attrName>ppt_w</p:attrName>
                                        </p:attrNameLst>
                                      </p:cBhvr>
                                      <p:tavLst>
                                        <p:tav tm="0">
                                          <p:val>
                                            <p:fltVal val="0"/>
                                          </p:val>
                                        </p:tav>
                                        <p:tav tm="100000">
                                          <p:val>
                                            <p:strVal val="#ppt_w"/>
                                          </p:val>
                                        </p:tav>
                                      </p:tavLst>
                                    </p:anim>
                                    <p:anim calcmode="lin" valueType="num">
                                      <p:cBhvr>
                                        <p:cTn id="8" dur="1100" fill="hold"/>
                                        <p:tgtEl>
                                          <p:spTgt spid="115">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15">
                                            <p:txEl>
                                              <p:pRg st="0" end="0"/>
                                            </p:txEl>
                                          </p:spTgt>
                                        </p:tgtEl>
                                        <p:attrNameLst>
                                          <p:attrName>style.visibility</p:attrName>
                                        </p:attrNameLst>
                                      </p:cBhvr>
                                      <p:to>
                                        <p:strVal val="visible"/>
                                      </p:to>
                                    </p:set>
                                    <p:anim calcmode="lin" valueType="num">
                                      <p:cBhvr>
                                        <p:cTn id="11" dur="11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12" dur="1100" fill="hold"/>
                                        <p:tgtEl>
                                          <p:spTgt spid="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15">
                                            <p:txEl>
                                              <p:pRg st="1" end="1"/>
                                            </p:txEl>
                                          </p:spTgt>
                                        </p:tgtEl>
                                        <p:attrNameLst>
                                          <p:attrName>style.visibility</p:attrName>
                                        </p:attrNameLst>
                                      </p:cBhvr>
                                      <p:to>
                                        <p:strVal val="visible"/>
                                      </p:to>
                                    </p:set>
                                    <p:anim calcmode="lin" valueType="num">
                                      <p:cBhvr>
                                        <p:cTn id="17" dur="1100" fill="hold"/>
                                        <p:tgtEl>
                                          <p:spTgt spid="115">
                                            <p:txEl>
                                              <p:pRg st="1" end="1"/>
                                            </p:txEl>
                                          </p:spTgt>
                                        </p:tgtEl>
                                        <p:attrNameLst>
                                          <p:attrName>ppt_w</p:attrName>
                                        </p:attrNameLst>
                                      </p:cBhvr>
                                      <p:tavLst>
                                        <p:tav tm="0">
                                          <p:val>
                                            <p:fltVal val="0"/>
                                          </p:val>
                                        </p:tav>
                                        <p:tav tm="100000">
                                          <p:val>
                                            <p:strVal val="#ppt_w"/>
                                          </p:val>
                                        </p:tav>
                                      </p:tavLst>
                                    </p:anim>
                                    <p:anim calcmode="lin" valueType="num">
                                      <p:cBhvr>
                                        <p:cTn id="18" dur="1100" fill="hold"/>
                                        <p:tgtEl>
                                          <p:spTgt spid="1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115">
                                            <p:txEl>
                                              <p:pRg st="2" end="2"/>
                                            </p:txEl>
                                          </p:spTgt>
                                        </p:tgtEl>
                                        <p:attrNameLst>
                                          <p:attrName>style.visibility</p:attrName>
                                        </p:attrNameLst>
                                      </p:cBhvr>
                                      <p:to>
                                        <p:strVal val="visible"/>
                                      </p:to>
                                    </p:set>
                                    <p:anim calcmode="lin" valueType="num">
                                      <p:cBhvr>
                                        <p:cTn id="23" dur="1100" fill="hold"/>
                                        <p:tgtEl>
                                          <p:spTgt spid="115">
                                            <p:txEl>
                                              <p:pRg st="2" end="2"/>
                                            </p:txEl>
                                          </p:spTgt>
                                        </p:tgtEl>
                                        <p:attrNameLst>
                                          <p:attrName>ppt_w</p:attrName>
                                        </p:attrNameLst>
                                      </p:cBhvr>
                                      <p:tavLst>
                                        <p:tav tm="0">
                                          <p:val>
                                            <p:fltVal val="0"/>
                                          </p:val>
                                        </p:tav>
                                        <p:tav tm="100000">
                                          <p:val>
                                            <p:strVal val="#ppt_w"/>
                                          </p:val>
                                        </p:tav>
                                      </p:tavLst>
                                    </p:anim>
                                    <p:anim calcmode="lin" valueType="num">
                                      <p:cBhvr>
                                        <p:cTn id="24" dur="1100" fill="hold"/>
                                        <p:tgtEl>
                                          <p:spTgt spid="11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nvSpPr>
        <p:spPr>
          <a:xfrm>
            <a:off x="1882588" y="76200"/>
            <a:ext cx="11122212" cy="928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spcBef>
                <a:spcPts val="1800"/>
              </a:spcBef>
              <a:defRPr i="1"/>
            </a:pPr>
            <a:r>
              <a:t>		“The prophetic word”</a:t>
            </a:r>
            <a:r>
              <a:rPr i="0"/>
              <a:t> </a:t>
            </a:r>
            <a:r>
              <a:rPr i="0">
                <a:solidFill>
                  <a:srgbClr val="FF0000"/>
                </a:solidFill>
              </a:rPr>
              <a:t>(v. 19) </a:t>
            </a:r>
            <a:r>
              <a:rPr i="0"/>
              <a:t>is a clear 				reference to the Scripture and the important 			part prophecies have in its formation. </a:t>
            </a:r>
            <a:r>
              <a:rPr i="0">
                <a:solidFill>
                  <a:srgbClr val="FF0000"/>
                </a:solidFill>
              </a:rPr>
              <a:t>Acts 1:16</a:t>
            </a:r>
            <a:endParaRPr>
              <a:solidFill>
                <a:srgbClr val="FF0000"/>
              </a:solidFill>
            </a:endParaRPr>
          </a:p>
          <a:p>
            <a:pPr algn="l">
              <a:spcBef>
                <a:spcPts val="1800"/>
              </a:spcBef>
              <a:defRPr i="1"/>
            </a:pPr>
            <a:r>
              <a:t>		“No prophecy of Scripture comes from 				someone’s own interpretation”</a:t>
            </a:r>
            <a:r>
              <a:rPr i="0"/>
              <a:t> </a:t>
            </a:r>
            <a:r>
              <a:rPr i="0">
                <a:solidFill>
                  <a:srgbClr val="FF0000"/>
                </a:solidFill>
              </a:rPr>
              <a:t>(v. 20). 	</a:t>
            </a:r>
            <a:r>
              <a:rPr i="0"/>
              <a:t>counters attitudes that assert private interpretation over against the wisdom of believers down through the ages. </a:t>
            </a:r>
            <a:r>
              <a:rPr i="0">
                <a:solidFill>
                  <a:srgbClr val="3333FF"/>
                </a:solidFill>
              </a:rPr>
              <a:t> {to ‘</a:t>
            </a:r>
            <a:r>
              <a:rPr i="0" u="sng">
                <a:solidFill>
                  <a:srgbClr val="3333FF"/>
                </a:solidFill>
              </a:rPr>
              <a:t>understand</a:t>
            </a:r>
            <a:r>
              <a:rPr i="0">
                <a:solidFill>
                  <a:srgbClr val="3333FF"/>
                </a:solidFill>
              </a:rPr>
              <a:t>’ we must ‘</a:t>
            </a:r>
            <a:r>
              <a:rPr i="0" u="sng">
                <a:solidFill>
                  <a:srgbClr val="3333FF"/>
                </a:solidFill>
              </a:rPr>
              <a:t>stand under</a:t>
            </a:r>
            <a:r>
              <a:rPr i="0">
                <a:solidFill>
                  <a:srgbClr val="3333FF"/>
                </a:solidFill>
              </a:rPr>
              <a:t>’}</a:t>
            </a:r>
            <a:endParaRPr>
              <a:solidFill>
                <a:srgbClr val="3333FF"/>
              </a:solidFill>
            </a:endParaRPr>
          </a:p>
          <a:p>
            <a:pPr algn="l"/>
            <a:r>
              <a:t> </a:t>
            </a:r>
            <a:r>
              <a:rPr i="1"/>
              <a:t>“For no prophecy was ever produced by the will of man, but men spoke from God as they were moved by the Holy Spirit</a:t>
            </a:r>
            <a:r>
              <a:t> </a:t>
            </a:r>
            <a:r>
              <a:rPr>
                <a:solidFill>
                  <a:srgbClr val="FF0000"/>
                </a:solidFill>
              </a:rPr>
              <a:t>(v. 21) </a:t>
            </a:r>
            <a:r>
              <a:t>provides the reason we can completely trust the scriptures.  The </a:t>
            </a:r>
            <a:r>
              <a:rPr>
                <a:solidFill>
                  <a:srgbClr val="C00000"/>
                </a:solidFill>
              </a:rPr>
              <a:t>Holy Spirit </a:t>
            </a:r>
            <a:r>
              <a:t>historically </a:t>
            </a:r>
            <a:r>
              <a:rPr u="sng">
                <a:solidFill>
                  <a:srgbClr val="00B050"/>
                </a:solidFill>
              </a:rPr>
              <a:t>worked through ordinary men in very extra-ordinary ways</a:t>
            </a:r>
            <a:r>
              <a:t>.  He illuminates the writers of the Bible so as to preserve God’s message speaking through it, making it fully trustworthy.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17">
                                            <p:bg/>
                                          </p:spTgt>
                                        </p:tgtEl>
                                        <p:attrNameLst>
                                          <p:attrName>style.visibility</p:attrName>
                                        </p:attrNameLst>
                                      </p:cBhvr>
                                      <p:to>
                                        <p:strVal val="visible"/>
                                      </p:to>
                                    </p:set>
                                    <p:anim calcmode="lin" valueType="num">
                                      <p:cBhvr>
                                        <p:cTn id="7" dur="1000" fill="hold"/>
                                        <p:tgtEl>
                                          <p:spTgt spid="117">
                                            <p:bg/>
                                          </p:spTgt>
                                        </p:tgtEl>
                                        <p:attrNameLst>
                                          <p:attrName>ppt_x</p:attrName>
                                        </p:attrNameLst>
                                      </p:cBhvr>
                                      <p:tavLst>
                                        <p:tav tm="0">
                                          <p:val>
                                            <p:strVal val="#ppt_x"/>
                                          </p:val>
                                        </p:tav>
                                        <p:tav tm="100000">
                                          <p:val>
                                            <p:strVal val="#ppt_x"/>
                                          </p:val>
                                        </p:tav>
                                      </p:tavLst>
                                    </p:anim>
                                    <p:anim calcmode="lin" valueType="num">
                                      <p:cBhvr>
                                        <p:cTn id="8" dur="1000" fill="hold"/>
                                        <p:tgtEl>
                                          <p:spTgt spid="117">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17">
                                            <p:txEl>
                                              <p:pRg st="0" end="0"/>
                                            </p:txEl>
                                          </p:spTgt>
                                        </p:tgtEl>
                                        <p:attrNameLst>
                                          <p:attrName>style.visibility</p:attrName>
                                        </p:attrNameLst>
                                      </p:cBhvr>
                                      <p:to>
                                        <p:strVal val="visible"/>
                                      </p:to>
                                    </p:set>
                                    <p:anim calcmode="lin" valueType="num">
                                      <p:cBhvr>
                                        <p:cTn id="11" dur="1000" fill="hold"/>
                                        <p:tgtEl>
                                          <p:spTgt spid="11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117">
                                            <p:txEl>
                                              <p:pRg st="1" end="1"/>
                                            </p:txEl>
                                          </p:spTgt>
                                        </p:tgtEl>
                                        <p:attrNameLst>
                                          <p:attrName>style.visibility</p:attrName>
                                        </p:attrNameLst>
                                      </p:cBhvr>
                                      <p:to>
                                        <p:strVal val="visible"/>
                                      </p:to>
                                    </p:set>
                                    <p:anim calcmode="lin" valueType="num">
                                      <p:cBhvr>
                                        <p:cTn id="17" dur="1000" fill="hold"/>
                                        <p:tgtEl>
                                          <p:spTgt spid="11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1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117">
                                            <p:txEl>
                                              <p:pRg st="2" end="2"/>
                                            </p:txEl>
                                          </p:spTgt>
                                        </p:tgtEl>
                                        <p:attrNameLst>
                                          <p:attrName>style.visibility</p:attrName>
                                        </p:attrNameLst>
                                      </p:cBhvr>
                                      <p:to>
                                        <p:strVal val="visible"/>
                                      </p:to>
                                    </p:set>
                                    <p:anim calcmode="lin" valueType="num">
                                      <p:cBhvr>
                                        <p:cTn id="23" dur="1000" fill="hold"/>
                                        <p:tgtEl>
                                          <p:spTgt spid="11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1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7"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1402159" y="0"/>
            <a:ext cx="11610468" cy="9773055"/>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grpSp>
        <p:nvGrpSpPr>
          <p:cNvPr id="137" name="Group 137"/>
          <p:cNvGrpSpPr/>
          <p:nvPr/>
        </p:nvGrpSpPr>
        <p:grpSpPr>
          <a:xfrm>
            <a:off x="1402158" y="124986"/>
            <a:ext cx="11276442" cy="9152962"/>
            <a:chOff x="0" y="0"/>
            <a:chExt cx="11276440" cy="9152961"/>
          </a:xfrm>
        </p:grpSpPr>
        <p:sp>
          <p:nvSpPr>
            <p:cNvPr id="120" name="Shape 120"/>
            <p:cNvSpPr/>
            <p:nvPr/>
          </p:nvSpPr>
          <p:spPr>
            <a:xfrm>
              <a:off x="1149466" y="1030022"/>
              <a:ext cx="2057982" cy="166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latin typeface="Abadi MT Condensed Extra Bold"/>
                  <a:ea typeface="Abadi MT Condensed Extra Bold"/>
                  <a:cs typeface="Abadi MT Condensed Extra Bold"/>
                  <a:sym typeface="Abadi MT Condensed Extra Bold"/>
                </a:defRPr>
              </a:lvl1pPr>
            </a:lstStyle>
            <a:p>
              <a:pPr/>
              <a:r>
                <a:t>Only the Word of God</a:t>
              </a:r>
            </a:p>
          </p:txBody>
        </p:sp>
        <p:sp>
          <p:nvSpPr>
            <p:cNvPr id="121" name="Shape 121"/>
            <p:cNvSpPr/>
            <p:nvPr/>
          </p:nvSpPr>
          <p:spPr>
            <a:xfrm>
              <a:off x="634361" y="3304233"/>
              <a:ext cx="2875993" cy="596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200">
                  <a:solidFill>
                    <a:srgbClr val="FF0000"/>
                  </a:solidFill>
                  <a:latin typeface="Calibri"/>
                  <a:ea typeface="Calibri"/>
                  <a:cs typeface="Calibri"/>
                  <a:sym typeface="Calibri"/>
                </a:defRPr>
              </a:lvl1pPr>
            </a:lstStyle>
            <a:p>
              <a:pPr/>
              <a:r>
                <a:t>“I know”</a:t>
              </a:r>
            </a:p>
          </p:txBody>
        </p:sp>
        <p:sp>
          <p:nvSpPr>
            <p:cNvPr id="122" name="Shape 122"/>
            <p:cNvSpPr/>
            <p:nvPr/>
          </p:nvSpPr>
          <p:spPr>
            <a:xfrm>
              <a:off x="247815" y="4749779"/>
              <a:ext cx="2875994"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200">
                  <a:solidFill>
                    <a:srgbClr val="53585F"/>
                  </a:solidFill>
                  <a:latin typeface="Calibri"/>
                  <a:ea typeface="Calibri"/>
                  <a:cs typeface="Calibri"/>
                  <a:sym typeface="Calibri"/>
                </a:defRPr>
              </a:lvl1pPr>
            </a:lstStyle>
            <a:p>
              <a:pPr/>
              <a:r>
                <a:t>mechanical: man-driven</a:t>
              </a:r>
            </a:p>
          </p:txBody>
        </p:sp>
        <p:sp>
          <p:nvSpPr>
            <p:cNvPr id="123" name="Shape 123"/>
            <p:cNvSpPr/>
            <p:nvPr/>
          </p:nvSpPr>
          <p:spPr>
            <a:xfrm>
              <a:off x="0" y="7551758"/>
              <a:ext cx="3371626" cy="158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200">
                  <a:solidFill>
                    <a:srgbClr val="3333FF"/>
                  </a:solidFill>
                  <a:latin typeface="Calibri"/>
                  <a:ea typeface="Calibri"/>
                  <a:cs typeface="Calibri"/>
                  <a:sym typeface="Calibri"/>
                </a:defRPr>
              </a:lvl1pPr>
            </a:lstStyle>
            <a:p>
              <a:pPr/>
              <a:r>
                <a:t>Lack the Spirit’s wisdom and strength</a:t>
              </a:r>
            </a:p>
          </p:txBody>
        </p:sp>
        <p:sp>
          <p:nvSpPr>
            <p:cNvPr id="124" name="Shape 124"/>
            <p:cNvSpPr/>
            <p:nvPr/>
          </p:nvSpPr>
          <p:spPr>
            <a:xfrm>
              <a:off x="8233907" y="983304"/>
              <a:ext cx="2217809" cy="166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latin typeface="Abadi MT Condensed Extra Bold"/>
                  <a:ea typeface="Abadi MT Condensed Extra Bold"/>
                  <a:cs typeface="Abadi MT Condensed Extra Bold"/>
                  <a:sym typeface="Abadi MT Condensed Extra Bold"/>
                </a:defRPr>
              </a:lvl1pPr>
            </a:lstStyle>
            <a:p>
              <a:pPr/>
              <a:r>
                <a:t>Only the Spirit of God</a:t>
              </a:r>
            </a:p>
          </p:txBody>
        </p:sp>
        <p:sp>
          <p:nvSpPr>
            <p:cNvPr id="125" name="Shape 125"/>
            <p:cNvSpPr/>
            <p:nvPr/>
          </p:nvSpPr>
          <p:spPr>
            <a:xfrm>
              <a:off x="7904814" y="3304233"/>
              <a:ext cx="2875994" cy="596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200">
                  <a:solidFill>
                    <a:srgbClr val="3333FF"/>
                  </a:solidFill>
                  <a:latin typeface="Calibri"/>
                  <a:ea typeface="Calibri"/>
                  <a:cs typeface="Calibri"/>
                  <a:sym typeface="Calibri"/>
                </a:defRPr>
              </a:lvl1pPr>
            </a:lstStyle>
            <a:p>
              <a:pPr/>
              <a:r>
                <a:t>“I feel”</a:t>
              </a:r>
            </a:p>
          </p:txBody>
        </p:sp>
        <p:sp>
          <p:nvSpPr>
            <p:cNvPr id="126" name="Shape 126"/>
            <p:cNvSpPr/>
            <p:nvPr/>
          </p:nvSpPr>
          <p:spPr>
            <a:xfrm>
              <a:off x="8256670" y="4703863"/>
              <a:ext cx="2667915" cy="158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sz="3200">
                  <a:solidFill>
                    <a:srgbClr val="53585F"/>
                  </a:solidFill>
                  <a:latin typeface="Calibri"/>
                  <a:ea typeface="Calibri"/>
                  <a:cs typeface="Calibri"/>
                  <a:sym typeface="Calibri"/>
                </a:defRPr>
              </a:pPr>
              <a:r>
                <a:t>prideful: lack</a:t>
              </a:r>
              <a:r>
                <a:t>ing</a:t>
              </a:r>
              <a:r>
                <a:t> of other’s input</a:t>
              </a:r>
            </a:p>
          </p:txBody>
        </p:sp>
        <p:sp>
          <p:nvSpPr>
            <p:cNvPr id="127" name="Shape 127"/>
            <p:cNvSpPr/>
            <p:nvPr/>
          </p:nvSpPr>
          <p:spPr>
            <a:xfrm>
              <a:off x="7904814" y="7565461"/>
              <a:ext cx="3371627" cy="158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200">
                  <a:solidFill>
                    <a:srgbClr val="FF0000"/>
                  </a:solidFill>
                  <a:latin typeface="Calibri"/>
                  <a:ea typeface="Calibri"/>
                  <a:cs typeface="Calibri"/>
                  <a:sym typeface="Calibri"/>
                </a:defRPr>
              </a:lvl1pPr>
            </a:lstStyle>
            <a:p>
              <a:pPr/>
              <a:r>
                <a:t>Lack the Word’s teaching and discernment</a:t>
              </a:r>
            </a:p>
          </p:txBody>
        </p:sp>
        <p:sp>
          <p:nvSpPr>
            <p:cNvPr id="128" name="Shape 128"/>
            <p:cNvSpPr/>
            <p:nvPr/>
          </p:nvSpPr>
          <p:spPr>
            <a:xfrm>
              <a:off x="3510353" y="4662471"/>
              <a:ext cx="2114708" cy="525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200">
                  <a:solidFill>
                    <a:srgbClr val="0B5D18"/>
                  </a:solidFill>
                  <a:latin typeface="Copperplate"/>
                  <a:ea typeface="Copperplate"/>
                  <a:cs typeface="Copperplate"/>
                  <a:sym typeface="Copperplate"/>
                </a:defRPr>
              </a:lvl1pPr>
            </a:lstStyle>
            <a:p>
              <a:pPr/>
              <a:r>
                <a:t>EXTREME</a:t>
              </a:r>
            </a:p>
          </p:txBody>
        </p:sp>
        <p:sp>
          <p:nvSpPr>
            <p:cNvPr id="129" name="Shape 129"/>
            <p:cNvSpPr/>
            <p:nvPr/>
          </p:nvSpPr>
          <p:spPr>
            <a:xfrm>
              <a:off x="5896801" y="4662471"/>
              <a:ext cx="2112053" cy="525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200">
                  <a:solidFill>
                    <a:srgbClr val="0B5D18"/>
                  </a:solidFill>
                  <a:latin typeface="Copperplate"/>
                  <a:ea typeface="Copperplate"/>
                  <a:cs typeface="Copperplate"/>
                  <a:sym typeface="Copperplate"/>
                </a:defRPr>
              </a:lvl1pPr>
            </a:lstStyle>
            <a:p>
              <a:pPr/>
              <a:r>
                <a:t>EXTREME</a:t>
              </a:r>
            </a:p>
          </p:txBody>
        </p:sp>
        <p:sp>
          <p:nvSpPr>
            <p:cNvPr id="130" name="Shape 130"/>
            <p:cNvSpPr/>
            <p:nvPr/>
          </p:nvSpPr>
          <p:spPr>
            <a:xfrm flipV="1">
              <a:off x="3727040" y="5334520"/>
              <a:ext cx="4014802" cy="14850"/>
            </a:xfrm>
            <a:prstGeom prst="line">
              <a:avLst/>
            </a:prstGeom>
            <a:noFill/>
            <a:ln w="63500" cap="flat">
              <a:solidFill>
                <a:srgbClr val="054109"/>
              </a:solidFill>
              <a:prstDash val="solid"/>
              <a:miter lim="400000"/>
              <a:headEnd type="triangle" w="med" len="med"/>
              <a:tailEnd type="triangle" w="med" len="med"/>
            </a:ln>
            <a:effectLst/>
          </p:spPr>
          <p:txBody>
            <a:bodyPr wrap="square" lIns="45718" tIns="45718" rIns="45718" bIns="45718" numCol="1" anchor="t">
              <a:noAutofit/>
            </a:bodyPr>
            <a:lstStyle/>
            <a:p>
              <a:pPr/>
            </a:p>
          </p:txBody>
        </p:sp>
        <p:sp>
          <p:nvSpPr>
            <p:cNvPr id="131" name="Shape 131"/>
            <p:cNvSpPr/>
            <p:nvPr/>
          </p:nvSpPr>
          <p:spPr>
            <a:xfrm>
              <a:off x="3774116" y="0"/>
              <a:ext cx="4234739" cy="4287129"/>
            </a:xfrm>
            <a:prstGeom prst="ellipse">
              <a:avLst/>
            </a:prstGeom>
            <a:solidFill>
              <a:srgbClr val="D1AC78">
                <a:alpha val="56157"/>
              </a:srgb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32" name="Shape 132"/>
            <p:cNvSpPr/>
            <p:nvPr/>
          </p:nvSpPr>
          <p:spPr>
            <a:xfrm>
              <a:off x="4567706" y="458878"/>
              <a:ext cx="2818536"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200">
                  <a:latin typeface="Abadi MT Condensed Extra Bold"/>
                  <a:ea typeface="Abadi MT Condensed Extra Bold"/>
                  <a:cs typeface="Abadi MT Condensed Extra Bold"/>
                  <a:sym typeface="Abadi MT Condensed Extra Bold"/>
                </a:defRPr>
              </a:pPr>
              <a:r>
                <a:t>Both Word </a:t>
              </a:r>
              <a:r>
                <a:t>&amp;</a:t>
              </a:r>
              <a:r>
                <a:t> Spirit</a:t>
              </a:r>
            </a:p>
          </p:txBody>
        </p:sp>
        <p:sp>
          <p:nvSpPr>
            <p:cNvPr id="133" name="Shape 133"/>
            <p:cNvSpPr/>
            <p:nvPr/>
          </p:nvSpPr>
          <p:spPr>
            <a:xfrm flipV="1">
              <a:off x="5976971" y="1457401"/>
              <a:ext cx="2" cy="2467144"/>
            </a:xfrm>
            <a:prstGeom prst="line">
              <a:avLst/>
            </a:prstGeom>
            <a:noFill/>
            <a:ln w="508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136" name="Group 136"/>
            <p:cNvGrpSpPr/>
            <p:nvPr/>
          </p:nvGrpSpPr>
          <p:grpSpPr>
            <a:xfrm>
              <a:off x="4699588" y="2111110"/>
              <a:ext cx="2439947" cy="1869121"/>
              <a:chOff x="0" y="0"/>
              <a:chExt cx="2439946" cy="1869119"/>
            </a:xfrm>
          </p:grpSpPr>
          <p:sp>
            <p:nvSpPr>
              <p:cNvPr id="134" name="Shape 134"/>
              <p:cNvSpPr/>
              <p:nvPr/>
            </p:nvSpPr>
            <p:spPr>
              <a:xfrm>
                <a:off x="0" y="0"/>
                <a:ext cx="2439947" cy="1869120"/>
              </a:xfrm>
              <a:prstGeom prst="roundRect">
                <a:avLst>
                  <a:gd name="adj" fmla="val 22727"/>
                </a:avLst>
              </a:prstGeom>
              <a:solidFill>
                <a:srgbClr val="ECDAC4"/>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1" sz="1500">
                    <a:latin typeface="+mj-lt"/>
                    <a:ea typeface="+mj-ea"/>
                    <a:cs typeface="+mj-cs"/>
                    <a:sym typeface="Helvetica"/>
                  </a:defRPr>
                </a:pPr>
              </a:p>
            </p:txBody>
          </p:sp>
          <p:sp>
            <p:nvSpPr>
              <p:cNvPr id="135" name="Shape 135"/>
              <p:cNvSpPr/>
              <p:nvPr/>
            </p:nvSpPr>
            <p:spPr>
              <a:xfrm>
                <a:off x="124417" y="147159"/>
                <a:ext cx="2191112" cy="157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2400">
                    <a:latin typeface="+mj-lt"/>
                    <a:ea typeface="+mj-ea"/>
                    <a:cs typeface="+mj-cs"/>
                    <a:sym typeface="Helvetica"/>
                  </a:defRPr>
                </a:lvl1pPr>
              </a:lstStyle>
              <a:p>
                <a:pPr/>
                <a:r>
                  <a:t>The Spirit of God fills us to live out God’s Word. </a:t>
                </a:r>
              </a:p>
            </p:txBody>
          </p:sp>
        </p:grpSp>
      </p:grpSp>
      <p:pic>
        <p:nvPicPr>
          <p:cNvPr id="138" name="image15.png"/>
          <p:cNvPicPr>
            <a:picLocks noChangeAspect="1"/>
          </p:cNvPicPr>
          <p:nvPr/>
        </p:nvPicPr>
        <p:blipFill>
          <a:blip r:embed="rId2">
            <a:extLst/>
          </a:blip>
          <a:stretch>
            <a:fillRect/>
          </a:stretch>
        </p:blipFill>
        <p:spPr>
          <a:xfrm>
            <a:off x="7211304" y="5638800"/>
            <a:ext cx="2932114" cy="2133600"/>
          </a:xfrm>
          <a:prstGeom prst="rect">
            <a:avLst/>
          </a:prstGeom>
          <a:ln w="12700">
            <a:miter lim="400000"/>
          </a:ln>
        </p:spPr>
      </p:pic>
      <p:pic>
        <p:nvPicPr>
          <p:cNvPr id="139" name="image15.png"/>
          <p:cNvPicPr>
            <a:picLocks noChangeAspect="1"/>
          </p:cNvPicPr>
          <p:nvPr/>
        </p:nvPicPr>
        <p:blipFill>
          <a:blip r:embed="rId2">
            <a:extLst/>
          </a:blip>
          <a:stretch>
            <a:fillRect/>
          </a:stretch>
        </p:blipFill>
        <p:spPr>
          <a:xfrm flipH="1">
            <a:off x="3745579" y="5681519"/>
            <a:ext cx="2861391" cy="213360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box(in)" transition="in">
                                      <p:cBhvr>
                                        <p:cTn id="7" dur="2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2456759" y="178"/>
            <a:ext cx="10548041" cy="719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5200">
                <a:solidFill>
                  <a:srgbClr val="FF0000"/>
                </a:solidFill>
                <a:latin typeface="Helvetica Condensed Medium"/>
                <a:ea typeface="Helvetica Condensed Medium"/>
                <a:cs typeface="Helvetica Condensed Medium"/>
                <a:sym typeface="Helvetica Condensed Medium"/>
              </a:defRPr>
            </a:pPr>
            <a:r>
              <a:t>2. </a:t>
            </a:r>
            <a:r>
              <a:rPr>
                <a:solidFill>
                  <a:srgbClr val="000000"/>
                </a:solidFill>
              </a:rPr>
              <a:t>Approaches to Inspiration</a:t>
            </a:r>
          </a:p>
        </p:txBody>
      </p:sp>
      <p:sp>
        <p:nvSpPr>
          <p:cNvPr id="142" name="Shape 142"/>
          <p:cNvSpPr/>
          <p:nvPr/>
        </p:nvSpPr>
        <p:spPr>
          <a:xfrm>
            <a:off x="1701799" y="857813"/>
            <a:ext cx="11319437" cy="882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r>
              <a:t>	  “</a:t>
            </a:r>
            <a:r>
              <a:rPr u="sng">
                <a:solidFill>
                  <a:srgbClr val="7030A0"/>
                </a:solidFill>
              </a:rPr>
              <a:t>Dictation Theory</a:t>
            </a:r>
            <a:r>
              <a:t>: God dictated the books of the 		   Bible word by word as if the biblical authors were 		    dictating machines.” </a:t>
            </a:r>
          </a:p>
          <a:p>
            <a:pPr algn="l"/>
            <a:r>
              <a:t>	  “</a:t>
            </a:r>
            <a:r>
              <a:rPr u="sng">
                <a:solidFill>
                  <a:srgbClr val="3333FF"/>
                </a:solidFill>
              </a:rPr>
              <a:t>Verbal Plenary Inspiration</a:t>
            </a:r>
            <a:r>
              <a:t>: (entire or whole) 		 		This view gives a greater role to the human writers of the Bible, while maintaining a belief that God preserved the integrity of the words of the Bible.  The effect of inspiration was to move the authors so as to produce the words God wanted.  In this view the human writers' individual backgrounds, personal traits, and literary styles were authentically theirs, but had been providentially prepared by God for use as his instrument in producing Scripture.” </a:t>
            </a:r>
          </a:p>
          <a:p>
            <a:pPr algn="l"/>
            <a:r>
              <a:t>“</a:t>
            </a:r>
            <a:r>
              <a:rPr u="sng">
                <a:solidFill>
                  <a:srgbClr val="00B050"/>
                </a:solidFill>
              </a:rPr>
              <a:t>Dynamic Inspiration</a:t>
            </a:r>
            <a:r>
              <a:t>: The thoughts contained in the Bible are inspired, but the words used were left to the individual writers.” 			</a:t>
            </a:r>
            <a:r>
              <a:rPr>
                <a:solidFill>
                  <a:srgbClr val="FF0000"/>
                </a:solidFill>
              </a:rPr>
              <a:t>(Selections from Wikipedia)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2">
                                            <p:bg/>
                                          </p:spTgt>
                                        </p:tgtEl>
                                        <p:attrNameLst>
                                          <p:attrName>style.visibility</p:attrName>
                                        </p:attrNameLst>
                                      </p:cBhvr>
                                      <p:to>
                                        <p:strVal val="visible"/>
                                      </p:to>
                                    </p:set>
                                    <p:anim calcmode="lin" valueType="num">
                                      <p:cBhvr>
                                        <p:cTn id="7" dur="1000" fill="hold"/>
                                        <p:tgtEl>
                                          <p:spTgt spid="142">
                                            <p:bg/>
                                          </p:spTgt>
                                        </p:tgtEl>
                                        <p:attrNameLst>
                                          <p:attrName>ppt_x</p:attrName>
                                        </p:attrNameLst>
                                      </p:cBhvr>
                                      <p:tavLst>
                                        <p:tav tm="0">
                                          <p:val>
                                            <p:strVal val="#ppt_x"/>
                                          </p:val>
                                        </p:tav>
                                        <p:tav tm="100000">
                                          <p:val>
                                            <p:strVal val="#ppt_x"/>
                                          </p:val>
                                        </p:tav>
                                      </p:tavLst>
                                    </p:anim>
                                    <p:anim calcmode="lin" valueType="num">
                                      <p:cBhvr>
                                        <p:cTn id="8" dur="1000" fill="hold"/>
                                        <p:tgtEl>
                                          <p:spTgt spid="14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42">
                                            <p:txEl>
                                              <p:pRg st="0" end="0"/>
                                            </p:txEl>
                                          </p:spTgt>
                                        </p:tgtEl>
                                        <p:attrNameLst>
                                          <p:attrName>style.visibility</p:attrName>
                                        </p:attrNameLst>
                                      </p:cBhvr>
                                      <p:to>
                                        <p:strVal val="visible"/>
                                      </p:to>
                                    </p:set>
                                    <p:anim calcmode="lin" valueType="num">
                                      <p:cBhvr>
                                        <p:cTn id="11" dur="10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42">
                                            <p:txEl>
                                              <p:pRg st="1" end="1"/>
                                            </p:txEl>
                                          </p:spTgt>
                                        </p:tgtEl>
                                        <p:attrNameLst>
                                          <p:attrName>style.visibility</p:attrName>
                                        </p:attrNameLst>
                                      </p:cBhvr>
                                      <p:to>
                                        <p:strVal val="visible"/>
                                      </p:to>
                                    </p:set>
                                    <p:anim calcmode="lin" valueType="num">
                                      <p:cBhvr>
                                        <p:cTn id="17" dur="1000" fill="hold"/>
                                        <p:tgtEl>
                                          <p:spTgt spid="14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42">
                                            <p:txEl>
                                              <p:pRg st="2" end="2"/>
                                            </p:txEl>
                                          </p:spTgt>
                                        </p:tgtEl>
                                        <p:attrNameLst>
                                          <p:attrName>style.visibility</p:attrName>
                                        </p:attrNameLst>
                                      </p:cBhvr>
                                      <p:to>
                                        <p:strVal val="visible"/>
                                      </p:to>
                                    </p:set>
                                    <p:anim calcmode="lin" valueType="num">
                                      <p:cBhvr>
                                        <p:cTn id="23" dur="1000" fill="hold"/>
                                        <p:tgtEl>
                                          <p:spTgt spid="14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