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Lst>
  <p:notesMasterIdLst>
    <p:notesMasterId r:id="rId15"/>
  </p:notesMasterIdLst>
  <p:sldIdLst>
    <p:sldId id="257" r:id="rId3"/>
    <p:sldId id="258" r:id="rId4"/>
    <p:sldId id="278" r:id="rId5"/>
    <p:sldId id="279" r:id="rId6"/>
    <p:sldId id="263" r:id="rId7"/>
    <p:sldId id="280" r:id="rId8"/>
    <p:sldId id="281" r:id="rId9"/>
    <p:sldId id="272" r:id="rId10"/>
    <p:sldId id="273" r:id="rId11"/>
    <p:sldId id="274" r:id="rId12"/>
    <p:sldId id="277" r:id="rId13"/>
    <p:sldId id="267"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206" autoAdjust="0"/>
  </p:normalViewPr>
  <p:slideViewPr>
    <p:cSldViewPr snapToGrid="0" snapToObjects="1">
      <p:cViewPr>
        <p:scale>
          <a:sx n="75" d="100"/>
          <a:sy n="75" d="100"/>
        </p:scale>
        <p:origin x="-912" y="-20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xfrm>
            <a:off x="1143000" y="685800"/>
            <a:ext cx="4572000" cy="3429000"/>
          </a:xfrm>
          <a:prstGeom prst="rect">
            <a:avLst/>
          </a:prstGeom>
        </p:spPr>
        <p:txBody>
          <a:bodyPr/>
          <a:lstStyle/>
          <a:p>
            <a:endParaRPr/>
          </a:p>
        </p:txBody>
      </p:sp>
      <p:sp>
        <p:nvSpPr>
          <p:cNvPr id="61" name="Shape 6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9228379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0" i="0" baseline="0" dirty="0" smtClean="0">
                <a:latin typeface="Helvetica Neue"/>
                <a:ea typeface="Helvetica Neue"/>
                <a:cs typeface="Helvetica Neue"/>
                <a:sym typeface="Helvetica Neue"/>
              </a:rPr>
              <a:t>*To be God’s witnesses and gives us the opportunity to tell others about Jesus.  </a:t>
            </a:r>
            <a:endParaRPr lang="en-US" sz="2200" b="0" i="0" baseline="0" dirty="0" smtClean="0">
              <a:latin typeface="Helvetica Neue"/>
              <a:ea typeface="Helvetica Neue"/>
              <a:cs typeface="Helvetica Neue"/>
              <a:sym typeface="Helvetica Neue"/>
            </a:endParaRPr>
          </a:p>
          <a:p>
            <a:r>
              <a:rPr lang="en-US" sz="2200" dirty="0" smtClean="0">
                <a:effectLst/>
                <a:latin typeface="Helvetica Neue"/>
                <a:ea typeface="Helvetica Neue"/>
                <a:cs typeface="Helvetica Neue"/>
                <a:sym typeface="Helvetica Neue"/>
              </a:rPr>
              <a:t> </a:t>
            </a:r>
            <a:endParaRPr lang="en-US" sz="2200" dirty="0" smtClean="0">
              <a:effectLst/>
              <a:latin typeface="Helvetica Neue"/>
              <a:ea typeface="Helvetica Neue"/>
              <a:cs typeface="Helvetica Neue"/>
              <a:sym typeface="Helvetica Neue"/>
            </a:endParaRPr>
          </a:p>
          <a:p>
            <a:r>
              <a:rPr lang="en-US" sz="2200" dirty="0" smtClean="0">
                <a:effectLst/>
                <a:latin typeface="Helvetica Neue"/>
                <a:ea typeface="Helvetica Neue"/>
                <a:cs typeface="Helvetica Neue"/>
                <a:sym typeface="Helvetica Neue"/>
              </a:rPr>
              <a:t>*Jerusalem, Judea,</a:t>
            </a:r>
            <a:r>
              <a:rPr lang="en-US" sz="2200" baseline="0" dirty="0" smtClean="0">
                <a:effectLst/>
                <a:latin typeface="Helvetica Neue"/>
                <a:ea typeface="Helvetica Neue"/>
                <a:cs typeface="Helvetica Neue"/>
                <a:sym typeface="Helvetica Neue"/>
              </a:rPr>
              <a:t> Samaria, and to the remotest part of the earth.  </a:t>
            </a:r>
            <a:endParaRPr lang="en-US" sz="2200" dirty="0" smtClean="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123188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smtClean="0"/>
              <a:t>*</a:t>
            </a:r>
            <a:r>
              <a:rPr lang="en-US" sz="2200" dirty="0" smtClean="0">
                <a:effectLst/>
                <a:latin typeface="Helvetica Neue"/>
                <a:ea typeface="Helvetica Neue"/>
                <a:cs typeface="Helvetica Neue"/>
                <a:sym typeface="Helvetica Neue"/>
              </a:rPr>
              <a:t>Part of the reason is perhaps some churches have attempted to make the Christian message more marketable for the modern society.  Avoiding the topics of sin, judgment, and salvation through Jesus alone rather putting the emphasis on how Christianity can make our lives better.  This brand of Christianity appeals to the postmodern world but fails to confront people with the truth of their sin.  </a:t>
            </a:r>
          </a:p>
          <a:p>
            <a:endParaRPr lang="en-US" dirty="0"/>
          </a:p>
        </p:txBody>
      </p:sp>
    </p:spTree>
    <p:extLst>
      <p:ext uri="{BB962C8B-B14F-4D97-AF65-F5344CB8AC3E}">
        <p14:creationId xmlns:p14="http://schemas.microsoft.com/office/powerpoint/2010/main" val="3234523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2200" dirty="0" smtClean="0">
                <a:latin typeface="Helvetica Neue"/>
                <a:ea typeface="Helvetica Neue"/>
                <a:cs typeface="Helvetica Neue"/>
                <a:sym typeface="Helvetica Neue"/>
              </a:rPr>
              <a:t>A witness is one who simply tells what they have seen, heard, and experienced. Witnesses in a courtroom are bound to “tell the truth, the whole truth, and nothing but the truth.” A witness doesn’t seek to persuade; he doesn’t seek to convince; all he seeks to do is be faithful to proclaim what he knows to be true and why he knows it to be true.</a:t>
            </a:r>
          </a:p>
          <a:p>
            <a:endParaRPr lang="en-US" sz="2200" dirty="0" smtClean="0">
              <a:latin typeface="Helvetica Neue"/>
              <a:ea typeface="Helvetica Neue"/>
              <a:cs typeface="Helvetica Neue"/>
              <a:sym typeface="Helvetica Neue"/>
            </a:endParaRPr>
          </a:p>
          <a:p>
            <a:r>
              <a:rPr lang="en-US" sz="2200" dirty="0" smtClean="0">
                <a:latin typeface="Helvetica Neue"/>
                <a:ea typeface="Helvetica Neue"/>
                <a:cs typeface="Helvetica Neue"/>
                <a:sym typeface="Helvetica Neue"/>
              </a:rPr>
              <a:t>*Persuasion takes on a very different form. In persuasion, one person is engaged in an effort to change the mind of another person to a particular point of view. It’s not uncommon in persuasion to alter or re-package the message to make it more appealing to others. In persuasion, the most important thing isn’t the truth of the message, but the individual’s response to that message.</a:t>
            </a:r>
          </a:p>
          <a:p>
            <a:endParaRPr lang="en-US" sz="2200" dirty="0" smtClean="0">
              <a:latin typeface="Helvetica Neue"/>
              <a:ea typeface="Helvetica Neue"/>
              <a:cs typeface="Helvetica Neue"/>
              <a:sym typeface="Helvetica Neue"/>
            </a:endParaRPr>
          </a:p>
          <a:p>
            <a:r>
              <a:rPr lang="en-US" sz="2200" dirty="0" smtClean="0">
                <a:latin typeface="Helvetica Neue"/>
                <a:ea typeface="Helvetica Neue"/>
                <a:cs typeface="Helvetica Neue"/>
                <a:sym typeface="Helvetica Neue"/>
              </a:rPr>
              <a:t>*The Bible says that it</a:t>
            </a:r>
            <a:r>
              <a:rPr lang="en-US" sz="2200" baseline="0" dirty="0" smtClean="0">
                <a:latin typeface="Helvetica Neue"/>
                <a:ea typeface="Helvetica Neue"/>
                <a:cs typeface="Helvetica Neue"/>
                <a:sym typeface="Helvetica Neue"/>
              </a:rPr>
              <a:t> has the power of salvation and we are not be ashamed of it or water it down. </a:t>
            </a:r>
            <a:endParaRPr lang="en-US" sz="2200" dirty="0" smtClean="0">
              <a:latin typeface="Helvetica Neue"/>
              <a:ea typeface="Helvetica Neue"/>
              <a:cs typeface="Helvetica Neue"/>
              <a:sym typeface="Helvetica Neue"/>
            </a:endParaRPr>
          </a:p>
          <a:p>
            <a:endParaRPr lang="en-US" sz="2200" dirty="0" smtClean="0">
              <a:latin typeface="Helvetica Neue"/>
              <a:ea typeface="Helvetica Neue"/>
              <a:cs typeface="Helvetica Neue"/>
              <a:sym typeface="Helvetica Neue"/>
            </a:endParaRPr>
          </a:p>
          <a:p>
            <a:r>
              <a:rPr lang="en-US" sz="2200" dirty="0" smtClean="0">
                <a:latin typeface="Helvetica Neue"/>
                <a:ea typeface="Helvetica Neue"/>
                <a:cs typeface="Helvetica Neue"/>
                <a:sym typeface="Helvetica Neue"/>
              </a:rPr>
              <a:t>*Example of the person who tried to persuade</a:t>
            </a:r>
            <a:r>
              <a:rPr lang="en-US" sz="2200" baseline="0" dirty="0" smtClean="0">
                <a:latin typeface="Helvetica Neue"/>
                <a:ea typeface="Helvetica Neue"/>
                <a:cs typeface="Helvetica Neue"/>
                <a:sym typeface="Helvetica Neue"/>
              </a:rPr>
              <a:t> me to come to Christ in SF.  </a:t>
            </a:r>
          </a:p>
          <a:p>
            <a:endParaRPr lang="en-US" sz="2200" baseline="0" dirty="0" smtClean="0">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en-US" sz="2200" b="1" dirty="0" smtClean="0">
                <a:effectLst/>
                <a:latin typeface="Helvetica Neue"/>
                <a:ea typeface="Helvetica Neue"/>
                <a:cs typeface="Helvetica Neue"/>
                <a:sym typeface="Helvetica Neue"/>
              </a:rPr>
              <a:t>*Summary:</a:t>
            </a:r>
            <a:r>
              <a:rPr lang="en-US" sz="2200" dirty="0" smtClean="0">
                <a:effectLst/>
                <a:latin typeface="Helvetica Neue"/>
                <a:ea typeface="Helvetica Neue"/>
                <a:cs typeface="Helvetica Neue"/>
                <a:sym typeface="Helvetica Neue"/>
              </a:rPr>
              <a:t>  Holy Spirit gives believers the ability to be “witnesses” for Him.  He is the one doing the work and moving of hearts.  We are to be faithful in witnessing letting the Holy Spirit worry about the results.  </a:t>
            </a:r>
          </a:p>
          <a:p>
            <a:endParaRPr lang="en-US" sz="2200" baseline="0" dirty="0" smtClean="0">
              <a:latin typeface="Helvetica Neue"/>
              <a:ea typeface="Helvetica Neue"/>
              <a:cs typeface="Helvetica Neue"/>
              <a:sym typeface="Helvetica Neue"/>
            </a:endParaRPr>
          </a:p>
          <a:p>
            <a:endParaRPr lang="en-US" sz="2200" dirty="0" smtClean="0">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880437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defTabSz="457200" eaLnBrk="1" fontAlgn="auto" latinLnBrk="0" hangingPunct="1">
              <a:lnSpc>
                <a:spcPct val="117999"/>
              </a:lnSpc>
              <a:spcBef>
                <a:spcPts val="0"/>
              </a:spcBef>
              <a:spcAft>
                <a:spcPts val="0"/>
              </a:spcAft>
              <a:buClrTx/>
              <a:buSzTx/>
              <a:buFontTx/>
              <a:buChar char="•"/>
              <a:tabLst/>
              <a:defRPr/>
            </a:pPr>
            <a:r>
              <a:rPr lang="en-US" sz="2200" u="none" strike="noStrike" dirty="0" smtClean="0">
                <a:effectLst/>
                <a:latin typeface="Helvetica Neue"/>
                <a:ea typeface="Helvetica Neue"/>
                <a:cs typeface="Helvetica Neue"/>
                <a:sym typeface="Helvetica Neue"/>
              </a:rPr>
              <a:t>“In the church” is the key phrase that helps us get some perspective where we will see the Spirit of God doing some major long term foundational work. This is perhaps a shift from focusing on individual sending in the past (e.g. Jonah).</a:t>
            </a:r>
          </a:p>
          <a:p>
            <a:pPr marL="342900" marR="0" lvl="0" indent="-342900" defTabSz="457200" eaLnBrk="1" fontAlgn="auto" latinLnBrk="0" hangingPunct="1">
              <a:lnSpc>
                <a:spcPct val="117999"/>
              </a:lnSpc>
              <a:spcBef>
                <a:spcPts val="0"/>
              </a:spcBef>
              <a:spcAft>
                <a:spcPts val="0"/>
              </a:spcAft>
              <a:buClrTx/>
              <a:buSzTx/>
              <a:buFontTx/>
              <a:buChar char="•"/>
              <a:tabLst/>
              <a:defRPr/>
            </a:pPr>
            <a:endParaRPr lang="en-US" sz="2200" u="none" strike="noStrike" dirty="0" smtClean="0">
              <a:effectLst/>
              <a:latin typeface="Helvetica Neue"/>
              <a:ea typeface="Helvetica Neue"/>
              <a:cs typeface="Helvetica Neue"/>
              <a:sym typeface="Helvetica Neue"/>
            </a:endParaRPr>
          </a:p>
          <a:p>
            <a:pPr marL="342900" lvl="0" indent="-342900" fontAlgn="base">
              <a:buFont typeface="Arial"/>
              <a:buChar char="•"/>
            </a:pPr>
            <a:r>
              <a:rPr lang="en-US" sz="2400" u="none" strike="noStrike" dirty="0" smtClean="0">
                <a:effectLst/>
                <a:latin typeface="Helvetica Neue"/>
                <a:ea typeface="Helvetica Neue"/>
                <a:cs typeface="Helvetica Neue"/>
                <a:sym typeface="Helvetica Neue"/>
              </a:rPr>
              <a:t>In the passage there are 5 gifted men who are capable of teaching and leading the Antioch church.  Noticed that the church is not dependent upon one person.  There was enough gifted men in leadership to send 2 of them away without harm to the church.  </a:t>
            </a:r>
          </a:p>
          <a:p>
            <a:pPr lvl="0" fontAlgn="base"/>
            <a:endParaRPr lang="en-US" sz="2400" u="none" strike="noStrike" dirty="0" smtClean="0">
              <a:effectLst/>
              <a:latin typeface="Helvetica Neue"/>
              <a:ea typeface="Helvetica Neue"/>
              <a:cs typeface="Helvetica Neue"/>
              <a:sym typeface="Helvetica Neue"/>
            </a:endParaRPr>
          </a:p>
          <a:p>
            <a:pPr marL="342900" lvl="0" indent="-342900" fontAlgn="base">
              <a:buFont typeface="Arial"/>
              <a:buChar char="•"/>
            </a:pPr>
            <a:r>
              <a:rPr lang="en-US" sz="2400" u="none" strike="noStrike" dirty="0" smtClean="0">
                <a:effectLst/>
                <a:latin typeface="Helvetica Neue"/>
                <a:ea typeface="Helvetica Neue"/>
                <a:cs typeface="Helvetica Neue"/>
                <a:sym typeface="Helvetica Neue"/>
              </a:rPr>
              <a:t>Note the diversity of the leaders in the church.  Diversity demonstrates the power of the gospel.  Spirit does not discriminate.  </a:t>
            </a:r>
          </a:p>
          <a:p>
            <a:pPr lvl="1" fontAlgn="base"/>
            <a:r>
              <a:rPr lang="en-US" sz="2400" u="none" strike="noStrike" dirty="0" smtClean="0">
                <a:effectLst/>
                <a:latin typeface="Helvetica Neue"/>
                <a:ea typeface="Helvetica Neue"/>
                <a:cs typeface="Helvetica Neue"/>
                <a:sym typeface="Helvetica Neue"/>
              </a:rPr>
              <a:t> </a:t>
            </a:r>
            <a:r>
              <a:rPr lang="en-US" sz="2400" u="none" strike="noStrike" baseline="0" dirty="0" smtClean="0">
                <a:effectLst/>
                <a:latin typeface="Helvetica Neue"/>
                <a:ea typeface="Helvetica Neue"/>
                <a:cs typeface="Helvetica Neue"/>
                <a:sym typeface="Helvetica Neue"/>
              </a:rPr>
              <a:t>  </a:t>
            </a:r>
            <a:r>
              <a:rPr lang="en-US" sz="2400" u="none" strike="noStrike" dirty="0" smtClean="0">
                <a:effectLst/>
                <a:latin typeface="Helvetica Neue"/>
                <a:ea typeface="Helvetica Neue"/>
                <a:cs typeface="Helvetica Neue"/>
                <a:sym typeface="Helvetica Neue"/>
              </a:rPr>
              <a:t>Barnabas, Simeon, Lucius, </a:t>
            </a:r>
            <a:r>
              <a:rPr lang="en-US" sz="2400" u="none" strike="noStrike" dirty="0" err="1" smtClean="0">
                <a:effectLst/>
                <a:latin typeface="Helvetica Neue"/>
                <a:ea typeface="Helvetica Neue"/>
                <a:cs typeface="Helvetica Neue"/>
                <a:sym typeface="Helvetica Neue"/>
              </a:rPr>
              <a:t>Manaen</a:t>
            </a:r>
            <a:r>
              <a:rPr lang="en-US" sz="2400" u="none" strike="noStrike" dirty="0" smtClean="0">
                <a:effectLst/>
                <a:latin typeface="Helvetica Neue"/>
                <a:ea typeface="Helvetica Neue"/>
                <a:cs typeface="Helvetica Neue"/>
                <a:sym typeface="Helvetica Neue"/>
              </a:rPr>
              <a:t>, Saul.</a:t>
            </a:r>
          </a:p>
          <a:p>
            <a:pPr lvl="1" fontAlgn="base"/>
            <a:endParaRPr lang="en-US" sz="2400" u="none" strike="noStrike" dirty="0" smtClean="0">
              <a:effectLst/>
              <a:latin typeface="Helvetica Neue"/>
              <a:ea typeface="Helvetica Neue"/>
              <a:cs typeface="Helvetica Neue"/>
              <a:sym typeface="Helvetica Neue"/>
            </a:endParaRPr>
          </a:p>
          <a:p>
            <a:pPr marL="342900" lvl="0" indent="-342900" fontAlgn="base">
              <a:buFont typeface="Arial"/>
              <a:buChar char="•"/>
            </a:pPr>
            <a:r>
              <a:rPr lang="en-US" sz="2400" u="none" strike="noStrike" dirty="0" smtClean="0">
                <a:effectLst/>
                <a:latin typeface="Helvetica Neue"/>
                <a:ea typeface="Helvetica Neue"/>
                <a:cs typeface="Helvetica Neue"/>
                <a:sym typeface="Helvetica Neue"/>
              </a:rPr>
              <a:t>Much like what</a:t>
            </a:r>
            <a:r>
              <a:rPr lang="en-US" sz="2400" u="none" strike="noStrike" baseline="0" dirty="0" smtClean="0">
                <a:effectLst/>
                <a:latin typeface="Helvetica Neue"/>
                <a:ea typeface="Helvetica Neue"/>
                <a:cs typeface="Helvetica Neue"/>
                <a:sym typeface="Helvetica Neue"/>
              </a:rPr>
              <a:t> OIF is striving towards.  </a:t>
            </a:r>
            <a:endParaRPr lang="en-US" sz="2400" u="none" strike="noStrike" dirty="0" smtClean="0">
              <a:effectLst/>
              <a:latin typeface="Helvetica Neue"/>
              <a:ea typeface="Helvetica Neue"/>
              <a:cs typeface="Helvetica Neue"/>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endParaRPr lang="en-US" sz="2200" u="none" strike="noStrike" dirty="0" smtClean="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3324695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defTabSz="457200" eaLnBrk="1" fontAlgn="auto" latinLnBrk="0" hangingPunct="1">
              <a:lnSpc>
                <a:spcPct val="117999"/>
              </a:lnSpc>
              <a:spcBef>
                <a:spcPts val="0"/>
              </a:spcBef>
              <a:spcAft>
                <a:spcPts val="0"/>
              </a:spcAft>
              <a:buClrTx/>
              <a:buSzTx/>
              <a:buFontTx/>
              <a:buNone/>
              <a:tabLst/>
              <a:defRPr/>
            </a:pPr>
            <a:r>
              <a:rPr lang="en-US" sz="4100" dirty="0" smtClean="0">
                <a:latin typeface="Calibri"/>
                <a:cs typeface="Calibri"/>
              </a:rPr>
              <a:t>Example</a:t>
            </a:r>
            <a:r>
              <a:rPr lang="en-US" sz="4100" baseline="0" dirty="0" smtClean="0">
                <a:latin typeface="Calibri"/>
                <a:cs typeface="Calibri"/>
              </a:rPr>
              <a:t> of Jesse and Emily McLaughlin</a:t>
            </a:r>
          </a:p>
          <a:p>
            <a:pPr marL="0" marR="0" lvl="1" indent="0" defTabSz="457200" eaLnBrk="1" fontAlgn="auto" latinLnBrk="0" hangingPunct="1">
              <a:lnSpc>
                <a:spcPct val="117999"/>
              </a:lnSpc>
              <a:spcBef>
                <a:spcPts val="0"/>
              </a:spcBef>
              <a:spcAft>
                <a:spcPts val="0"/>
              </a:spcAft>
              <a:buClrTx/>
              <a:buSzTx/>
              <a:buFontTx/>
              <a:buNone/>
              <a:tabLst/>
              <a:defRPr/>
            </a:pPr>
            <a:endParaRPr lang="en-US" sz="4100" baseline="0" dirty="0" smtClean="0">
              <a:latin typeface="Calibri"/>
              <a:cs typeface="Calibri"/>
            </a:endParaRPr>
          </a:p>
          <a:p>
            <a:pPr marL="0" marR="0" lvl="1" indent="0" defTabSz="457200" eaLnBrk="1" fontAlgn="auto" latinLnBrk="0" hangingPunct="1">
              <a:lnSpc>
                <a:spcPct val="117999"/>
              </a:lnSpc>
              <a:spcBef>
                <a:spcPts val="0"/>
              </a:spcBef>
              <a:spcAft>
                <a:spcPts val="0"/>
              </a:spcAft>
              <a:buClrTx/>
              <a:buSzTx/>
              <a:buFontTx/>
              <a:buNone/>
              <a:tabLst/>
              <a:defRPr/>
            </a:pPr>
            <a:r>
              <a:rPr lang="en-US" sz="2200" b="1" dirty="0" smtClean="0">
                <a:effectLst/>
                <a:latin typeface="Helvetica Neue"/>
                <a:ea typeface="Helvetica Neue"/>
                <a:cs typeface="Helvetica Neue"/>
                <a:sym typeface="Helvetica Neue"/>
              </a:rPr>
              <a:t>Summary:</a:t>
            </a:r>
            <a:r>
              <a:rPr lang="en-US" sz="2200" dirty="0" smtClean="0">
                <a:effectLst/>
                <a:latin typeface="Helvetica Neue"/>
                <a:ea typeface="Helvetica Neue"/>
                <a:cs typeface="Helvetica Neue"/>
                <a:sym typeface="Helvetica Neue"/>
              </a:rPr>
              <a:t>  God’s people do not need to be concerned whether the Holy Spirit is muted but whether our hearts are open to hear and immediately respond to the Spirit of God. </a:t>
            </a:r>
          </a:p>
          <a:p>
            <a:pPr marL="0" marR="0" lvl="1" indent="0" defTabSz="457200" eaLnBrk="1" fontAlgn="auto" latinLnBrk="0" hangingPunct="1">
              <a:lnSpc>
                <a:spcPct val="117999"/>
              </a:lnSpc>
              <a:spcBef>
                <a:spcPts val="0"/>
              </a:spcBef>
              <a:spcAft>
                <a:spcPts val="0"/>
              </a:spcAft>
              <a:buClrTx/>
              <a:buSzTx/>
              <a:buFontTx/>
              <a:buNone/>
              <a:tabLst/>
              <a:defRPr/>
            </a:pPr>
            <a:endParaRPr lang="en-US" sz="4100" dirty="0" smtClean="0">
              <a:latin typeface="Calibri"/>
              <a:cs typeface="Calibri"/>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2749527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the process of going on the field</a:t>
            </a:r>
            <a:r>
              <a:rPr lang="en-US" baseline="0" dirty="0" smtClean="0"/>
              <a:t> in OIF as well.  Importance of working with a missions agency that has similar convictions as PCCO.  Such as the agency also seeing the importance of the missionaries working together with a local church.  </a:t>
            </a:r>
          </a:p>
          <a:p>
            <a:endParaRPr lang="en-US" baseline="0" dirty="0" smtClean="0"/>
          </a:p>
          <a:p>
            <a:r>
              <a:rPr lang="en-US" baseline="0" dirty="0" smtClean="0"/>
              <a:t>*Person called by the Holy Spirit to go to the field should pursue their call through the local church.</a:t>
            </a:r>
          </a:p>
          <a:p>
            <a:endParaRPr lang="en-US" baseline="0" dirty="0" smtClean="0"/>
          </a:p>
          <a:p>
            <a:r>
              <a:rPr lang="en-US" baseline="0" dirty="0" smtClean="0"/>
              <a:t>*Everyone should be involved in missions at some level.  Supporting our </a:t>
            </a:r>
            <a:r>
              <a:rPr lang="en-US" baseline="0" dirty="0" err="1" smtClean="0"/>
              <a:t>chuch</a:t>
            </a:r>
            <a:r>
              <a:rPr lang="en-US" baseline="0" dirty="0" smtClean="0"/>
              <a:t> sponsored missionaries, praying for them, going on a short term missions trip.  </a:t>
            </a:r>
          </a:p>
        </p:txBody>
      </p:sp>
    </p:spTree>
    <p:extLst>
      <p:ext uri="{BB962C8B-B14F-4D97-AF65-F5344CB8AC3E}">
        <p14:creationId xmlns:p14="http://schemas.microsoft.com/office/powerpoint/2010/main" val="2478982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63795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1270000" y="3225800"/>
            <a:ext cx="10464800" cy="3302000"/>
          </a:xfrm>
          <a:prstGeom prst="rect">
            <a:avLst/>
          </a:prstGeom>
        </p:spPr>
        <p:txBody>
          <a:bodyPr/>
          <a:lstStyle/>
          <a:p>
            <a:r>
              <a:t>Title Text</a:t>
            </a:r>
          </a:p>
        </p:txBody>
      </p:sp>
      <p:sp>
        <p:nvSpPr>
          <p:cNvPr id="21" name="Shape 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361588-96D9-E545-848B-CD64BD6E859C}" type="datetimeFigureOut">
              <a:rPr lang="en-US" smtClean="0"/>
              <a:t>4/2/16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154282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61588-96D9-E545-848B-CD64BD6E859C}" type="datetimeFigureOut">
              <a:rPr lang="en-US" smtClean="0"/>
              <a:t>4/2/16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2926172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61588-96D9-E545-848B-CD64BD6E859C}" type="datetimeFigureOut">
              <a:rPr lang="en-US" smtClean="0"/>
              <a:t>4/2/16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1115459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61588-96D9-E545-848B-CD64BD6E859C}" type="datetimeFigureOut">
              <a:rPr lang="en-US" smtClean="0"/>
              <a:t>4/2/16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1680653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61588-96D9-E545-848B-CD64BD6E859C}" type="datetimeFigureOut">
              <a:rPr lang="en-US" smtClean="0"/>
              <a:t>4/2/16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3962339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61588-96D9-E545-848B-CD64BD6E859C}" type="datetimeFigureOut">
              <a:rPr lang="en-US" smtClean="0"/>
              <a:t>4/2/16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229195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28" name="Shape 28"/>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29" name="Shape 29"/>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30" name="Shape 3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37" name="Sea-sidebar2.jpg"/>
          <p:cNvPicPr>
            <a:picLocks noChangeAspect="1"/>
          </p:cNvPicPr>
          <p:nvPr/>
        </p:nvPicPr>
        <p:blipFill>
          <a:blip r:embed="rId2">
            <a:extLst/>
          </a:blip>
          <a:srcRect r="23956"/>
          <a:stretch>
            <a:fillRect/>
          </a:stretch>
        </p:blipFill>
        <p:spPr>
          <a:xfrm>
            <a:off x="4481" y="1668676"/>
            <a:ext cx="1299592" cy="8084925"/>
          </a:xfrm>
          <a:prstGeom prst="rect">
            <a:avLst/>
          </a:prstGeom>
          <a:ln w="12700">
            <a:miter lim="400000"/>
          </a:ln>
          <a:effectLst>
            <a:outerShdw blurRad="190500" dist="76200" dir="41479" rotWithShape="0">
              <a:srgbClr val="000000"/>
            </a:outerShdw>
          </a:effectLst>
        </p:spPr>
      </p:pic>
      <p:pic>
        <p:nvPicPr>
          <p:cNvPr id="38" name="Boat-sidebar.jpg"/>
          <p:cNvPicPr>
            <a:picLocks noChangeAspect="1"/>
          </p:cNvPicPr>
          <p:nvPr/>
        </p:nvPicPr>
        <p:blipFill>
          <a:blip r:embed="rId3">
            <a:extLst/>
          </a:blip>
          <a:stretch>
            <a:fillRect/>
          </a:stretch>
        </p:blipFill>
        <p:spPr>
          <a:xfrm>
            <a:off x="0" y="0"/>
            <a:ext cx="1304073" cy="1668676"/>
          </a:xfrm>
          <a:prstGeom prst="rect">
            <a:avLst/>
          </a:prstGeom>
          <a:ln w="12700">
            <a:miter lim="400000"/>
          </a:ln>
        </p:spPr>
      </p:pic>
      <p:sp>
        <p:nvSpPr>
          <p:cNvPr id="39" name="Shape 39"/>
          <p:cNvSpPr/>
          <p:nvPr/>
        </p:nvSpPr>
        <p:spPr>
          <a:xfrm>
            <a:off x="0" y="196226"/>
            <a:ext cx="1221992" cy="1276224"/>
          </a:xfrm>
          <a:prstGeom prst="rect">
            <a:avLst/>
          </a:prstGeom>
          <a:ln w="12700">
            <a:miter lim="400000"/>
          </a:ln>
          <a:effectLst>
            <a:outerShdw blurRad="63500" dist="76200" dir="1371204" rotWithShape="0">
              <a:srgbClr val="000000">
                <a:alpha val="798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3000">
                <a:solidFill>
                  <a:srgbClr val="FFFFFF"/>
                </a:solidFill>
                <a:latin typeface="Emfatick NF"/>
                <a:ea typeface="Emfatick NF"/>
                <a:cs typeface="Emfatick NF"/>
                <a:sym typeface="Emfatick NF"/>
              </a:defRPr>
            </a:pPr>
            <a:r>
              <a:t>Life</a:t>
            </a:r>
            <a:br/>
            <a:r>
              <a:t> in the Spirit!</a:t>
            </a:r>
          </a:p>
        </p:txBody>
      </p:sp>
      <p:sp>
        <p:nvSpPr>
          <p:cNvPr id="40" name="Shape 40"/>
          <p:cNvSpPr/>
          <p:nvPr/>
        </p:nvSpPr>
        <p:spPr>
          <a:xfrm>
            <a:off x="0" y="8584644"/>
            <a:ext cx="1299766" cy="902811"/>
          </a:xfrm>
          <a:prstGeom prst="rect">
            <a:avLst/>
          </a:prstGeom>
          <a:ln w="12700">
            <a:miter lim="400000"/>
          </a:ln>
          <a:effectLst>
            <a:outerShdw blurRad="63500" dist="63500" dir="1371204" rotWithShape="0">
              <a:srgbClr val="000000">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solidFill>
                  <a:srgbClr val="FFFFFF"/>
                </a:solidFill>
                <a:latin typeface="Gill Sans"/>
                <a:ea typeface="Gill Sans"/>
                <a:cs typeface="Gill Sans"/>
                <a:sym typeface="Gill Sans"/>
              </a:defRPr>
            </a:lvl1pPr>
          </a:lstStyle>
          <a:p>
            <a:r>
              <a:rPr dirty="0"/>
              <a:t>Session </a:t>
            </a:r>
            <a:r>
              <a:rPr dirty="0" smtClean="0"/>
              <a:t>#</a:t>
            </a:r>
            <a:r>
              <a:rPr lang="en-US" dirty="0" smtClean="0"/>
              <a:t>12</a:t>
            </a:r>
            <a:endParaRPr dirty="0"/>
          </a:p>
        </p:txBody>
      </p:sp>
      <p:sp>
        <p:nvSpPr>
          <p:cNvPr id="41" name="Shape 41"/>
          <p:cNvSpPr/>
          <p:nvPr/>
        </p:nvSpPr>
        <p:spPr>
          <a:xfrm>
            <a:off x="0" y="2387210"/>
            <a:ext cx="1299766" cy="595035"/>
          </a:xfrm>
          <a:prstGeom prst="rect">
            <a:avLst/>
          </a:prstGeom>
          <a:ln w="12700">
            <a:miter lim="400000"/>
          </a:ln>
          <a:effectLst>
            <a:outerShdw blurRad="63500" dist="63500" dir="1371204" rotWithShape="0">
              <a:srgbClr val="FFFFFF">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latin typeface="Gill Sans"/>
                <a:ea typeface="Gill Sans"/>
                <a:cs typeface="Gill Sans"/>
                <a:sym typeface="Gill Sans"/>
              </a:defRPr>
            </a:lvl1pPr>
          </a:lstStyle>
          <a:p>
            <a:r>
              <a:rPr lang="en-US" sz="1600" dirty="0" smtClean="0"/>
              <a:t>The Sending of the Spirit</a:t>
            </a:r>
            <a:endParaRPr sz="1600" dirty="0"/>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copy">
    <p:spTree>
      <p:nvGrpSpPr>
        <p:cNvPr id="1" name=""/>
        <p:cNvGrpSpPr/>
        <p:nvPr/>
      </p:nvGrpSpPr>
      <p:grpSpPr>
        <a:xfrm>
          <a:off x="0" y="0"/>
          <a:ext cx="0" cy="0"/>
          <a:chOff x="0" y="0"/>
          <a:chExt cx="0" cy="0"/>
        </a:xfrm>
      </p:grpSpPr>
      <p:pic>
        <p:nvPicPr>
          <p:cNvPr id="49" name="Sea-sidebar2.jpg"/>
          <p:cNvPicPr>
            <a:picLocks noChangeAspect="1"/>
          </p:cNvPicPr>
          <p:nvPr/>
        </p:nvPicPr>
        <p:blipFill>
          <a:blip r:embed="rId2">
            <a:extLst/>
          </a:blip>
          <a:srcRect r="23956"/>
          <a:stretch>
            <a:fillRect/>
          </a:stretch>
        </p:blipFill>
        <p:spPr>
          <a:xfrm>
            <a:off x="-1" y="0"/>
            <a:ext cx="1299592" cy="9753600"/>
          </a:xfrm>
          <a:prstGeom prst="rect">
            <a:avLst/>
          </a:prstGeom>
          <a:ln w="12700">
            <a:miter lim="400000"/>
          </a:ln>
          <a:effectLst>
            <a:outerShdw blurRad="190500" dist="76200" dir="41479" rotWithShape="0">
              <a:srgbClr val="000000"/>
            </a:outerShdw>
          </a:effectLst>
        </p:spPr>
      </p:pic>
      <p:sp>
        <p:nvSpPr>
          <p:cNvPr id="50" name="Shape 50"/>
          <p:cNvSpPr/>
          <p:nvPr/>
        </p:nvSpPr>
        <p:spPr>
          <a:xfrm>
            <a:off x="0" y="8584644"/>
            <a:ext cx="1299766" cy="902811"/>
          </a:xfrm>
          <a:prstGeom prst="rect">
            <a:avLst/>
          </a:prstGeom>
          <a:ln w="12700">
            <a:miter lim="400000"/>
          </a:ln>
          <a:effectLst>
            <a:outerShdw blurRad="63500" dist="63500" dir="1371204" rotWithShape="0">
              <a:srgbClr val="000000">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solidFill>
                  <a:srgbClr val="FFFFFF"/>
                </a:solidFill>
                <a:latin typeface="Gill Sans"/>
                <a:ea typeface="Gill Sans"/>
                <a:cs typeface="Gill Sans"/>
                <a:sym typeface="Gill Sans"/>
              </a:defRPr>
            </a:lvl1pPr>
          </a:lstStyle>
          <a:p>
            <a:r>
              <a:rPr dirty="0"/>
              <a:t>Session </a:t>
            </a:r>
            <a:r>
              <a:rPr dirty="0" smtClean="0"/>
              <a:t>#</a:t>
            </a:r>
            <a:r>
              <a:rPr lang="en-US" dirty="0" smtClean="0"/>
              <a:t>12</a:t>
            </a:r>
            <a:endParaRPr lang="en-US" dirty="0" smtClean="0"/>
          </a:p>
        </p:txBody>
      </p:sp>
      <p:sp>
        <p:nvSpPr>
          <p:cNvPr id="51" name="Shape 51"/>
          <p:cNvSpPr/>
          <p:nvPr/>
        </p:nvSpPr>
        <p:spPr>
          <a:xfrm>
            <a:off x="787" y="2602901"/>
            <a:ext cx="1298192" cy="595035"/>
          </a:xfrm>
          <a:prstGeom prst="rect">
            <a:avLst/>
          </a:prstGeom>
          <a:ln w="12700">
            <a:miter lim="400000"/>
          </a:ln>
          <a:effectLst>
            <a:outerShdw blurRad="63500" dist="63500" dir="1371204" rotWithShape="0">
              <a:srgbClr val="FFFFFF">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latin typeface="Gill Sans"/>
                <a:ea typeface="Gill Sans"/>
                <a:cs typeface="Gill Sans"/>
                <a:sym typeface="Gill Sans"/>
              </a:defRPr>
            </a:lvl1pPr>
          </a:lstStyle>
          <a:p>
            <a:r>
              <a:rPr lang="en-US" sz="1600" dirty="0" smtClean="0"/>
              <a:t>The Sending of the Spirit</a:t>
            </a:r>
            <a:endParaRPr sz="1600" dirty="0"/>
          </a:p>
        </p:txBody>
      </p:sp>
      <p:pic>
        <p:nvPicPr>
          <p:cNvPr id="52" name="Boat-sidebar.jpg"/>
          <p:cNvPicPr>
            <a:picLocks noChangeAspect="1"/>
          </p:cNvPicPr>
          <p:nvPr/>
        </p:nvPicPr>
        <p:blipFill>
          <a:blip r:embed="rId3">
            <a:extLst/>
          </a:blip>
          <a:stretch>
            <a:fillRect/>
          </a:stretch>
        </p:blipFill>
        <p:spPr>
          <a:xfrm>
            <a:off x="0" y="0"/>
            <a:ext cx="1304073" cy="1668676"/>
          </a:xfrm>
          <a:prstGeom prst="rect">
            <a:avLst/>
          </a:prstGeom>
          <a:ln w="12700">
            <a:miter lim="400000"/>
          </a:ln>
        </p:spPr>
      </p:pic>
      <p:sp>
        <p:nvSpPr>
          <p:cNvPr id="53" name="Shape 53"/>
          <p:cNvSpPr/>
          <p:nvPr/>
        </p:nvSpPr>
        <p:spPr>
          <a:xfrm>
            <a:off x="0" y="196226"/>
            <a:ext cx="1221992" cy="1276224"/>
          </a:xfrm>
          <a:prstGeom prst="rect">
            <a:avLst/>
          </a:prstGeom>
          <a:ln w="12700">
            <a:miter lim="400000"/>
          </a:ln>
          <a:effectLst>
            <a:outerShdw blurRad="63500" dist="76200" dir="1371204" rotWithShape="0">
              <a:srgbClr val="000000">
                <a:alpha val="798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3000">
                <a:solidFill>
                  <a:srgbClr val="FFFFFF"/>
                </a:solidFill>
                <a:latin typeface="Emfatick NF"/>
                <a:ea typeface="Emfatick NF"/>
                <a:cs typeface="Emfatick NF"/>
                <a:sym typeface="Emfatick NF"/>
              </a:defRPr>
            </a:pPr>
            <a:r>
              <a:t>Life</a:t>
            </a:r>
            <a:br/>
            <a:r>
              <a:t> in the Spirit!</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361588-96D9-E545-848B-CD64BD6E859C}" type="datetimeFigureOut">
              <a:rPr lang="en-US" smtClean="0"/>
              <a:t>4/2/16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367679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61588-96D9-E545-848B-CD64BD6E859C}" type="datetimeFigureOut">
              <a:rPr lang="en-US" smtClean="0"/>
              <a:t>4/2/16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2245293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361588-96D9-E545-848B-CD64BD6E859C}" type="datetimeFigureOut">
              <a:rPr lang="en-US" smtClean="0"/>
              <a:t>4/2/16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2498570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361588-96D9-E545-848B-CD64BD6E859C}" type="datetimeFigureOut">
              <a:rPr lang="en-US" smtClean="0"/>
              <a:t>4/2/16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451904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361588-96D9-E545-848B-CD64BD6E859C}" type="datetimeFigureOut">
              <a:rPr lang="en-US" smtClean="0"/>
              <a:t>4/2/16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FC0DD0-8238-9F46-837F-7147FF4D1168}" type="slidenum">
              <a:rPr lang="en-US" smtClean="0"/>
              <a:t>‹#›</a:t>
            </a:fld>
            <a:endParaRPr lang="en-US" dirty="0"/>
          </a:p>
        </p:txBody>
      </p:sp>
    </p:spTree>
    <p:extLst>
      <p:ext uri="{BB962C8B-B14F-4D97-AF65-F5344CB8AC3E}">
        <p14:creationId xmlns:p14="http://schemas.microsoft.com/office/powerpoint/2010/main" val="135963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theme" Target="../theme/theme2.xml"/><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7B361588-96D9-E545-848B-CD64BD6E859C}" type="datetimeFigureOut">
              <a:rPr lang="en-US" smtClean="0"/>
              <a:t>4/2/16</a:t>
            </a:fld>
            <a:endParaRPr lang="en-US" dirty="0"/>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7EFC0DD0-8238-9F46-837F-7147FF4D1168}" type="slidenum">
              <a:rPr lang="en-US" smtClean="0"/>
              <a:t>‹#›</a:t>
            </a:fld>
            <a:endParaRPr lang="en-US" dirty="0"/>
          </a:p>
        </p:txBody>
      </p:sp>
    </p:spTree>
    <p:extLst>
      <p:ext uri="{BB962C8B-B14F-4D97-AF65-F5344CB8AC3E}">
        <p14:creationId xmlns:p14="http://schemas.microsoft.com/office/powerpoint/2010/main" val="163454996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gif"/><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3.png"/><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000187-0007-000023.jpg"/>
          <p:cNvPicPr>
            <a:picLocks noChangeAspect="1"/>
          </p:cNvPicPr>
          <p:nvPr/>
        </p:nvPicPr>
        <p:blipFill>
          <a:blip r:embed="rId2">
            <a:extLst/>
          </a:blip>
          <a:stretch>
            <a:fillRect/>
          </a:stretch>
        </p:blipFill>
        <p:spPr>
          <a:xfrm>
            <a:off x="-152400" y="0"/>
            <a:ext cx="14648711" cy="9753601"/>
          </a:xfrm>
          <a:prstGeom prst="rect">
            <a:avLst/>
          </a:prstGeom>
          <a:ln w="12700">
            <a:miter lim="400000"/>
          </a:ln>
        </p:spPr>
      </p:pic>
      <p:sp>
        <p:nvSpPr>
          <p:cNvPr id="68" name="Shape 68"/>
          <p:cNvSpPr/>
          <p:nvPr/>
        </p:nvSpPr>
        <p:spPr>
          <a:xfrm>
            <a:off x="1083806" y="5680830"/>
            <a:ext cx="10837188" cy="2995692"/>
          </a:xfrm>
          <a:prstGeom prst="rect">
            <a:avLst/>
          </a:prstGeom>
          <a:blipFill>
            <a:blip r:embed="rId3"/>
          </a:blip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3400" i="1">
                <a:solidFill>
                  <a:srgbClr val="FFFFFF"/>
                </a:solidFill>
              </a:defRPr>
            </a:pPr>
            <a:r>
              <a:rPr dirty="0"/>
              <a:t>Experiencing the Fullness of Christ</a:t>
            </a:r>
          </a:p>
          <a:p>
            <a:pPr>
              <a:defRPr sz="7700">
                <a:solidFill>
                  <a:srgbClr val="FFFFFF"/>
                </a:solidFill>
              </a:defRPr>
            </a:pPr>
            <a:r>
              <a:rPr dirty="0" smtClean="0"/>
              <a:t>#</a:t>
            </a:r>
            <a:r>
              <a:rPr lang="en-US" dirty="0" smtClean="0"/>
              <a:t>12</a:t>
            </a:r>
            <a:r>
              <a:rPr lang="en-US" dirty="0" smtClean="0"/>
              <a:t> The Sending of the Spirit (Acts 13:1-4)</a:t>
            </a:r>
            <a:endParaRPr dirty="0"/>
          </a:p>
        </p:txBody>
      </p:sp>
      <p:sp>
        <p:nvSpPr>
          <p:cNvPr id="69" name="Shape 69"/>
          <p:cNvSpPr/>
          <p:nvPr/>
        </p:nvSpPr>
        <p:spPr>
          <a:xfrm>
            <a:off x="1265258" y="297031"/>
            <a:ext cx="10330422" cy="4887444"/>
          </a:xfrm>
          <a:prstGeom prst="rect">
            <a:avLst/>
          </a:prstGeom>
          <a:ln w="12700">
            <a:miter lim="400000"/>
          </a:ln>
          <a:effectLst>
            <a:outerShdw blurRad="63500" dist="63500" dir="5400000" rotWithShape="0">
              <a:srgbClr val="000000">
                <a:alpha val="70134"/>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18600">
                <a:solidFill>
                  <a:srgbClr val="FFFFFF"/>
                </a:solidFill>
                <a:latin typeface="Emfatick NF"/>
                <a:ea typeface="Emfatick NF"/>
                <a:cs typeface="Emfatick NF"/>
                <a:sym typeface="Emfatick NF"/>
              </a:defRPr>
            </a:lvl1pPr>
          </a:lstStyle>
          <a:p>
            <a:r>
              <a:rPr dirty="0"/>
              <a:t>Life in the Spirit!</a:t>
            </a:r>
          </a:p>
        </p:txBody>
      </p:sp>
      <p:sp>
        <p:nvSpPr>
          <p:cNvPr id="70" name="Shape 70"/>
          <p:cNvSpPr/>
          <p:nvPr/>
        </p:nvSpPr>
        <p:spPr>
          <a:xfrm>
            <a:off x="9176236" y="8813579"/>
            <a:ext cx="3371626" cy="833562"/>
          </a:xfrm>
          <a:prstGeom prst="rect">
            <a:avLst/>
          </a:prstGeom>
          <a:ln w="12700">
            <a:miter lim="400000"/>
          </a:ln>
          <a:effectLst>
            <a:outerShdw blurRad="76200" dist="63500" dir="1371204" rotWithShape="0">
              <a:srgbClr val="000000">
                <a:alpha val="8046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r">
              <a:lnSpc>
                <a:spcPct val="130000"/>
              </a:lnSpc>
              <a:defRPr sz="3800">
                <a:solidFill>
                  <a:srgbClr val="FFFFFF"/>
                </a:solidFill>
                <a:latin typeface="Gill Sans"/>
                <a:ea typeface="Gill Sans"/>
                <a:cs typeface="Gill Sans"/>
                <a:sym typeface="Gill Sans"/>
              </a:defRPr>
            </a:lvl1pPr>
          </a:lstStyle>
          <a:p>
            <a:r>
              <a:rPr lang="en-US" dirty="0" smtClean="0"/>
              <a:t>Calvin Chiang</a:t>
            </a:r>
            <a:endParaRPr dirty="0"/>
          </a:p>
        </p:txBody>
      </p:sp>
      <p:sp>
        <p:nvSpPr>
          <p:cNvPr id="71" name="Shape 71"/>
          <p:cNvSpPr/>
          <p:nvPr/>
        </p:nvSpPr>
        <p:spPr>
          <a:xfrm>
            <a:off x="81680" y="8821419"/>
            <a:ext cx="7489403" cy="533401"/>
          </a:xfrm>
          <a:prstGeom prst="rect">
            <a:avLst/>
          </a:prstGeom>
          <a:ln w="12700">
            <a:miter lim="400000"/>
          </a:ln>
          <a:effectLst>
            <a:outerShdw blurRad="76200" dist="63500" dir="1371204" rotWithShape="0">
              <a:srgbClr val="000000">
                <a:alpha val="8046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30000"/>
              </a:lnSpc>
              <a:defRPr sz="2900">
                <a:solidFill>
                  <a:srgbClr val="FFFFFF"/>
                </a:solidFill>
                <a:latin typeface="Gill Sans"/>
                <a:ea typeface="Gill Sans"/>
                <a:cs typeface="Gill Sans"/>
                <a:sym typeface="Gill Sans"/>
              </a:defRPr>
            </a:lvl1pPr>
          </a:lstStyle>
          <a:p>
            <a:r>
              <a:t>Oakland International Fellowship</a:t>
            </a:r>
          </a:p>
        </p:txBody>
      </p:sp>
    </p:spTree>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46137" y="311768"/>
            <a:ext cx="10080935" cy="873565"/>
          </a:xfrm>
        </p:spPr>
        <p:style>
          <a:lnRef idx="1">
            <a:schemeClr val="accent4"/>
          </a:lnRef>
          <a:fillRef idx="2">
            <a:schemeClr val="accent4"/>
          </a:fillRef>
          <a:effectRef idx="1">
            <a:schemeClr val="accent4"/>
          </a:effectRef>
          <a:fontRef idx="minor">
            <a:schemeClr val="dk1"/>
          </a:fontRef>
        </p:style>
        <p:txBody>
          <a:bodyPr>
            <a:normAutofit/>
          </a:bodyPr>
          <a:lstStyle/>
          <a:p>
            <a:r>
              <a:rPr lang="en-US" sz="4400" b="1" dirty="0" smtClean="0">
                <a:latin typeface="Calibri"/>
                <a:cs typeface="Calibri"/>
              </a:rPr>
              <a:t>C)  The Importance of the Local Church</a:t>
            </a:r>
            <a:endParaRPr lang="en-US" sz="4400" b="1" dirty="0">
              <a:latin typeface="Calibri"/>
              <a:cs typeface="Calibri"/>
            </a:endParaRPr>
          </a:p>
        </p:txBody>
      </p:sp>
      <p:sp>
        <p:nvSpPr>
          <p:cNvPr id="3" name="Content Placeholder 2"/>
          <p:cNvSpPr>
            <a:spLocks noGrp="1"/>
          </p:cNvSpPr>
          <p:nvPr>
            <p:ph idx="4294967295"/>
          </p:nvPr>
        </p:nvSpPr>
        <p:spPr>
          <a:xfrm>
            <a:off x="1528678" y="1757846"/>
            <a:ext cx="11350897" cy="7589354"/>
          </a:xfrm>
        </p:spPr>
        <p:txBody>
          <a:bodyPr>
            <a:normAutofit lnSpcReduction="10000"/>
          </a:bodyPr>
          <a:lstStyle/>
          <a:p>
            <a:pPr marL="0" indent="0">
              <a:buNone/>
            </a:pPr>
            <a:endParaRPr lang="en-US" sz="2800" b="1" dirty="0" smtClean="0">
              <a:latin typeface="Calibri"/>
              <a:cs typeface="Calibri"/>
            </a:endParaRPr>
          </a:p>
          <a:p>
            <a:pPr marL="0" indent="0">
              <a:buNone/>
            </a:pPr>
            <a:r>
              <a:rPr lang="en-US" sz="2800" b="1" dirty="0" smtClean="0">
                <a:latin typeface="Calibri"/>
                <a:cs typeface="Calibri"/>
              </a:rPr>
              <a:t>A </a:t>
            </a:r>
            <a:r>
              <a:rPr lang="en-US" sz="2800" b="1" dirty="0">
                <a:latin typeface="Calibri"/>
                <a:cs typeface="Calibri"/>
              </a:rPr>
              <a:t>local church, is a locally organized community of believers in Jesus Christ.  Through this imperfect community, it has the responsibility to do its best to recognize the call of God in the lives of its members.  Before we commission someone to missionary service, we should verify the call of the Holy Spirit and their spiritual qualification to the best of our abilities.  </a:t>
            </a:r>
            <a:endParaRPr lang="en-US" sz="2800" b="1" dirty="0" smtClean="0">
              <a:latin typeface="Calibri"/>
              <a:cs typeface="Calibri"/>
            </a:endParaRPr>
          </a:p>
          <a:p>
            <a:pPr marL="0" indent="0">
              <a:buNone/>
            </a:pPr>
            <a:r>
              <a:rPr lang="en-US" sz="2800" b="1" dirty="0">
                <a:latin typeface="Calibri"/>
                <a:cs typeface="Calibri"/>
              </a:rPr>
              <a:t>There are 3 key things that the local church can do to maintain the integrity of this biblical process.  </a:t>
            </a:r>
          </a:p>
          <a:p>
            <a:pPr marL="514350" lvl="0" indent="-514350">
              <a:buFont typeface="+mj-lt"/>
              <a:buAutoNum type="arabicPeriod"/>
            </a:pPr>
            <a:r>
              <a:rPr lang="en-US" sz="2800" b="1" dirty="0">
                <a:latin typeface="Calibri"/>
                <a:cs typeface="Calibri"/>
              </a:rPr>
              <a:t>Train its members regarding biblical qualifications for leadership.  </a:t>
            </a:r>
          </a:p>
          <a:p>
            <a:pPr marL="514350" lvl="0" indent="-514350">
              <a:buFont typeface="+mj-lt"/>
              <a:buAutoNum type="arabicPeriod"/>
            </a:pPr>
            <a:r>
              <a:rPr lang="en-US" sz="2800" b="1" dirty="0">
                <a:latin typeface="Calibri"/>
                <a:cs typeface="Calibri"/>
              </a:rPr>
              <a:t>Train its members how to identify the calling of the Holy Spirit.  </a:t>
            </a:r>
          </a:p>
          <a:p>
            <a:pPr marL="514350" lvl="0" indent="-514350">
              <a:buFont typeface="+mj-lt"/>
              <a:buAutoNum type="arabicPeriod"/>
            </a:pPr>
            <a:r>
              <a:rPr lang="en-US" sz="2800" b="1" dirty="0">
                <a:latin typeface="Calibri"/>
                <a:cs typeface="Calibri"/>
              </a:rPr>
              <a:t>Seek to identify people who are qualified or could be qualified for leadership and who might be used by God in ministry.  </a:t>
            </a:r>
          </a:p>
          <a:p>
            <a:pPr marL="0" indent="0">
              <a:buNone/>
            </a:pPr>
            <a:endParaRPr lang="en-US" sz="2800" b="1" dirty="0">
              <a:latin typeface="Calibri"/>
              <a:cs typeface="Calibri"/>
            </a:endParaRPr>
          </a:p>
          <a:p>
            <a:endParaRPr lang="en-US" sz="2800" dirty="0">
              <a:latin typeface="Calibri"/>
              <a:cs typeface="Calibri"/>
            </a:endParaRPr>
          </a:p>
        </p:txBody>
      </p:sp>
    </p:spTree>
    <p:extLst>
      <p:ext uri="{BB962C8B-B14F-4D97-AF65-F5344CB8AC3E}">
        <p14:creationId xmlns:p14="http://schemas.microsoft.com/office/powerpoint/2010/main" val="3690295858"/>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5999" y="311768"/>
            <a:ext cx="9838267" cy="941299"/>
          </a:xfrm>
        </p:spPr>
        <p:style>
          <a:lnRef idx="1">
            <a:schemeClr val="accent4"/>
          </a:lnRef>
          <a:fillRef idx="2">
            <a:schemeClr val="accent4"/>
          </a:fillRef>
          <a:effectRef idx="1">
            <a:schemeClr val="accent4"/>
          </a:effectRef>
          <a:fontRef idx="minor">
            <a:schemeClr val="dk1"/>
          </a:fontRef>
        </p:style>
        <p:txBody>
          <a:bodyPr>
            <a:normAutofit/>
          </a:bodyPr>
          <a:lstStyle/>
          <a:p>
            <a:r>
              <a:rPr lang="en-US" sz="4800" b="1" dirty="0" smtClean="0">
                <a:latin typeface="Calibri"/>
                <a:cs typeface="Calibri"/>
              </a:rPr>
              <a:t>Conclusion</a:t>
            </a:r>
            <a:endParaRPr lang="en-US" sz="4800" b="1" dirty="0">
              <a:latin typeface="Calibri"/>
              <a:cs typeface="Calibri"/>
            </a:endParaRPr>
          </a:p>
        </p:txBody>
      </p:sp>
      <p:sp>
        <p:nvSpPr>
          <p:cNvPr id="3" name="Rectangle 2"/>
          <p:cNvSpPr/>
          <p:nvPr/>
        </p:nvSpPr>
        <p:spPr>
          <a:xfrm>
            <a:off x="2777067" y="2342444"/>
            <a:ext cx="9127066" cy="397031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fontAlgn="base"/>
            <a:r>
              <a:rPr lang="en-US" dirty="0"/>
              <a:t>Our churches, leaders and selves must be in regular worship and prayer mode to be able to identify what the Spirit of God wants and to be able to respond when necessary. Overall, though we might not understand the details, we should see the power of the Holy Spirit enable all of His works.</a:t>
            </a:r>
          </a:p>
        </p:txBody>
      </p:sp>
    </p:spTree>
    <p:extLst>
      <p:ext uri="{BB962C8B-B14F-4D97-AF65-F5344CB8AC3E}">
        <p14:creationId xmlns:p14="http://schemas.microsoft.com/office/powerpoint/2010/main" val="1524720720"/>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14.jpeg"/>
          <p:cNvPicPr>
            <a:picLocks noChangeAspect="1"/>
          </p:cNvPicPr>
          <p:nvPr/>
        </p:nvPicPr>
        <p:blipFill>
          <a:blip r:embed="rId2">
            <a:extLst/>
          </a:blip>
          <a:stretch>
            <a:fillRect/>
          </a:stretch>
        </p:blipFill>
        <p:spPr>
          <a:xfrm>
            <a:off x="1330960" y="0"/>
            <a:ext cx="11673840" cy="4557662"/>
          </a:xfrm>
          <a:prstGeom prst="rect">
            <a:avLst/>
          </a:prstGeom>
          <a:ln w="12700">
            <a:miter lim="400000"/>
          </a:ln>
          <a:effectLst>
            <a:outerShdw blurRad="190500" dist="8455" dir="5400000" rotWithShape="0">
              <a:srgbClr val="000000"/>
            </a:outerShdw>
          </a:effectLst>
        </p:spPr>
      </p:pic>
      <p:sp>
        <p:nvSpPr>
          <p:cNvPr id="4" name="TextBox 3"/>
          <p:cNvSpPr txBox="1"/>
          <p:nvPr/>
        </p:nvSpPr>
        <p:spPr>
          <a:xfrm>
            <a:off x="5019500" y="3622835"/>
            <a:ext cx="414554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000000"/>
                </a:solidFill>
                <a:effectLst/>
                <a:uFillTx/>
                <a:latin typeface="Calibri"/>
                <a:ea typeface="+mn-ea"/>
                <a:cs typeface="Calibri"/>
                <a:sym typeface="Helvetica Light"/>
              </a:rPr>
              <a:t>Discussion</a:t>
            </a:r>
            <a:r>
              <a:rPr kumimoji="0" lang="en-US" sz="3600" b="1" i="0" u="none" strike="noStrike" cap="none" spc="0" normalizeH="0" dirty="0" smtClean="0">
                <a:ln>
                  <a:noFill/>
                </a:ln>
                <a:solidFill>
                  <a:srgbClr val="000000"/>
                </a:solidFill>
                <a:effectLst/>
                <a:uFillTx/>
                <a:latin typeface="Calibri"/>
                <a:ea typeface="+mn-ea"/>
                <a:cs typeface="Calibri"/>
                <a:sym typeface="Helvetica Light"/>
              </a:rPr>
              <a:t> Questions</a:t>
            </a:r>
            <a:endParaRPr kumimoji="0" lang="en-US" sz="3600" b="1" i="0" u="none" strike="noStrike" cap="none" spc="0" normalizeH="0" baseline="0" dirty="0">
              <a:ln>
                <a:noFill/>
              </a:ln>
              <a:solidFill>
                <a:srgbClr val="000000"/>
              </a:solidFill>
              <a:effectLst/>
              <a:uFillTx/>
              <a:latin typeface="Calibri"/>
              <a:ea typeface="+mn-ea"/>
              <a:cs typeface="Calibri"/>
              <a:sym typeface="Helvetica Light"/>
            </a:endParaRPr>
          </a:p>
        </p:txBody>
      </p:sp>
      <p:sp>
        <p:nvSpPr>
          <p:cNvPr id="7" name="TextBox 6"/>
          <p:cNvSpPr txBox="1"/>
          <p:nvPr/>
        </p:nvSpPr>
        <p:spPr>
          <a:xfrm>
            <a:off x="1437322" y="5567073"/>
            <a:ext cx="11439498" cy="2687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a:buChar char="•"/>
              <a:tabLst/>
            </a:pPr>
            <a:r>
              <a:rPr lang="en-US" sz="2800" b="1" dirty="0" smtClean="0">
                <a:latin typeface="Calibri"/>
                <a:cs typeface="Calibri"/>
              </a:rPr>
              <a:t>Do you have any </a:t>
            </a:r>
            <a:r>
              <a:rPr lang="en-US" sz="2800" b="1" dirty="0" smtClean="0">
                <a:latin typeface="Calibri"/>
                <a:cs typeface="Calibri"/>
              </a:rPr>
              <a:t>reservations when you share the gospel with others?  Does learning about the difference between being a “witness vs. persuasion” help with those reservations?  </a:t>
            </a:r>
            <a:endParaRPr kumimoji="0" lang="en-US" sz="2800" b="1" i="0" u="none" strike="noStrike" cap="none" spc="0" normalizeH="0" dirty="0" smtClean="0">
              <a:ln>
                <a:noFill/>
              </a:ln>
              <a:solidFill>
                <a:srgbClr val="000000"/>
              </a:solidFill>
              <a:effectLst/>
              <a:uFillTx/>
              <a:latin typeface="Calibri"/>
              <a:cs typeface="Calibri"/>
              <a:sym typeface="Helvetica Light"/>
            </a:endParaRPr>
          </a:p>
          <a:p>
            <a:pPr marR="0" algn="l" defTabSz="584200" rtl="0" fontAlgn="auto" latinLnBrk="0" hangingPunct="0">
              <a:lnSpc>
                <a:spcPct val="100000"/>
              </a:lnSpc>
              <a:spcBef>
                <a:spcPts val="0"/>
              </a:spcBef>
              <a:spcAft>
                <a:spcPts val="0"/>
              </a:spcAft>
              <a:buClrTx/>
              <a:buSzTx/>
              <a:tabLst/>
            </a:pPr>
            <a:endParaRPr kumimoji="0" lang="en-US" sz="2800" b="1" i="0" u="none" strike="noStrike" cap="none" spc="0" normalizeH="0" dirty="0" smtClean="0">
              <a:ln>
                <a:noFill/>
              </a:ln>
              <a:solidFill>
                <a:srgbClr val="000000"/>
              </a:solidFill>
              <a:effectLst/>
              <a:uFillTx/>
              <a:latin typeface="Calibri"/>
              <a:cs typeface="Calibri"/>
              <a:sym typeface="Helvetica Light"/>
            </a:endParaRPr>
          </a:p>
          <a:p>
            <a:pPr marL="571500" marR="0" indent="-571500" algn="l" defTabSz="584200" rtl="0" fontAlgn="auto" latinLnBrk="0" hangingPunct="0">
              <a:lnSpc>
                <a:spcPct val="100000"/>
              </a:lnSpc>
              <a:spcBef>
                <a:spcPts val="0"/>
              </a:spcBef>
              <a:spcAft>
                <a:spcPts val="0"/>
              </a:spcAft>
              <a:buClrTx/>
              <a:buSzTx/>
              <a:buFont typeface="Arial"/>
              <a:buChar char="•"/>
              <a:tabLst/>
            </a:pPr>
            <a:r>
              <a:rPr lang="en-US" sz="2800" b="1" baseline="0" dirty="0" smtClean="0">
                <a:latin typeface="Calibri"/>
                <a:cs typeface="Calibri"/>
              </a:rPr>
              <a:t>Why does the Hol</a:t>
            </a:r>
            <a:r>
              <a:rPr lang="en-US" sz="2800" b="1" dirty="0" smtClean="0">
                <a:latin typeface="Calibri"/>
                <a:cs typeface="Calibri"/>
              </a:rPr>
              <a:t>y Spirit use the local church to send out missionaries to save the lost?  </a:t>
            </a:r>
            <a:endParaRPr kumimoji="0" lang="en-US" sz="2800" b="1" i="0" u="none" strike="noStrike" cap="none" spc="0" normalizeH="0" baseline="0" dirty="0">
              <a:ln>
                <a:noFill/>
              </a:ln>
              <a:solidFill>
                <a:srgbClr val="000000"/>
              </a:solidFill>
              <a:effectLst/>
              <a:uFillTx/>
              <a:latin typeface="Calibri"/>
              <a:cs typeface="Calibri"/>
              <a:sym typeface="Helvetica Light"/>
            </a:endParaRPr>
          </a:p>
        </p:txBody>
      </p:sp>
    </p:spTree>
    <p:extLst>
      <p:ext uri="{BB962C8B-B14F-4D97-AF65-F5344CB8AC3E}">
        <p14:creationId xmlns:p14="http://schemas.microsoft.com/office/powerpoint/2010/main" val="674615908"/>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image1.jpeg" descr="rcnKGxyKi.jpg"/>
          <p:cNvPicPr>
            <a:picLocks noChangeAspect="1"/>
          </p:cNvPicPr>
          <p:nvPr/>
        </p:nvPicPr>
        <p:blipFill>
          <a:blip r:embed="rId2">
            <a:extLst/>
          </a:blip>
          <a:srcRect l="4745" t="4724" r="5056" b="5002"/>
          <a:stretch>
            <a:fillRect/>
          </a:stretch>
        </p:blipFill>
        <p:spPr>
          <a:xfrm>
            <a:off x="1861424" y="1135040"/>
            <a:ext cx="10618727" cy="7901010"/>
          </a:xfrm>
          <a:custGeom>
            <a:avLst/>
            <a:gdLst/>
            <a:ahLst/>
            <a:cxnLst>
              <a:cxn ang="0">
                <a:pos x="wd2" y="hd2"/>
              </a:cxn>
              <a:cxn ang="5400000">
                <a:pos x="wd2" y="hd2"/>
              </a:cxn>
              <a:cxn ang="10800000">
                <a:pos x="wd2" y="hd2"/>
              </a:cxn>
              <a:cxn ang="16200000">
                <a:pos x="wd2" y="hd2"/>
              </a:cxn>
            </a:cxnLst>
            <a:rect l="0" t="0" r="r" b="b"/>
            <a:pathLst>
              <a:path w="21589" h="21598" extrusionOk="0">
                <a:moveTo>
                  <a:pt x="10901" y="0"/>
                </a:moveTo>
                <a:lnTo>
                  <a:pt x="10468" y="14"/>
                </a:lnTo>
                <a:cubicBezTo>
                  <a:pt x="10037" y="28"/>
                  <a:pt x="10034" y="29"/>
                  <a:pt x="9979" y="100"/>
                </a:cubicBezTo>
                <a:cubicBezTo>
                  <a:pt x="9863" y="248"/>
                  <a:pt x="9715" y="269"/>
                  <a:pt x="9591" y="156"/>
                </a:cubicBezTo>
                <a:cubicBezTo>
                  <a:pt x="9513" y="85"/>
                  <a:pt x="9507" y="85"/>
                  <a:pt x="9381" y="118"/>
                </a:cubicBezTo>
                <a:cubicBezTo>
                  <a:pt x="9308" y="138"/>
                  <a:pt x="9211" y="145"/>
                  <a:pt x="9159" y="135"/>
                </a:cubicBezTo>
                <a:cubicBezTo>
                  <a:pt x="9091" y="121"/>
                  <a:pt x="9054" y="126"/>
                  <a:pt x="9020" y="158"/>
                </a:cubicBezTo>
                <a:cubicBezTo>
                  <a:pt x="8992" y="185"/>
                  <a:pt x="8930" y="202"/>
                  <a:pt x="8857" y="202"/>
                </a:cubicBezTo>
                <a:cubicBezTo>
                  <a:pt x="8762" y="202"/>
                  <a:pt x="8727" y="189"/>
                  <a:pt x="8680" y="136"/>
                </a:cubicBezTo>
                <a:cubicBezTo>
                  <a:pt x="8588" y="32"/>
                  <a:pt x="8550" y="78"/>
                  <a:pt x="8550" y="294"/>
                </a:cubicBezTo>
                <a:cubicBezTo>
                  <a:pt x="8550" y="672"/>
                  <a:pt x="8320" y="978"/>
                  <a:pt x="8037" y="979"/>
                </a:cubicBezTo>
                <a:cubicBezTo>
                  <a:pt x="7964" y="979"/>
                  <a:pt x="7907" y="996"/>
                  <a:pt x="7871" y="1030"/>
                </a:cubicBezTo>
                <a:cubicBezTo>
                  <a:pt x="7761" y="1132"/>
                  <a:pt x="7691" y="1153"/>
                  <a:pt x="7513" y="1135"/>
                </a:cubicBezTo>
                <a:cubicBezTo>
                  <a:pt x="7320" y="1115"/>
                  <a:pt x="7317" y="1116"/>
                  <a:pt x="7104" y="1130"/>
                </a:cubicBezTo>
                <a:cubicBezTo>
                  <a:pt x="7019" y="1136"/>
                  <a:pt x="6915" y="1160"/>
                  <a:pt x="6872" y="1185"/>
                </a:cubicBezTo>
                <a:cubicBezTo>
                  <a:pt x="6758" y="1250"/>
                  <a:pt x="6527" y="1244"/>
                  <a:pt x="6412" y="1171"/>
                </a:cubicBezTo>
                <a:cubicBezTo>
                  <a:pt x="6288" y="1092"/>
                  <a:pt x="6161" y="895"/>
                  <a:pt x="6122" y="718"/>
                </a:cubicBezTo>
                <a:cubicBezTo>
                  <a:pt x="6099" y="615"/>
                  <a:pt x="6073" y="561"/>
                  <a:pt x="6025" y="521"/>
                </a:cubicBezTo>
                <a:lnTo>
                  <a:pt x="5960" y="465"/>
                </a:lnTo>
                <a:lnTo>
                  <a:pt x="5848" y="542"/>
                </a:lnTo>
                <a:cubicBezTo>
                  <a:pt x="5688" y="651"/>
                  <a:pt x="5535" y="647"/>
                  <a:pt x="5326" y="532"/>
                </a:cubicBezTo>
                <a:lnTo>
                  <a:pt x="5170" y="445"/>
                </a:lnTo>
                <a:lnTo>
                  <a:pt x="5072" y="545"/>
                </a:lnTo>
                <a:cubicBezTo>
                  <a:pt x="5019" y="599"/>
                  <a:pt x="4936" y="659"/>
                  <a:pt x="4888" y="676"/>
                </a:cubicBezTo>
                <a:cubicBezTo>
                  <a:pt x="4840" y="693"/>
                  <a:pt x="4779" y="723"/>
                  <a:pt x="4750" y="743"/>
                </a:cubicBezTo>
                <a:cubicBezTo>
                  <a:pt x="4560" y="875"/>
                  <a:pt x="4259" y="850"/>
                  <a:pt x="4101" y="688"/>
                </a:cubicBezTo>
                <a:cubicBezTo>
                  <a:pt x="4045" y="631"/>
                  <a:pt x="4002" y="605"/>
                  <a:pt x="3984" y="618"/>
                </a:cubicBezTo>
                <a:cubicBezTo>
                  <a:pt x="3927" y="659"/>
                  <a:pt x="3768" y="673"/>
                  <a:pt x="3687" y="643"/>
                </a:cubicBezTo>
                <a:cubicBezTo>
                  <a:pt x="3641" y="627"/>
                  <a:pt x="3520" y="605"/>
                  <a:pt x="3418" y="593"/>
                </a:cubicBezTo>
                <a:cubicBezTo>
                  <a:pt x="3200" y="570"/>
                  <a:pt x="3103" y="516"/>
                  <a:pt x="2979" y="349"/>
                </a:cubicBezTo>
                <a:lnTo>
                  <a:pt x="2891" y="231"/>
                </a:lnTo>
                <a:lnTo>
                  <a:pt x="2810" y="287"/>
                </a:lnTo>
                <a:cubicBezTo>
                  <a:pt x="2720" y="351"/>
                  <a:pt x="2364" y="411"/>
                  <a:pt x="2214" y="388"/>
                </a:cubicBezTo>
                <a:cubicBezTo>
                  <a:pt x="2164" y="381"/>
                  <a:pt x="2078" y="336"/>
                  <a:pt x="2018" y="285"/>
                </a:cubicBezTo>
                <a:cubicBezTo>
                  <a:pt x="1913" y="198"/>
                  <a:pt x="1906" y="196"/>
                  <a:pt x="1745" y="214"/>
                </a:cubicBezTo>
                <a:cubicBezTo>
                  <a:pt x="1608" y="229"/>
                  <a:pt x="1571" y="244"/>
                  <a:pt x="1527" y="302"/>
                </a:cubicBezTo>
                <a:cubicBezTo>
                  <a:pt x="1402" y="462"/>
                  <a:pt x="1147" y="522"/>
                  <a:pt x="942" y="438"/>
                </a:cubicBezTo>
                <a:lnTo>
                  <a:pt x="841" y="397"/>
                </a:lnTo>
                <a:lnTo>
                  <a:pt x="759" y="497"/>
                </a:lnTo>
                <a:cubicBezTo>
                  <a:pt x="655" y="623"/>
                  <a:pt x="529" y="700"/>
                  <a:pt x="426" y="701"/>
                </a:cubicBezTo>
                <a:lnTo>
                  <a:pt x="346" y="702"/>
                </a:lnTo>
                <a:lnTo>
                  <a:pt x="358" y="819"/>
                </a:lnTo>
                <a:cubicBezTo>
                  <a:pt x="394" y="1173"/>
                  <a:pt x="395" y="1302"/>
                  <a:pt x="364" y="1423"/>
                </a:cubicBezTo>
                <a:cubicBezTo>
                  <a:pt x="325" y="1577"/>
                  <a:pt x="319" y="1789"/>
                  <a:pt x="349" y="1937"/>
                </a:cubicBezTo>
                <a:cubicBezTo>
                  <a:pt x="392" y="2154"/>
                  <a:pt x="365" y="2361"/>
                  <a:pt x="277" y="2503"/>
                </a:cubicBezTo>
                <a:lnTo>
                  <a:pt x="225" y="2586"/>
                </a:lnTo>
                <a:lnTo>
                  <a:pt x="287" y="2700"/>
                </a:lnTo>
                <a:cubicBezTo>
                  <a:pt x="424" y="2953"/>
                  <a:pt x="409" y="3295"/>
                  <a:pt x="251" y="3563"/>
                </a:cubicBezTo>
                <a:cubicBezTo>
                  <a:pt x="169" y="3702"/>
                  <a:pt x="166" y="3714"/>
                  <a:pt x="178" y="3849"/>
                </a:cubicBezTo>
                <a:cubicBezTo>
                  <a:pt x="186" y="3927"/>
                  <a:pt x="203" y="4010"/>
                  <a:pt x="217" y="4033"/>
                </a:cubicBezTo>
                <a:cubicBezTo>
                  <a:pt x="331" y="4216"/>
                  <a:pt x="356" y="4563"/>
                  <a:pt x="271" y="4779"/>
                </a:cubicBezTo>
                <a:cubicBezTo>
                  <a:pt x="229" y="4886"/>
                  <a:pt x="225" y="4915"/>
                  <a:pt x="245" y="5005"/>
                </a:cubicBezTo>
                <a:cubicBezTo>
                  <a:pt x="274" y="5135"/>
                  <a:pt x="275" y="5338"/>
                  <a:pt x="246" y="5439"/>
                </a:cubicBezTo>
                <a:cubicBezTo>
                  <a:pt x="229" y="5499"/>
                  <a:pt x="232" y="5561"/>
                  <a:pt x="260" y="5715"/>
                </a:cubicBezTo>
                <a:cubicBezTo>
                  <a:pt x="296" y="5912"/>
                  <a:pt x="296" y="5915"/>
                  <a:pt x="249" y="6091"/>
                </a:cubicBezTo>
                <a:cubicBezTo>
                  <a:pt x="173" y="6376"/>
                  <a:pt x="171" y="6510"/>
                  <a:pt x="240" y="6679"/>
                </a:cubicBezTo>
                <a:cubicBezTo>
                  <a:pt x="312" y="6855"/>
                  <a:pt x="319" y="7070"/>
                  <a:pt x="260" y="7247"/>
                </a:cubicBezTo>
                <a:lnTo>
                  <a:pt x="220" y="7365"/>
                </a:lnTo>
                <a:lnTo>
                  <a:pt x="307" y="7589"/>
                </a:lnTo>
                <a:cubicBezTo>
                  <a:pt x="373" y="7761"/>
                  <a:pt x="392" y="7843"/>
                  <a:pt x="392" y="7947"/>
                </a:cubicBezTo>
                <a:cubicBezTo>
                  <a:pt x="392" y="8021"/>
                  <a:pt x="417" y="8183"/>
                  <a:pt x="447" y="8308"/>
                </a:cubicBezTo>
                <a:cubicBezTo>
                  <a:pt x="495" y="8510"/>
                  <a:pt x="499" y="8553"/>
                  <a:pt x="481" y="8691"/>
                </a:cubicBezTo>
                <a:cubicBezTo>
                  <a:pt x="461" y="8839"/>
                  <a:pt x="462" y="8851"/>
                  <a:pt x="516" y="8944"/>
                </a:cubicBezTo>
                <a:cubicBezTo>
                  <a:pt x="609" y="9103"/>
                  <a:pt x="629" y="9226"/>
                  <a:pt x="600" y="9456"/>
                </a:cubicBezTo>
                <a:cubicBezTo>
                  <a:pt x="586" y="9564"/>
                  <a:pt x="573" y="9672"/>
                  <a:pt x="570" y="9695"/>
                </a:cubicBezTo>
                <a:cubicBezTo>
                  <a:pt x="568" y="9718"/>
                  <a:pt x="610" y="9769"/>
                  <a:pt x="666" y="9813"/>
                </a:cubicBezTo>
                <a:cubicBezTo>
                  <a:pt x="805" y="9921"/>
                  <a:pt x="874" y="10073"/>
                  <a:pt x="884" y="10290"/>
                </a:cubicBezTo>
                <a:cubicBezTo>
                  <a:pt x="889" y="10393"/>
                  <a:pt x="883" y="10489"/>
                  <a:pt x="868" y="10526"/>
                </a:cubicBezTo>
                <a:cubicBezTo>
                  <a:pt x="849" y="10575"/>
                  <a:pt x="850" y="10596"/>
                  <a:pt x="873" y="10633"/>
                </a:cubicBezTo>
                <a:cubicBezTo>
                  <a:pt x="962" y="10774"/>
                  <a:pt x="988" y="11127"/>
                  <a:pt x="922" y="11296"/>
                </a:cubicBezTo>
                <a:cubicBezTo>
                  <a:pt x="903" y="11345"/>
                  <a:pt x="888" y="11414"/>
                  <a:pt x="888" y="11449"/>
                </a:cubicBezTo>
                <a:cubicBezTo>
                  <a:pt x="888" y="11522"/>
                  <a:pt x="780" y="11844"/>
                  <a:pt x="746" y="11872"/>
                </a:cubicBezTo>
                <a:cubicBezTo>
                  <a:pt x="712" y="11900"/>
                  <a:pt x="718" y="12058"/>
                  <a:pt x="756" y="12181"/>
                </a:cubicBezTo>
                <a:cubicBezTo>
                  <a:pt x="783" y="12267"/>
                  <a:pt x="786" y="12343"/>
                  <a:pt x="775" y="12566"/>
                </a:cubicBezTo>
                <a:cubicBezTo>
                  <a:pt x="753" y="13031"/>
                  <a:pt x="748" y="13046"/>
                  <a:pt x="520" y="13316"/>
                </a:cubicBezTo>
                <a:cubicBezTo>
                  <a:pt x="460" y="13386"/>
                  <a:pt x="356" y="13606"/>
                  <a:pt x="335" y="13705"/>
                </a:cubicBezTo>
                <a:cubicBezTo>
                  <a:pt x="277" y="13979"/>
                  <a:pt x="202" y="14236"/>
                  <a:pt x="157" y="14314"/>
                </a:cubicBezTo>
                <a:cubicBezTo>
                  <a:pt x="115" y="14389"/>
                  <a:pt x="0" y="14688"/>
                  <a:pt x="0" y="14723"/>
                </a:cubicBezTo>
                <a:cubicBezTo>
                  <a:pt x="0" y="14730"/>
                  <a:pt x="41" y="14793"/>
                  <a:pt x="90" y="14863"/>
                </a:cubicBezTo>
                <a:cubicBezTo>
                  <a:pt x="145" y="14940"/>
                  <a:pt x="194" y="15045"/>
                  <a:pt x="215" y="15130"/>
                </a:cubicBezTo>
                <a:cubicBezTo>
                  <a:pt x="234" y="15207"/>
                  <a:pt x="265" y="15285"/>
                  <a:pt x="283" y="15306"/>
                </a:cubicBezTo>
                <a:cubicBezTo>
                  <a:pt x="301" y="15326"/>
                  <a:pt x="338" y="15405"/>
                  <a:pt x="365" y="15481"/>
                </a:cubicBezTo>
                <a:cubicBezTo>
                  <a:pt x="415" y="15627"/>
                  <a:pt x="429" y="15877"/>
                  <a:pt x="395" y="16000"/>
                </a:cubicBezTo>
                <a:cubicBezTo>
                  <a:pt x="385" y="16035"/>
                  <a:pt x="366" y="16245"/>
                  <a:pt x="352" y="16467"/>
                </a:cubicBezTo>
                <a:cubicBezTo>
                  <a:pt x="338" y="16688"/>
                  <a:pt x="319" y="16919"/>
                  <a:pt x="309" y="16979"/>
                </a:cubicBezTo>
                <a:cubicBezTo>
                  <a:pt x="295" y="17066"/>
                  <a:pt x="302" y="17119"/>
                  <a:pt x="341" y="17248"/>
                </a:cubicBezTo>
                <a:cubicBezTo>
                  <a:pt x="367" y="17336"/>
                  <a:pt x="395" y="17445"/>
                  <a:pt x="403" y="17491"/>
                </a:cubicBezTo>
                <a:cubicBezTo>
                  <a:pt x="423" y="17615"/>
                  <a:pt x="358" y="17890"/>
                  <a:pt x="278" y="18015"/>
                </a:cubicBezTo>
                <a:lnTo>
                  <a:pt x="211" y="18121"/>
                </a:lnTo>
                <a:lnTo>
                  <a:pt x="244" y="18290"/>
                </a:lnTo>
                <a:cubicBezTo>
                  <a:pt x="263" y="18383"/>
                  <a:pt x="294" y="18483"/>
                  <a:pt x="312" y="18512"/>
                </a:cubicBezTo>
                <a:cubicBezTo>
                  <a:pt x="390" y="18631"/>
                  <a:pt x="404" y="18807"/>
                  <a:pt x="361" y="19136"/>
                </a:cubicBezTo>
                <a:cubicBezTo>
                  <a:pt x="349" y="19221"/>
                  <a:pt x="357" y="19255"/>
                  <a:pt x="403" y="19336"/>
                </a:cubicBezTo>
                <a:cubicBezTo>
                  <a:pt x="456" y="19431"/>
                  <a:pt x="543" y="19712"/>
                  <a:pt x="579" y="19909"/>
                </a:cubicBezTo>
                <a:cubicBezTo>
                  <a:pt x="631" y="20188"/>
                  <a:pt x="643" y="20370"/>
                  <a:pt x="619" y="20499"/>
                </a:cubicBezTo>
                <a:cubicBezTo>
                  <a:pt x="593" y="20639"/>
                  <a:pt x="477" y="20839"/>
                  <a:pt x="385" y="20906"/>
                </a:cubicBezTo>
                <a:cubicBezTo>
                  <a:pt x="342" y="20937"/>
                  <a:pt x="331" y="20964"/>
                  <a:pt x="332" y="21044"/>
                </a:cubicBezTo>
                <a:cubicBezTo>
                  <a:pt x="332" y="21135"/>
                  <a:pt x="340" y="21150"/>
                  <a:pt x="437" y="21213"/>
                </a:cubicBezTo>
                <a:cubicBezTo>
                  <a:pt x="495" y="21251"/>
                  <a:pt x="557" y="21310"/>
                  <a:pt x="575" y="21346"/>
                </a:cubicBezTo>
                <a:cubicBezTo>
                  <a:pt x="625" y="21451"/>
                  <a:pt x="685" y="21467"/>
                  <a:pt x="783" y="21402"/>
                </a:cubicBezTo>
                <a:cubicBezTo>
                  <a:pt x="830" y="21370"/>
                  <a:pt x="907" y="21343"/>
                  <a:pt x="955" y="21340"/>
                </a:cubicBezTo>
                <a:cubicBezTo>
                  <a:pt x="1022" y="21336"/>
                  <a:pt x="1059" y="21315"/>
                  <a:pt x="1110" y="21249"/>
                </a:cubicBezTo>
                <a:cubicBezTo>
                  <a:pt x="1342" y="20951"/>
                  <a:pt x="1724" y="20967"/>
                  <a:pt x="1938" y="21282"/>
                </a:cubicBezTo>
                <a:cubicBezTo>
                  <a:pt x="1989" y="21358"/>
                  <a:pt x="2020" y="21380"/>
                  <a:pt x="2075" y="21380"/>
                </a:cubicBezTo>
                <a:cubicBezTo>
                  <a:pt x="2114" y="21380"/>
                  <a:pt x="2187" y="21399"/>
                  <a:pt x="2237" y="21421"/>
                </a:cubicBezTo>
                <a:cubicBezTo>
                  <a:pt x="2313" y="21456"/>
                  <a:pt x="2353" y="21457"/>
                  <a:pt x="2480" y="21430"/>
                </a:cubicBezTo>
                <a:cubicBezTo>
                  <a:pt x="2564" y="21412"/>
                  <a:pt x="2707" y="21397"/>
                  <a:pt x="2798" y="21396"/>
                </a:cubicBezTo>
                <a:cubicBezTo>
                  <a:pt x="2940" y="21396"/>
                  <a:pt x="2978" y="21407"/>
                  <a:pt x="3072" y="21474"/>
                </a:cubicBezTo>
                <a:cubicBezTo>
                  <a:pt x="3132" y="21517"/>
                  <a:pt x="3229" y="21561"/>
                  <a:pt x="3289" y="21573"/>
                </a:cubicBezTo>
                <a:cubicBezTo>
                  <a:pt x="3348" y="21585"/>
                  <a:pt x="3402" y="21596"/>
                  <a:pt x="3408" y="21598"/>
                </a:cubicBezTo>
                <a:cubicBezTo>
                  <a:pt x="3415" y="21600"/>
                  <a:pt x="3452" y="21556"/>
                  <a:pt x="3491" y="21500"/>
                </a:cubicBezTo>
                <a:cubicBezTo>
                  <a:pt x="3643" y="21287"/>
                  <a:pt x="3881" y="21215"/>
                  <a:pt x="4088" y="21320"/>
                </a:cubicBezTo>
                <a:cubicBezTo>
                  <a:pt x="4211" y="21383"/>
                  <a:pt x="4347" y="21372"/>
                  <a:pt x="4479" y="21289"/>
                </a:cubicBezTo>
                <a:cubicBezTo>
                  <a:pt x="4542" y="21250"/>
                  <a:pt x="4634" y="21227"/>
                  <a:pt x="4778" y="21214"/>
                </a:cubicBezTo>
                <a:cubicBezTo>
                  <a:pt x="4893" y="21204"/>
                  <a:pt x="5008" y="21181"/>
                  <a:pt x="5033" y="21163"/>
                </a:cubicBezTo>
                <a:cubicBezTo>
                  <a:pt x="5100" y="21114"/>
                  <a:pt x="5272" y="21123"/>
                  <a:pt x="5373" y="21181"/>
                </a:cubicBezTo>
                <a:cubicBezTo>
                  <a:pt x="5422" y="21210"/>
                  <a:pt x="5497" y="21279"/>
                  <a:pt x="5539" y="21334"/>
                </a:cubicBezTo>
                <a:lnTo>
                  <a:pt x="5615" y="21434"/>
                </a:lnTo>
                <a:lnTo>
                  <a:pt x="5818" y="21428"/>
                </a:lnTo>
                <a:cubicBezTo>
                  <a:pt x="5995" y="21422"/>
                  <a:pt x="6033" y="21429"/>
                  <a:pt x="6120" y="21486"/>
                </a:cubicBezTo>
                <a:lnTo>
                  <a:pt x="6219" y="21553"/>
                </a:lnTo>
                <a:lnTo>
                  <a:pt x="6264" y="21495"/>
                </a:lnTo>
                <a:cubicBezTo>
                  <a:pt x="6329" y="21413"/>
                  <a:pt x="6484" y="21325"/>
                  <a:pt x="6564" y="21325"/>
                </a:cubicBezTo>
                <a:cubicBezTo>
                  <a:pt x="6610" y="21324"/>
                  <a:pt x="6661" y="21295"/>
                  <a:pt x="6713" y="21240"/>
                </a:cubicBezTo>
                <a:cubicBezTo>
                  <a:pt x="6832" y="21113"/>
                  <a:pt x="6920" y="21074"/>
                  <a:pt x="7089" y="21074"/>
                </a:cubicBezTo>
                <a:cubicBezTo>
                  <a:pt x="7212" y="21074"/>
                  <a:pt x="7262" y="21088"/>
                  <a:pt x="7344" y="21145"/>
                </a:cubicBezTo>
                <a:cubicBezTo>
                  <a:pt x="7461" y="21226"/>
                  <a:pt x="7520" y="21220"/>
                  <a:pt x="7713" y="21109"/>
                </a:cubicBezTo>
                <a:cubicBezTo>
                  <a:pt x="7887" y="21009"/>
                  <a:pt x="8063" y="21009"/>
                  <a:pt x="8227" y="21110"/>
                </a:cubicBezTo>
                <a:cubicBezTo>
                  <a:pt x="8313" y="21163"/>
                  <a:pt x="8382" y="21185"/>
                  <a:pt x="8464" y="21185"/>
                </a:cubicBezTo>
                <a:cubicBezTo>
                  <a:pt x="8556" y="21185"/>
                  <a:pt x="8614" y="21207"/>
                  <a:pt x="8735" y="21286"/>
                </a:cubicBezTo>
                <a:cubicBezTo>
                  <a:pt x="8821" y="21341"/>
                  <a:pt x="8920" y="21422"/>
                  <a:pt x="8956" y="21468"/>
                </a:cubicBezTo>
                <a:cubicBezTo>
                  <a:pt x="9000" y="21525"/>
                  <a:pt x="9034" y="21547"/>
                  <a:pt x="9061" y="21535"/>
                </a:cubicBezTo>
                <a:cubicBezTo>
                  <a:pt x="9082" y="21526"/>
                  <a:pt x="9164" y="21516"/>
                  <a:pt x="9243" y="21515"/>
                </a:cubicBezTo>
                <a:cubicBezTo>
                  <a:pt x="9361" y="21512"/>
                  <a:pt x="9396" y="21500"/>
                  <a:pt x="9443" y="21447"/>
                </a:cubicBezTo>
                <a:cubicBezTo>
                  <a:pt x="9600" y="21270"/>
                  <a:pt x="10084" y="21168"/>
                  <a:pt x="10240" y="21279"/>
                </a:cubicBezTo>
                <a:cubicBezTo>
                  <a:pt x="10306" y="21326"/>
                  <a:pt x="10311" y="21325"/>
                  <a:pt x="10394" y="21272"/>
                </a:cubicBezTo>
                <a:cubicBezTo>
                  <a:pt x="10587" y="21147"/>
                  <a:pt x="10802" y="21140"/>
                  <a:pt x="10965" y="21253"/>
                </a:cubicBezTo>
                <a:cubicBezTo>
                  <a:pt x="11045" y="21309"/>
                  <a:pt x="11209" y="21308"/>
                  <a:pt x="11355" y="21251"/>
                </a:cubicBezTo>
                <a:cubicBezTo>
                  <a:pt x="11438" y="21218"/>
                  <a:pt x="11512" y="21211"/>
                  <a:pt x="11616" y="21223"/>
                </a:cubicBezTo>
                <a:cubicBezTo>
                  <a:pt x="11802" y="21244"/>
                  <a:pt x="11972" y="21167"/>
                  <a:pt x="12071" y="21018"/>
                </a:cubicBezTo>
                <a:cubicBezTo>
                  <a:pt x="12148" y="20902"/>
                  <a:pt x="12305" y="20825"/>
                  <a:pt x="12466" y="20825"/>
                </a:cubicBezTo>
                <a:cubicBezTo>
                  <a:pt x="12632" y="20824"/>
                  <a:pt x="12711" y="20855"/>
                  <a:pt x="12845" y="20970"/>
                </a:cubicBezTo>
                <a:cubicBezTo>
                  <a:pt x="12917" y="21032"/>
                  <a:pt x="12952" y="21045"/>
                  <a:pt x="13000" y="21031"/>
                </a:cubicBezTo>
                <a:cubicBezTo>
                  <a:pt x="13034" y="21021"/>
                  <a:pt x="13193" y="21008"/>
                  <a:pt x="13352" y="21002"/>
                </a:cubicBezTo>
                <a:cubicBezTo>
                  <a:pt x="13628" y="20993"/>
                  <a:pt x="13646" y="20996"/>
                  <a:pt x="13750" y="21064"/>
                </a:cubicBezTo>
                <a:lnTo>
                  <a:pt x="13859" y="21135"/>
                </a:lnTo>
                <a:lnTo>
                  <a:pt x="13960" y="21077"/>
                </a:lnTo>
                <a:cubicBezTo>
                  <a:pt x="14083" y="21007"/>
                  <a:pt x="14257" y="21000"/>
                  <a:pt x="14374" y="21063"/>
                </a:cubicBezTo>
                <a:cubicBezTo>
                  <a:pt x="14451" y="21104"/>
                  <a:pt x="14461" y="21104"/>
                  <a:pt x="14494" y="21064"/>
                </a:cubicBezTo>
                <a:cubicBezTo>
                  <a:pt x="14602" y="20933"/>
                  <a:pt x="14900" y="20882"/>
                  <a:pt x="15054" y="20968"/>
                </a:cubicBezTo>
                <a:cubicBezTo>
                  <a:pt x="15117" y="21004"/>
                  <a:pt x="15132" y="21002"/>
                  <a:pt x="15203" y="20955"/>
                </a:cubicBezTo>
                <a:cubicBezTo>
                  <a:pt x="15313" y="20881"/>
                  <a:pt x="15685" y="20888"/>
                  <a:pt x="15841" y="20967"/>
                </a:cubicBezTo>
                <a:cubicBezTo>
                  <a:pt x="15879" y="20986"/>
                  <a:pt x="15915" y="20981"/>
                  <a:pt x="15969" y="20950"/>
                </a:cubicBezTo>
                <a:cubicBezTo>
                  <a:pt x="16057" y="20901"/>
                  <a:pt x="16236" y="20894"/>
                  <a:pt x="16297" y="20937"/>
                </a:cubicBezTo>
                <a:cubicBezTo>
                  <a:pt x="16328" y="20960"/>
                  <a:pt x="16358" y="20958"/>
                  <a:pt x="16415" y="20928"/>
                </a:cubicBezTo>
                <a:cubicBezTo>
                  <a:pt x="16456" y="20906"/>
                  <a:pt x="16546" y="20886"/>
                  <a:pt x="16614" y="20885"/>
                </a:cubicBezTo>
                <a:cubicBezTo>
                  <a:pt x="16727" y="20883"/>
                  <a:pt x="16798" y="20859"/>
                  <a:pt x="17049" y="20732"/>
                </a:cubicBezTo>
                <a:cubicBezTo>
                  <a:pt x="17108" y="20703"/>
                  <a:pt x="17212" y="20690"/>
                  <a:pt x="17398" y="20689"/>
                </a:cubicBezTo>
                <a:cubicBezTo>
                  <a:pt x="17635" y="20688"/>
                  <a:pt x="17674" y="20695"/>
                  <a:pt x="17769" y="20754"/>
                </a:cubicBezTo>
                <a:cubicBezTo>
                  <a:pt x="17827" y="20791"/>
                  <a:pt x="17930" y="20841"/>
                  <a:pt x="17998" y="20866"/>
                </a:cubicBezTo>
                <a:cubicBezTo>
                  <a:pt x="18195" y="20938"/>
                  <a:pt x="18231" y="20962"/>
                  <a:pt x="18292" y="21070"/>
                </a:cubicBezTo>
                <a:cubicBezTo>
                  <a:pt x="18340" y="21156"/>
                  <a:pt x="18349" y="21198"/>
                  <a:pt x="18349" y="21345"/>
                </a:cubicBezTo>
                <a:cubicBezTo>
                  <a:pt x="18349" y="21441"/>
                  <a:pt x="18354" y="21515"/>
                  <a:pt x="18359" y="21510"/>
                </a:cubicBezTo>
                <a:cubicBezTo>
                  <a:pt x="18517" y="21382"/>
                  <a:pt x="18754" y="21359"/>
                  <a:pt x="18922" y="21458"/>
                </a:cubicBezTo>
                <a:cubicBezTo>
                  <a:pt x="18976" y="21490"/>
                  <a:pt x="19020" y="21511"/>
                  <a:pt x="19020" y="21505"/>
                </a:cubicBezTo>
                <a:cubicBezTo>
                  <a:pt x="19020" y="21499"/>
                  <a:pt x="19067" y="21512"/>
                  <a:pt x="19124" y="21535"/>
                </a:cubicBezTo>
                <a:cubicBezTo>
                  <a:pt x="19236" y="21580"/>
                  <a:pt x="19332" y="21565"/>
                  <a:pt x="19521" y="21476"/>
                </a:cubicBezTo>
                <a:cubicBezTo>
                  <a:pt x="19605" y="21435"/>
                  <a:pt x="19655" y="21433"/>
                  <a:pt x="19882" y="21455"/>
                </a:cubicBezTo>
                <a:cubicBezTo>
                  <a:pt x="20062" y="21473"/>
                  <a:pt x="20171" y="21496"/>
                  <a:pt x="20225" y="21531"/>
                </a:cubicBezTo>
                <a:cubicBezTo>
                  <a:pt x="20294" y="21575"/>
                  <a:pt x="20318" y="21578"/>
                  <a:pt x="20407" y="21550"/>
                </a:cubicBezTo>
                <a:cubicBezTo>
                  <a:pt x="20464" y="21533"/>
                  <a:pt x="20541" y="21518"/>
                  <a:pt x="20578" y="21518"/>
                </a:cubicBezTo>
                <a:cubicBezTo>
                  <a:pt x="20626" y="21518"/>
                  <a:pt x="20661" y="21495"/>
                  <a:pt x="20705" y="21432"/>
                </a:cubicBezTo>
                <a:cubicBezTo>
                  <a:pt x="20817" y="21272"/>
                  <a:pt x="21003" y="21222"/>
                  <a:pt x="21161" y="21311"/>
                </a:cubicBezTo>
                <a:cubicBezTo>
                  <a:pt x="21202" y="21333"/>
                  <a:pt x="21255" y="21352"/>
                  <a:pt x="21280" y="21352"/>
                </a:cubicBezTo>
                <a:cubicBezTo>
                  <a:pt x="21322" y="21352"/>
                  <a:pt x="21323" y="21341"/>
                  <a:pt x="21316" y="21145"/>
                </a:cubicBezTo>
                <a:cubicBezTo>
                  <a:pt x="21306" y="20887"/>
                  <a:pt x="21352" y="20743"/>
                  <a:pt x="21500" y="20564"/>
                </a:cubicBezTo>
                <a:cubicBezTo>
                  <a:pt x="21597" y="20446"/>
                  <a:pt x="21600" y="20438"/>
                  <a:pt x="21578" y="20354"/>
                </a:cubicBezTo>
                <a:cubicBezTo>
                  <a:pt x="21566" y="20305"/>
                  <a:pt x="21506" y="20203"/>
                  <a:pt x="21445" y="20126"/>
                </a:cubicBezTo>
                <a:cubicBezTo>
                  <a:pt x="21261" y="19893"/>
                  <a:pt x="21212" y="19582"/>
                  <a:pt x="21311" y="19284"/>
                </a:cubicBezTo>
                <a:cubicBezTo>
                  <a:pt x="21351" y="19164"/>
                  <a:pt x="21358" y="19087"/>
                  <a:pt x="21365" y="18701"/>
                </a:cubicBezTo>
                <a:cubicBezTo>
                  <a:pt x="21370" y="18429"/>
                  <a:pt x="21364" y="18207"/>
                  <a:pt x="21350" y="18128"/>
                </a:cubicBezTo>
                <a:cubicBezTo>
                  <a:pt x="21333" y="18034"/>
                  <a:pt x="21332" y="17936"/>
                  <a:pt x="21347" y="17780"/>
                </a:cubicBezTo>
                <a:cubicBezTo>
                  <a:pt x="21364" y="17606"/>
                  <a:pt x="21363" y="17548"/>
                  <a:pt x="21340" y="17486"/>
                </a:cubicBezTo>
                <a:cubicBezTo>
                  <a:pt x="21322" y="17438"/>
                  <a:pt x="21312" y="17334"/>
                  <a:pt x="21314" y="17209"/>
                </a:cubicBezTo>
                <a:cubicBezTo>
                  <a:pt x="21317" y="17042"/>
                  <a:pt x="21310" y="16984"/>
                  <a:pt x="21266" y="16869"/>
                </a:cubicBezTo>
                <a:cubicBezTo>
                  <a:pt x="21199" y="16693"/>
                  <a:pt x="21180" y="16556"/>
                  <a:pt x="21205" y="16432"/>
                </a:cubicBezTo>
                <a:cubicBezTo>
                  <a:pt x="21224" y="16339"/>
                  <a:pt x="21221" y="16328"/>
                  <a:pt x="21142" y="16227"/>
                </a:cubicBezTo>
                <a:cubicBezTo>
                  <a:pt x="20974" y="16010"/>
                  <a:pt x="20925" y="15673"/>
                  <a:pt x="21021" y="15404"/>
                </a:cubicBezTo>
                <a:cubicBezTo>
                  <a:pt x="21084" y="15231"/>
                  <a:pt x="21251" y="15031"/>
                  <a:pt x="21367" y="14992"/>
                </a:cubicBezTo>
                <a:cubicBezTo>
                  <a:pt x="21416" y="14975"/>
                  <a:pt x="21457" y="14958"/>
                  <a:pt x="21457" y="14954"/>
                </a:cubicBezTo>
                <a:cubicBezTo>
                  <a:pt x="21457" y="14950"/>
                  <a:pt x="21443" y="14903"/>
                  <a:pt x="21426" y="14848"/>
                </a:cubicBezTo>
                <a:cubicBezTo>
                  <a:pt x="21361" y="14637"/>
                  <a:pt x="21395" y="14347"/>
                  <a:pt x="21510" y="14144"/>
                </a:cubicBezTo>
                <a:cubicBezTo>
                  <a:pt x="21559" y="14058"/>
                  <a:pt x="21560" y="14047"/>
                  <a:pt x="21531" y="13990"/>
                </a:cubicBezTo>
                <a:cubicBezTo>
                  <a:pt x="21512" y="13954"/>
                  <a:pt x="21498" y="13871"/>
                  <a:pt x="21498" y="13793"/>
                </a:cubicBezTo>
                <a:cubicBezTo>
                  <a:pt x="21498" y="13676"/>
                  <a:pt x="21486" y="13635"/>
                  <a:pt x="21407" y="13494"/>
                </a:cubicBezTo>
                <a:cubicBezTo>
                  <a:pt x="21248" y="13210"/>
                  <a:pt x="21239" y="12915"/>
                  <a:pt x="21380" y="12639"/>
                </a:cubicBezTo>
                <a:lnTo>
                  <a:pt x="21429" y="12544"/>
                </a:lnTo>
                <a:lnTo>
                  <a:pt x="21362" y="12409"/>
                </a:lnTo>
                <a:cubicBezTo>
                  <a:pt x="21253" y="12193"/>
                  <a:pt x="21241" y="11878"/>
                  <a:pt x="21331" y="11628"/>
                </a:cubicBezTo>
                <a:lnTo>
                  <a:pt x="21378" y="11500"/>
                </a:lnTo>
                <a:lnTo>
                  <a:pt x="21324" y="11406"/>
                </a:lnTo>
                <a:cubicBezTo>
                  <a:pt x="21201" y="11190"/>
                  <a:pt x="21181" y="10929"/>
                  <a:pt x="21268" y="10687"/>
                </a:cubicBezTo>
                <a:cubicBezTo>
                  <a:pt x="21292" y="10620"/>
                  <a:pt x="21313" y="10558"/>
                  <a:pt x="21313" y="10550"/>
                </a:cubicBezTo>
                <a:cubicBezTo>
                  <a:pt x="21313" y="10541"/>
                  <a:pt x="21284" y="10518"/>
                  <a:pt x="21250" y="10499"/>
                </a:cubicBezTo>
                <a:cubicBezTo>
                  <a:pt x="21215" y="10479"/>
                  <a:pt x="21151" y="10410"/>
                  <a:pt x="21107" y="10342"/>
                </a:cubicBezTo>
                <a:cubicBezTo>
                  <a:pt x="20914" y="10048"/>
                  <a:pt x="20963" y="9641"/>
                  <a:pt x="21216" y="9423"/>
                </a:cubicBezTo>
                <a:cubicBezTo>
                  <a:pt x="21263" y="9383"/>
                  <a:pt x="21306" y="9347"/>
                  <a:pt x="21310" y="9343"/>
                </a:cubicBezTo>
                <a:cubicBezTo>
                  <a:pt x="21314" y="9339"/>
                  <a:pt x="21293" y="9297"/>
                  <a:pt x="21263" y="9250"/>
                </a:cubicBezTo>
                <a:cubicBezTo>
                  <a:pt x="21234" y="9202"/>
                  <a:pt x="21204" y="9132"/>
                  <a:pt x="21196" y="9094"/>
                </a:cubicBezTo>
                <a:cubicBezTo>
                  <a:pt x="21180" y="9008"/>
                  <a:pt x="21204" y="8677"/>
                  <a:pt x="21231" y="8610"/>
                </a:cubicBezTo>
                <a:cubicBezTo>
                  <a:pt x="21242" y="8582"/>
                  <a:pt x="21251" y="8517"/>
                  <a:pt x="21251" y="8464"/>
                </a:cubicBezTo>
                <a:cubicBezTo>
                  <a:pt x="21251" y="8346"/>
                  <a:pt x="21298" y="8159"/>
                  <a:pt x="21351" y="8068"/>
                </a:cubicBezTo>
                <a:lnTo>
                  <a:pt x="21392" y="8000"/>
                </a:lnTo>
                <a:lnTo>
                  <a:pt x="21284" y="7863"/>
                </a:lnTo>
                <a:cubicBezTo>
                  <a:pt x="21197" y="7753"/>
                  <a:pt x="21164" y="7681"/>
                  <a:pt x="21110" y="7496"/>
                </a:cubicBezTo>
                <a:cubicBezTo>
                  <a:pt x="21031" y="7221"/>
                  <a:pt x="21027" y="7085"/>
                  <a:pt x="21094" y="6908"/>
                </a:cubicBezTo>
                <a:cubicBezTo>
                  <a:pt x="21134" y="6801"/>
                  <a:pt x="21140" y="6758"/>
                  <a:pt x="21125" y="6687"/>
                </a:cubicBezTo>
                <a:cubicBezTo>
                  <a:pt x="21114" y="6639"/>
                  <a:pt x="21106" y="6570"/>
                  <a:pt x="21106" y="6533"/>
                </a:cubicBezTo>
                <a:cubicBezTo>
                  <a:pt x="21106" y="6490"/>
                  <a:pt x="21078" y="6434"/>
                  <a:pt x="21025" y="6374"/>
                </a:cubicBezTo>
                <a:cubicBezTo>
                  <a:pt x="20981" y="6323"/>
                  <a:pt x="20923" y="6221"/>
                  <a:pt x="20896" y="6148"/>
                </a:cubicBezTo>
                <a:cubicBezTo>
                  <a:pt x="20847" y="6013"/>
                  <a:pt x="20843" y="5951"/>
                  <a:pt x="20835" y="5042"/>
                </a:cubicBezTo>
                <a:cubicBezTo>
                  <a:pt x="20834" y="4963"/>
                  <a:pt x="20844" y="4872"/>
                  <a:pt x="20858" y="4839"/>
                </a:cubicBezTo>
                <a:cubicBezTo>
                  <a:pt x="20878" y="4787"/>
                  <a:pt x="20874" y="4760"/>
                  <a:pt x="20830" y="4672"/>
                </a:cubicBezTo>
                <a:cubicBezTo>
                  <a:pt x="20768" y="4545"/>
                  <a:pt x="20734" y="4386"/>
                  <a:pt x="20737" y="4239"/>
                </a:cubicBezTo>
                <a:cubicBezTo>
                  <a:pt x="20739" y="4179"/>
                  <a:pt x="20729" y="4080"/>
                  <a:pt x="20716" y="4018"/>
                </a:cubicBezTo>
                <a:cubicBezTo>
                  <a:pt x="20682" y="3856"/>
                  <a:pt x="20707" y="3639"/>
                  <a:pt x="20778" y="3490"/>
                </a:cubicBezTo>
                <a:cubicBezTo>
                  <a:pt x="20818" y="3405"/>
                  <a:pt x="20837" y="3328"/>
                  <a:pt x="20837" y="3253"/>
                </a:cubicBezTo>
                <a:cubicBezTo>
                  <a:pt x="20837" y="3191"/>
                  <a:pt x="20852" y="3103"/>
                  <a:pt x="20870" y="3055"/>
                </a:cubicBezTo>
                <a:cubicBezTo>
                  <a:pt x="20901" y="2977"/>
                  <a:pt x="20901" y="2960"/>
                  <a:pt x="20872" y="2878"/>
                </a:cubicBezTo>
                <a:cubicBezTo>
                  <a:pt x="20819" y="2729"/>
                  <a:pt x="20812" y="2612"/>
                  <a:pt x="20847" y="2479"/>
                </a:cubicBezTo>
                <a:cubicBezTo>
                  <a:pt x="20865" y="2411"/>
                  <a:pt x="20892" y="2337"/>
                  <a:pt x="20908" y="2313"/>
                </a:cubicBezTo>
                <a:cubicBezTo>
                  <a:pt x="20923" y="2289"/>
                  <a:pt x="20940" y="2212"/>
                  <a:pt x="20946" y="2142"/>
                </a:cubicBezTo>
                <a:cubicBezTo>
                  <a:pt x="20951" y="2071"/>
                  <a:pt x="20972" y="1971"/>
                  <a:pt x="20992" y="1919"/>
                </a:cubicBezTo>
                <a:cubicBezTo>
                  <a:pt x="21012" y="1868"/>
                  <a:pt x="21047" y="1777"/>
                  <a:pt x="21069" y="1718"/>
                </a:cubicBezTo>
                <a:cubicBezTo>
                  <a:pt x="21091" y="1660"/>
                  <a:pt x="21145" y="1559"/>
                  <a:pt x="21190" y="1494"/>
                </a:cubicBezTo>
                <a:cubicBezTo>
                  <a:pt x="21235" y="1429"/>
                  <a:pt x="21271" y="1368"/>
                  <a:pt x="21271" y="1358"/>
                </a:cubicBezTo>
                <a:cubicBezTo>
                  <a:pt x="21271" y="1349"/>
                  <a:pt x="21242" y="1287"/>
                  <a:pt x="21207" y="1219"/>
                </a:cubicBezTo>
                <a:cubicBezTo>
                  <a:pt x="21167" y="1143"/>
                  <a:pt x="21139" y="1050"/>
                  <a:pt x="21133" y="971"/>
                </a:cubicBezTo>
                <a:cubicBezTo>
                  <a:pt x="21123" y="855"/>
                  <a:pt x="21117" y="844"/>
                  <a:pt x="21054" y="828"/>
                </a:cubicBezTo>
                <a:cubicBezTo>
                  <a:pt x="21017" y="818"/>
                  <a:pt x="20962" y="786"/>
                  <a:pt x="20932" y="754"/>
                </a:cubicBezTo>
                <a:cubicBezTo>
                  <a:pt x="20878" y="697"/>
                  <a:pt x="20875" y="697"/>
                  <a:pt x="20745" y="744"/>
                </a:cubicBezTo>
                <a:cubicBezTo>
                  <a:pt x="20525" y="824"/>
                  <a:pt x="20328" y="756"/>
                  <a:pt x="20164" y="541"/>
                </a:cubicBezTo>
                <a:cubicBezTo>
                  <a:pt x="20031" y="367"/>
                  <a:pt x="19757" y="323"/>
                  <a:pt x="19248" y="395"/>
                </a:cubicBezTo>
                <a:cubicBezTo>
                  <a:pt x="18995" y="430"/>
                  <a:pt x="18808" y="421"/>
                  <a:pt x="18762" y="369"/>
                </a:cubicBezTo>
                <a:cubicBezTo>
                  <a:pt x="18742" y="346"/>
                  <a:pt x="18722" y="345"/>
                  <a:pt x="18693" y="367"/>
                </a:cubicBezTo>
                <a:cubicBezTo>
                  <a:pt x="18623" y="417"/>
                  <a:pt x="18479" y="402"/>
                  <a:pt x="18401" y="335"/>
                </a:cubicBezTo>
                <a:cubicBezTo>
                  <a:pt x="18344" y="287"/>
                  <a:pt x="18303" y="276"/>
                  <a:pt x="18210" y="282"/>
                </a:cubicBezTo>
                <a:cubicBezTo>
                  <a:pt x="18117" y="288"/>
                  <a:pt x="18080" y="278"/>
                  <a:pt x="18032" y="232"/>
                </a:cubicBezTo>
                <a:cubicBezTo>
                  <a:pt x="17998" y="200"/>
                  <a:pt x="17951" y="175"/>
                  <a:pt x="17927" y="175"/>
                </a:cubicBezTo>
                <a:cubicBezTo>
                  <a:pt x="17903" y="175"/>
                  <a:pt x="17853" y="153"/>
                  <a:pt x="17816" y="127"/>
                </a:cubicBezTo>
                <a:cubicBezTo>
                  <a:pt x="17748" y="78"/>
                  <a:pt x="17717" y="76"/>
                  <a:pt x="17647" y="117"/>
                </a:cubicBezTo>
                <a:cubicBezTo>
                  <a:pt x="17624" y="131"/>
                  <a:pt x="17526" y="168"/>
                  <a:pt x="17430" y="200"/>
                </a:cubicBezTo>
                <a:cubicBezTo>
                  <a:pt x="17276" y="250"/>
                  <a:pt x="17225" y="254"/>
                  <a:pt x="17014" y="234"/>
                </a:cubicBezTo>
                <a:cubicBezTo>
                  <a:pt x="16847" y="219"/>
                  <a:pt x="16758" y="197"/>
                  <a:pt x="16721" y="165"/>
                </a:cubicBezTo>
                <a:cubicBezTo>
                  <a:pt x="16691" y="139"/>
                  <a:pt x="16632" y="118"/>
                  <a:pt x="16588" y="118"/>
                </a:cubicBezTo>
                <a:cubicBezTo>
                  <a:pt x="16525" y="118"/>
                  <a:pt x="16495" y="138"/>
                  <a:pt x="16439" y="216"/>
                </a:cubicBezTo>
                <a:cubicBezTo>
                  <a:pt x="16331" y="365"/>
                  <a:pt x="16223" y="408"/>
                  <a:pt x="15944" y="409"/>
                </a:cubicBezTo>
                <a:cubicBezTo>
                  <a:pt x="15721" y="410"/>
                  <a:pt x="15700" y="405"/>
                  <a:pt x="15610" y="334"/>
                </a:cubicBezTo>
                <a:lnTo>
                  <a:pt x="15514" y="259"/>
                </a:lnTo>
                <a:lnTo>
                  <a:pt x="15414" y="347"/>
                </a:lnTo>
                <a:cubicBezTo>
                  <a:pt x="15359" y="395"/>
                  <a:pt x="15279" y="474"/>
                  <a:pt x="15238" y="523"/>
                </a:cubicBezTo>
                <a:cubicBezTo>
                  <a:pt x="15142" y="637"/>
                  <a:pt x="15035" y="684"/>
                  <a:pt x="14906" y="667"/>
                </a:cubicBezTo>
                <a:cubicBezTo>
                  <a:pt x="14842" y="659"/>
                  <a:pt x="14782" y="668"/>
                  <a:pt x="14747" y="691"/>
                </a:cubicBezTo>
                <a:cubicBezTo>
                  <a:pt x="14708" y="717"/>
                  <a:pt x="14619" y="727"/>
                  <a:pt x="14455" y="723"/>
                </a:cubicBezTo>
                <a:lnTo>
                  <a:pt x="14218" y="716"/>
                </a:lnTo>
                <a:lnTo>
                  <a:pt x="14126" y="806"/>
                </a:lnTo>
                <a:cubicBezTo>
                  <a:pt x="13996" y="931"/>
                  <a:pt x="13833" y="975"/>
                  <a:pt x="13706" y="919"/>
                </a:cubicBezTo>
                <a:cubicBezTo>
                  <a:pt x="13623" y="882"/>
                  <a:pt x="13596" y="881"/>
                  <a:pt x="13502" y="913"/>
                </a:cubicBezTo>
                <a:cubicBezTo>
                  <a:pt x="13332" y="973"/>
                  <a:pt x="13135" y="905"/>
                  <a:pt x="12987" y="737"/>
                </a:cubicBezTo>
                <a:cubicBezTo>
                  <a:pt x="12957" y="703"/>
                  <a:pt x="12944" y="703"/>
                  <a:pt x="12889" y="741"/>
                </a:cubicBezTo>
                <a:cubicBezTo>
                  <a:pt x="12804" y="801"/>
                  <a:pt x="12536" y="800"/>
                  <a:pt x="12447" y="740"/>
                </a:cubicBezTo>
                <a:cubicBezTo>
                  <a:pt x="12365" y="684"/>
                  <a:pt x="12231" y="517"/>
                  <a:pt x="12194" y="421"/>
                </a:cubicBezTo>
                <a:cubicBezTo>
                  <a:pt x="12168" y="354"/>
                  <a:pt x="12157" y="350"/>
                  <a:pt x="12062" y="362"/>
                </a:cubicBezTo>
                <a:cubicBezTo>
                  <a:pt x="11927" y="380"/>
                  <a:pt x="11852" y="336"/>
                  <a:pt x="11750" y="180"/>
                </a:cubicBezTo>
                <a:lnTo>
                  <a:pt x="11668" y="54"/>
                </a:lnTo>
                <a:lnTo>
                  <a:pt x="11619" y="116"/>
                </a:lnTo>
                <a:cubicBezTo>
                  <a:pt x="11562" y="187"/>
                  <a:pt x="11405" y="257"/>
                  <a:pt x="11302" y="257"/>
                </a:cubicBezTo>
                <a:cubicBezTo>
                  <a:pt x="11192" y="257"/>
                  <a:pt x="11031" y="175"/>
                  <a:pt x="10963" y="84"/>
                </a:cubicBezTo>
                <a:lnTo>
                  <a:pt x="10901" y="0"/>
                </a:lnTo>
                <a:close/>
              </a:path>
            </a:pathLst>
          </a:custGeom>
          <a:ln w="12700">
            <a:miter lim="400000"/>
          </a:ln>
          <a:effectLst>
            <a:outerShdw blurRad="76200" dist="50800" dir="5400000" rotWithShape="0">
              <a:srgbClr val="000000">
                <a:alpha val="50000"/>
              </a:srgbClr>
            </a:outerShdw>
          </a:effectLst>
        </p:spPr>
      </p:pic>
      <p:pic>
        <p:nvPicPr>
          <p:cNvPr id="74" name="image6.png" descr="17720-bark-ship--vector.png"/>
          <p:cNvPicPr>
            <a:picLocks noChangeAspect="1"/>
          </p:cNvPicPr>
          <p:nvPr/>
        </p:nvPicPr>
        <p:blipFill>
          <a:blip r:embed="rId3">
            <a:extLst/>
          </a:blip>
          <a:stretch>
            <a:fillRect/>
          </a:stretch>
        </p:blipFill>
        <p:spPr>
          <a:xfrm>
            <a:off x="5679009" y="3521571"/>
            <a:ext cx="2935315" cy="2136257"/>
          </a:xfrm>
          <a:prstGeom prst="rect">
            <a:avLst/>
          </a:prstGeom>
          <a:ln w="12700">
            <a:miter lim="400000"/>
          </a:ln>
        </p:spPr>
      </p:pic>
      <p:pic>
        <p:nvPicPr>
          <p:cNvPr id="75" name="image7.gif" descr="63e541c9907bf019687902204d97b499.gif"/>
          <p:cNvPicPr>
            <a:picLocks noChangeAspect="1"/>
          </p:cNvPicPr>
          <p:nvPr/>
        </p:nvPicPr>
        <p:blipFill>
          <a:blip r:embed="rId4">
            <a:extLst/>
          </a:blip>
          <a:stretch>
            <a:fillRect/>
          </a:stretch>
        </p:blipFill>
        <p:spPr>
          <a:xfrm>
            <a:off x="10518771" y="6885695"/>
            <a:ext cx="1498672" cy="1468698"/>
          </a:xfrm>
          <a:prstGeom prst="rect">
            <a:avLst/>
          </a:prstGeom>
          <a:ln w="12700">
            <a:miter lim="400000"/>
          </a:ln>
        </p:spPr>
      </p:pic>
      <p:sp>
        <p:nvSpPr>
          <p:cNvPr id="76" name="Shape 76"/>
          <p:cNvSpPr/>
          <p:nvPr/>
        </p:nvSpPr>
        <p:spPr>
          <a:xfrm>
            <a:off x="3227261" y="-1"/>
            <a:ext cx="8456001" cy="1023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5200" b="1">
                <a:latin typeface="Helvetica Condensed Medium"/>
                <a:ea typeface="Helvetica Condensed Medium"/>
                <a:cs typeface="Helvetica Condensed Medium"/>
                <a:sym typeface="Helvetica Condensed Medium"/>
              </a:defRPr>
            </a:lvl1pPr>
          </a:lstStyle>
          <a:p>
            <a:r>
              <a:t>What is Your Next Port?</a:t>
            </a:r>
          </a:p>
        </p:txBody>
      </p:sp>
      <p:grpSp>
        <p:nvGrpSpPr>
          <p:cNvPr id="79" name="Group 79"/>
          <p:cNvGrpSpPr/>
          <p:nvPr/>
        </p:nvGrpSpPr>
        <p:grpSpPr>
          <a:xfrm>
            <a:off x="2619975" y="5350800"/>
            <a:ext cx="4526692" cy="3185806"/>
            <a:chOff x="0" y="0"/>
            <a:chExt cx="4526691" cy="3185805"/>
          </a:xfrm>
        </p:grpSpPr>
        <p:pic>
          <p:nvPicPr>
            <p:cNvPr id="77" name="image3.png" descr="L&amp;Bisland.jpg"/>
            <p:cNvPicPr>
              <a:picLocks noChangeAspect="1"/>
            </p:cNvPicPr>
            <p:nvPr/>
          </p:nvPicPr>
          <p:blipFill>
            <a:blip r:embed="rId5">
              <a:extLst/>
            </a:blip>
            <a:srcRect/>
            <a:stretch>
              <a:fillRect/>
            </a:stretch>
          </p:blipFill>
          <p:spPr>
            <a:xfrm>
              <a:off x="0" y="0"/>
              <a:ext cx="4526692" cy="3109457"/>
            </a:xfrm>
            <a:prstGeom prst="rect">
              <a:avLst/>
            </a:prstGeom>
            <a:ln w="12700" cap="flat">
              <a:noFill/>
              <a:miter lim="400000"/>
            </a:ln>
            <a:effectLst/>
          </p:spPr>
        </p:pic>
        <p:sp>
          <p:nvSpPr>
            <p:cNvPr id="78" name="Shape 78"/>
            <p:cNvSpPr/>
            <p:nvPr/>
          </p:nvSpPr>
          <p:spPr>
            <a:xfrm>
              <a:off x="607285" y="1560205"/>
              <a:ext cx="738759" cy="1625601"/>
            </a:xfrm>
            <a:prstGeom prst="rect">
              <a:avLst/>
            </a:prstGeom>
            <a:noFill/>
            <a:ln w="12700" cap="flat">
              <a:noFill/>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0000">
                  <a:solidFill>
                    <a:srgbClr val="4E9832"/>
                  </a:solidFill>
                  <a:latin typeface="Baskerville Old Face"/>
                  <a:ea typeface="Baskerville Old Face"/>
                  <a:cs typeface="Baskerville Old Face"/>
                  <a:sym typeface="Baskerville Old Face"/>
                </a:defRPr>
              </a:lvl1pPr>
            </a:lstStyle>
            <a:p>
              <a:r>
                <a:t>1</a:t>
              </a:r>
            </a:p>
          </p:txBody>
        </p:sp>
      </p:grpSp>
      <p:grpSp>
        <p:nvGrpSpPr>
          <p:cNvPr id="82" name="Group 82"/>
          <p:cNvGrpSpPr/>
          <p:nvPr/>
        </p:nvGrpSpPr>
        <p:grpSpPr>
          <a:xfrm>
            <a:off x="7146667" y="4972690"/>
            <a:ext cx="4870776" cy="3178823"/>
            <a:chOff x="0" y="0"/>
            <a:chExt cx="4870774" cy="3178821"/>
          </a:xfrm>
        </p:grpSpPr>
        <p:pic>
          <p:nvPicPr>
            <p:cNvPr id="80" name="image4.png" descr="S&amp;Disland.jpg"/>
            <p:cNvPicPr>
              <a:picLocks noChangeAspect="1"/>
            </p:cNvPicPr>
            <p:nvPr/>
          </p:nvPicPr>
          <p:blipFill>
            <a:blip r:embed="rId6">
              <a:extLst/>
            </a:blip>
            <a:stretch>
              <a:fillRect/>
            </a:stretch>
          </p:blipFill>
          <p:spPr>
            <a:xfrm>
              <a:off x="0" y="0"/>
              <a:ext cx="4870775" cy="3178822"/>
            </a:xfrm>
            <a:prstGeom prst="rect">
              <a:avLst/>
            </a:prstGeom>
            <a:ln w="12700" cap="flat">
              <a:noFill/>
              <a:miter lim="400000"/>
            </a:ln>
            <a:effectLst/>
          </p:spPr>
        </p:pic>
        <p:sp>
          <p:nvSpPr>
            <p:cNvPr id="81" name="Shape 81"/>
            <p:cNvSpPr/>
            <p:nvPr/>
          </p:nvSpPr>
          <p:spPr>
            <a:xfrm>
              <a:off x="4115762" y="776610"/>
              <a:ext cx="738759" cy="1625601"/>
            </a:xfrm>
            <a:prstGeom prst="rect">
              <a:avLst/>
            </a:prstGeom>
            <a:noFill/>
            <a:ln w="12700" cap="flat">
              <a:noFill/>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0000">
                  <a:solidFill>
                    <a:srgbClr val="D2471E"/>
                  </a:solidFill>
                  <a:latin typeface="Baskerville Old Face"/>
                  <a:ea typeface="Baskerville Old Face"/>
                  <a:cs typeface="Baskerville Old Face"/>
                  <a:sym typeface="Baskerville Old Face"/>
                </a:defRPr>
              </a:lvl1pPr>
            </a:lstStyle>
            <a:p>
              <a:r>
                <a:t>2</a:t>
              </a:r>
            </a:p>
          </p:txBody>
        </p:sp>
      </p:grpSp>
      <p:grpSp>
        <p:nvGrpSpPr>
          <p:cNvPr id="85" name="Group 85"/>
          <p:cNvGrpSpPr/>
          <p:nvPr/>
        </p:nvGrpSpPr>
        <p:grpSpPr>
          <a:xfrm>
            <a:off x="6252743" y="1942126"/>
            <a:ext cx="5379067" cy="2992142"/>
            <a:chOff x="0" y="0"/>
            <a:chExt cx="5379066" cy="2992140"/>
          </a:xfrm>
        </p:grpSpPr>
        <p:pic>
          <p:nvPicPr>
            <p:cNvPr id="83" name="image5.png" descr="Q&amp;Tisland.jpg"/>
            <p:cNvPicPr>
              <a:picLocks noChangeAspect="1"/>
            </p:cNvPicPr>
            <p:nvPr/>
          </p:nvPicPr>
          <p:blipFill>
            <a:blip r:embed="rId7">
              <a:extLst/>
            </a:blip>
            <a:stretch>
              <a:fillRect/>
            </a:stretch>
          </p:blipFill>
          <p:spPr>
            <a:xfrm>
              <a:off x="0" y="0"/>
              <a:ext cx="5379067" cy="2179341"/>
            </a:xfrm>
            <a:prstGeom prst="rect">
              <a:avLst/>
            </a:prstGeom>
            <a:ln w="12700" cap="flat">
              <a:noFill/>
              <a:miter lim="400000"/>
            </a:ln>
            <a:effectLst/>
          </p:spPr>
        </p:pic>
        <p:sp>
          <p:nvSpPr>
            <p:cNvPr id="84" name="Shape 84"/>
            <p:cNvSpPr/>
            <p:nvPr/>
          </p:nvSpPr>
          <p:spPr>
            <a:xfrm>
              <a:off x="3527270" y="1366540"/>
              <a:ext cx="738759" cy="1625601"/>
            </a:xfrm>
            <a:prstGeom prst="rect">
              <a:avLst/>
            </a:prstGeom>
            <a:noFill/>
            <a:ln w="12700" cap="flat">
              <a:noFill/>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0000">
                  <a:solidFill>
                    <a:srgbClr val="8E69A2"/>
                  </a:solidFill>
                  <a:latin typeface="Baskerville Old Face"/>
                  <a:ea typeface="Baskerville Old Face"/>
                  <a:cs typeface="Baskerville Old Face"/>
                  <a:sym typeface="Baskerville Old Face"/>
                </a:defRPr>
              </a:lvl1pPr>
            </a:lstStyle>
            <a:p>
              <a:r>
                <a:t>4</a:t>
              </a:r>
            </a:p>
          </p:txBody>
        </p:sp>
      </p:grpSp>
      <p:grpSp>
        <p:nvGrpSpPr>
          <p:cNvPr id="88" name="Group 88"/>
          <p:cNvGrpSpPr/>
          <p:nvPr/>
        </p:nvGrpSpPr>
        <p:grpSpPr>
          <a:xfrm>
            <a:off x="2619975" y="1537724"/>
            <a:ext cx="3501435" cy="3983502"/>
            <a:chOff x="0" y="0"/>
            <a:chExt cx="3501433" cy="3983501"/>
          </a:xfrm>
        </p:grpSpPr>
        <p:pic>
          <p:nvPicPr>
            <p:cNvPr id="86" name="image2.png" descr="F&amp;Fisland.jpg"/>
            <p:cNvPicPr>
              <a:picLocks noChangeAspect="1"/>
            </p:cNvPicPr>
            <p:nvPr/>
          </p:nvPicPr>
          <p:blipFill>
            <a:blip r:embed="rId8">
              <a:extLst/>
            </a:blip>
            <a:stretch>
              <a:fillRect/>
            </a:stretch>
          </p:blipFill>
          <p:spPr>
            <a:xfrm>
              <a:off x="0" y="168709"/>
              <a:ext cx="3501434" cy="3814793"/>
            </a:xfrm>
            <a:prstGeom prst="rect">
              <a:avLst/>
            </a:prstGeom>
            <a:ln w="12700" cap="flat">
              <a:noFill/>
              <a:miter lim="400000"/>
            </a:ln>
            <a:effectLst/>
          </p:spPr>
        </p:pic>
        <p:sp>
          <p:nvSpPr>
            <p:cNvPr id="87" name="Shape 87"/>
            <p:cNvSpPr/>
            <p:nvPr/>
          </p:nvSpPr>
          <p:spPr>
            <a:xfrm>
              <a:off x="362480" y="0"/>
              <a:ext cx="738759" cy="1625601"/>
            </a:xfrm>
            <a:prstGeom prst="rect">
              <a:avLst/>
            </a:prstGeom>
            <a:noFill/>
            <a:ln w="12700" cap="flat">
              <a:noFill/>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0000">
                  <a:solidFill>
                    <a:srgbClr val="FFC341"/>
                  </a:solidFill>
                  <a:latin typeface="Baskerville Old Face"/>
                  <a:ea typeface="Baskerville Old Face"/>
                  <a:cs typeface="Baskerville Old Face"/>
                  <a:sym typeface="Baskerville Old Face"/>
                </a:defRPr>
              </a:lvl1pPr>
            </a:lstStyle>
            <a:p>
              <a:r>
                <a:t>3</a:t>
              </a:r>
            </a:p>
          </p:txBody>
        </p:sp>
      </p:grpSp>
    </p:spTree>
  </p:cSld>
  <p:clrMapOvr>
    <a:masterClrMapping/>
  </p:clrMapOvr>
  <p:transition xmlns:p14="http://schemas.microsoft.com/office/powerpoint/2010/main" spd="slow">
    <p:cover/>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afterEffect">
                                  <p:stCondLst>
                                    <p:cond delay="0"/>
                                  </p:stCondLst>
                                  <p:iterate>
                                    <p:tmAbs val="0"/>
                                  </p:iterate>
                                  <p:childTnLst>
                                    <p:set>
                                      <p:cBhvr>
                                        <p:cTn id="6" fill="hold"/>
                                        <p:tgtEl>
                                          <p:spTgt spid="73"/>
                                        </p:tgtEl>
                                        <p:attrNameLst>
                                          <p:attrName>style.visibility</p:attrName>
                                        </p:attrNameLst>
                                      </p:cBhvr>
                                      <p:to>
                                        <p:strVal val="visible"/>
                                      </p:to>
                                    </p:set>
                                    <p:animEffect transition="in" filter="strips(downRight)">
                                      <p:cBhvr>
                                        <p:cTn id="7" dur="2250"/>
                                        <p:tgtEl>
                                          <p:spTgt spid="73"/>
                                        </p:tgtEl>
                                      </p:cBhvr>
                                    </p:animEffect>
                                  </p:childTnLst>
                                </p:cTn>
                              </p:par>
                            </p:childTnLst>
                          </p:cTn>
                        </p:par>
                        <p:par>
                          <p:cTn id="8" fill="hold">
                            <p:stCondLst>
                              <p:cond delay="2250"/>
                            </p:stCondLst>
                            <p:childTnLst>
                              <p:par>
                                <p:cTn id="9" presetID="1" presetClass="entr" presetSubtype="0" fill="hold" grpId="2" nodeType="afterEffect">
                                  <p:stCondLst>
                                    <p:cond delay="0"/>
                                  </p:stCondLst>
                                  <p:iterate>
                                    <p:tmAbs val="0"/>
                                  </p:iterate>
                                  <p:childTnLst>
                                    <p:set>
                                      <p:cBhvr>
                                        <p:cTn id="10" fill="hold"/>
                                        <p:tgtEl>
                                          <p:spTgt spid="74"/>
                                        </p:tgtEl>
                                        <p:attrNameLst>
                                          <p:attrName>style.visibility</p:attrName>
                                        </p:attrNameLst>
                                      </p:cBhvr>
                                      <p:to>
                                        <p:strVal val="visible"/>
                                      </p:to>
                                    </p:set>
                                  </p:childTnLst>
                                </p:cTn>
                              </p:par>
                            </p:childTnLst>
                          </p:cTn>
                        </p:par>
                        <p:par>
                          <p:cTn id="11" fill="hold">
                            <p:stCondLst>
                              <p:cond delay="2250"/>
                            </p:stCondLst>
                            <p:childTnLst>
                              <p:par>
                                <p:cTn id="12" presetID="1" presetClass="entr" presetSubtype="0" fill="hold" grpId="3" nodeType="afterEffect">
                                  <p:stCondLst>
                                    <p:cond delay="0"/>
                                  </p:stCondLst>
                                  <p:iterate>
                                    <p:tmAbs val="0"/>
                                  </p:iterate>
                                  <p:childTnLst>
                                    <p:set>
                                      <p:cBhvr>
                                        <p:cTn id="13" fill="hold"/>
                                        <p:tgtEl>
                                          <p:spTgt spid="75"/>
                                        </p:tgtEl>
                                        <p:attrNameLst>
                                          <p:attrName>style.visibility</p:attrName>
                                        </p:attrNameLst>
                                      </p:cBhvr>
                                      <p:to>
                                        <p:strVal val="visible"/>
                                      </p:to>
                                    </p:set>
                                  </p:childTnLst>
                                </p:cTn>
                              </p:par>
                            </p:childTnLst>
                          </p:cTn>
                        </p:par>
                        <p:par>
                          <p:cTn id="14" fill="hold">
                            <p:stCondLst>
                              <p:cond delay="2250"/>
                            </p:stCondLst>
                            <p:childTnLst>
                              <p:par>
                                <p:cTn id="15" presetID="3" presetClass="entr" presetSubtype="5" fill="hold" grpId="4" nodeType="afterEffect">
                                  <p:stCondLst>
                                    <p:cond delay="100"/>
                                  </p:stCondLst>
                                  <p:iterate>
                                    <p:tmAbs val="0"/>
                                  </p:iterate>
                                  <p:childTnLst>
                                    <p:set>
                                      <p:cBhvr>
                                        <p:cTn id="16" fill="hold"/>
                                        <p:tgtEl>
                                          <p:spTgt spid="79"/>
                                        </p:tgtEl>
                                        <p:attrNameLst>
                                          <p:attrName>style.visibility</p:attrName>
                                        </p:attrNameLst>
                                      </p:cBhvr>
                                      <p:to>
                                        <p:strVal val="visible"/>
                                      </p:to>
                                    </p:set>
                                    <p:animEffect transition="in" filter="blinds(vertical)">
                                      <p:cBhvr>
                                        <p:cTn id="17" dur="1000"/>
                                        <p:tgtEl>
                                          <p:spTgt spid="79"/>
                                        </p:tgtEl>
                                      </p:cBhvr>
                                    </p:animEffect>
                                  </p:childTnLst>
                                </p:cTn>
                              </p:par>
                            </p:childTnLst>
                          </p:cTn>
                        </p:par>
                        <p:par>
                          <p:cTn id="18" fill="hold">
                            <p:stCondLst>
                              <p:cond delay="3350"/>
                            </p:stCondLst>
                            <p:childTnLst>
                              <p:par>
                                <p:cTn id="19" presetID="3" presetClass="entr" presetSubtype="5" fill="hold" grpId="5" nodeType="afterEffect">
                                  <p:stCondLst>
                                    <p:cond delay="600"/>
                                  </p:stCondLst>
                                  <p:iterate>
                                    <p:tmAbs val="0"/>
                                  </p:iterate>
                                  <p:childTnLst>
                                    <p:set>
                                      <p:cBhvr>
                                        <p:cTn id="20" fill="hold"/>
                                        <p:tgtEl>
                                          <p:spTgt spid="82"/>
                                        </p:tgtEl>
                                        <p:attrNameLst>
                                          <p:attrName>style.visibility</p:attrName>
                                        </p:attrNameLst>
                                      </p:cBhvr>
                                      <p:to>
                                        <p:strVal val="visible"/>
                                      </p:to>
                                    </p:set>
                                    <p:animEffect transition="in" filter="blinds(vertical)">
                                      <p:cBhvr>
                                        <p:cTn id="21" dur="1000"/>
                                        <p:tgtEl>
                                          <p:spTgt spid="82"/>
                                        </p:tgtEl>
                                      </p:cBhvr>
                                    </p:animEffect>
                                  </p:childTnLst>
                                </p:cTn>
                              </p:par>
                            </p:childTnLst>
                          </p:cTn>
                        </p:par>
                        <p:par>
                          <p:cTn id="22" fill="hold">
                            <p:stCondLst>
                              <p:cond delay="4950"/>
                            </p:stCondLst>
                            <p:childTnLst>
                              <p:par>
                                <p:cTn id="23" presetID="3" presetClass="entr" presetSubtype="5" fill="hold" grpId="6" nodeType="afterEffect">
                                  <p:stCondLst>
                                    <p:cond delay="600"/>
                                  </p:stCondLst>
                                  <p:iterate>
                                    <p:tmAbs val="0"/>
                                  </p:iterate>
                                  <p:childTnLst>
                                    <p:set>
                                      <p:cBhvr>
                                        <p:cTn id="24" fill="hold"/>
                                        <p:tgtEl>
                                          <p:spTgt spid="88"/>
                                        </p:tgtEl>
                                        <p:attrNameLst>
                                          <p:attrName>style.visibility</p:attrName>
                                        </p:attrNameLst>
                                      </p:cBhvr>
                                      <p:to>
                                        <p:strVal val="visible"/>
                                      </p:to>
                                    </p:set>
                                    <p:animEffect transition="in" filter="blinds(vertical)">
                                      <p:cBhvr>
                                        <p:cTn id="25" dur="1000"/>
                                        <p:tgtEl>
                                          <p:spTgt spid="88"/>
                                        </p:tgtEl>
                                      </p:cBhvr>
                                    </p:animEffect>
                                  </p:childTnLst>
                                </p:cTn>
                              </p:par>
                            </p:childTnLst>
                          </p:cTn>
                        </p:par>
                        <p:par>
                          <p:cTn id="26" fill="hold">
                            <p:stCondLst>
                              <p:cond delay="6550"/>
                            </p:stCondLst>
                            <p:childTnLst>
                              <p:par>
                                <p:cTn id="27" presetID="3" presetClass="entr" presetSubtype="5" fill="hold" grpId="7" nodeType="afterEffect">
                                  <p:stCondLst>
                                    <p:cond delay="600"/>
                                  </p:stCondLst>
                                  <p:iterate>
                                    <p:tmAbs val="0"/>
                                  </p:iterate>
                                  <p:childTnLst>
                                    <p:set>
                                      <p:cBhvr>
                                        <p:cTn id="28" fill="hold"/>
                                        <p:tgtEl>
                                          <p:spTgt spid="85"/>
                                        </p:tgtEl>
                                        <p:attrNameLst>
                                          <p:attrName>style.visibility</p:attrName>
                                        </p:attrNameLst>
                                      </p:cBhvr>
                                      <p:to>
                                        <p:strVal val="visible"/>
                                      </p:to>
                                    </p:set>
                                    <p:animEffect transition="in" filter="blinds(vertical)">
                                      <p:cBhvr>
                                        <p:cTn id="29"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1" animBg="1" advAuto="0"/>
      <p:bldP spid="74" grpId="2" animBg="1" advAuto="0"/>
      <p:bldP spid="75" grpId="3" animBg="1" advAuto="0"/>
      <p:bldP spid="79" grpId="4" animBg="1" advAuto="0"/>
      <p:bldP spid="82" grpId="5" animBg="1" advAuto="0"/>
      <p:bldP spid="85" grpId="7" animBg="1" advAuto="0"/>
      <p:bldP spid="88" grpId="6"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p:nvPr/>
        </p:nvSpPr>
        <p:spPr>
          <a:xfrm>
            <a:off x="2467439" y="327101"/>
            <a:ext cx="10064971" cy="1023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5200" b="1">
                <a:latin typeface="Helvetica Condensed Medium"/>
                <a:ea typeface="Helvetica Condensed Medium"/>
                <a:cs typeface="Helvetica Condensed Medium"/>
                <a:sym typeface="Helvetica Condensed Medium"/>
              </a:defRPr>
            </a:lvl1pPr>
          </a:lstStyle>
          <a:p>
            <a:r>
              <a:t>Section 3: Christian Service</a:t>
            </a:r>
          </a:p>
        </p:txBody>
      </p:sp>
      <p:sp>
        <p:nvSpPr>
          <p:cNvPr id="81" name="Shape 81"/>
          <p:cNvSpPr/>
          <p:nvPr/>
        </p:nvSpPr>
        <p:spPr>
          <a:xfrm>
            <a:off x="1690171" y="8368030"/>
            <a:ext cx="11065759"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500">
                <a:latin typeface="Helvetica"/>
                <a:ea typeface="Helvetica"/>
                <a:cs typeface="Helvetica"/>
                <a:sym typeface="Helvetica"/>
              </a:defRPr>
            </a:lvl1pPr>
          </a:lstStyle>
          <a:p>
            <a:r>
              <a:t>“Let us also walk by the Spirit” (Gal 5:25).</a:t>
            </a:r>
          </a:p>
        </p:txBody>
      </p:sp>
      <p:pic>
        <p:nvPicPr>
          <p:cNvPr id="82" name="image2.png" descr="F&amp;Fisland.jpg"/>
          <p:cNvPicPr>
            <a:picLocks noChangeAspect="1"/>
          </p:cNvPicPr>
          <p:nvPr/>
        </p:nvPicPr>
        <p:blipFill>
          <a:blip r:embed="rId2">
            <a:extLst/>
          </a:blip>
          <a:stretch>
            <a:fillRect/>
          </a:stretch>
        </p:blipFill>
        <p:spPr>
          <a:xfrm>
            <a:off x="4779303" y="1208593"/>
            <a:ext cx="6326548" cy="6892737"/>
          </a:xfrm>
          <a:prstGeom prst="rect">
            <a:avLst/>
          </a:prstGeom>
          <a:ln w="12700">
            <a:miter lim="400000"/>
          </a:ln>
        </p:spPr>
      </p:pic>
      <p:sp>
        <p:nvSpPr>
          <p:cNvPr id="83" name="Shape 83"/>
          <p:cNvSpPr/>
          <p:nvPr/>
        </p:nvSpPr>
        <p:spPr>
          <a:xfrm>
            <a:off x="3965615" y="1350721"/>
            <a:ext cx="1363217" cy="3149601"/>
          </a:xfrm>
          <a:prstGeom prst="rect">
            <a:avLst/>
          </a:prstGeom>
          <a:ln w="12700">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0">
                <a:solidFill>
                  <a:srgbClr val="FFC341"/>
                </a:solidFill>
                <a:latin typeface="Baskerville Old Face"/>
                <a:ea typeface="Baskerville Old Face"/>
                <a:cs typeface="Baskerville Old Face"/>
                <a:sym typeface="Baskerville Old Face"/>
              </a:defRPr>
            </a:lvl1pPr>
          </a:lstStyle>
          <a:p>
            <a:r>
              <a:rPr dirty="0"/>
              <a:t>3</a:t>
            </a:r>
          </a:p>
        </p:txBody>
      </p:sp>
    </p:spTree>
    <p:extLst>
      <p:ext uri="{BB962C8B-B14F-4D97-AF65-F5344CB8AC3E}">
        <p14:creationId xmlns:p14="http://schemas.microsoft.com/office/powerpoint/2010/main" val="3154617326"/>
      </p:ext>
    </p:extLst>
  </p:cSld>
  <p:clrMapOvr>
    <a:masterClrMapping/>
  </p:clrMapOvr>
  <p:transition xmlns:p14="http://schemas.microsoft.com/office/powerpoint/2010/main" spd="slow">
    <p:cover/>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iterate>
                                    <p:tmAbs val="0"/>
                                  </p:iterate>
                                  <p:childTnLst>
                                    <p:set>
                                      <p:cBhvr>
                                        <p:cTn id="6" fill="hold"/>
                                        <p:tgtEl>
                                          <p:spTgt spid="81"/>
                                        </p:tgtEl>
                                        <p:attrNameLst>
                                          <p:attrName>style.visibility</p:attrName>
                                        </p:attrNameLst>
                                      </p:cBhvr>
                                      <p:to>
                                        <p:strVal val="visible"/>
                                      </p:to>
                                    </p:set>
                                    <p:anim calcmode="lin" valueType="num">
                                      <p:cBhvr>
                                        <p:cTn id="7" dur="2000" fill="hold"/>
                                        <p:tgtEl>
                                          <p:spTgt spid="81"/>
                                        </p:tgtEl>
                                        <p:attrNameLst>
                                          <p:attrName>ppt_w</p:attrName>
                                        </p:attrNameLst>
                                      </p:cBhvr>
                                      <p:tavLst>
                                        <p:tav tm="0" fmla="#ppt_w*sin(2.5*pi*$)">
                                          <p:val>
                                            <p:fltVal val="0"/>
                                          </p:val>
                                        </p:tav>
                                        <p:tav tm="100000">
                                          <p:val>
                                            <p:fltVal val="1"/>
                                          </p:val>
                                        </p:tav>
                                      </p:tavLst>
                                    </p:anim>
                                    <p:anim calcmode="lin" valueType="num">
                                      <p:cBhvr>
                                        <p:cTn id="8" dur="2000" fill="hold"/>
                                        <p:tgtEl>
                                          <p:spTgt spid="8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2016125"/>
            <a:ext cx="2857500" cy="2844800"/>
          </a:xfrm>
          <a:prstGeom prst="rect">
            <a:avLst/>
          </a:prstGeom>
        </p:spPr>
      </p:pic>
      <p:pic>
        <p:nvPicPr>
          <p:cNvPr id="7" name="Picture 6"/>
          <p:cNvPicPr>
            <a:picLocks noChangeAspect="1"/>
          </p:cNvPicPr>
          <p:nvPr/>
        </p:nvPicPr>
        <p:blipFill>
          <a:blip r:embed="rId3"/>
          <a:stretch>
            <a:fillRect/>
          </a:stretch>
        </p:blipFill>
        <p:spPr>
          <a:xfrm rot="860752">
            <a:off x="9575799" y="6469318"/>
            <a:ext cx="2997200" cy="2959100"/>
          </a:xfrm>
          <a:prstGeom prst="rect">
            <a:avLst/>
          </a:prstGeom>
        </p:spPr>
      </p:pic>
      <p:sp>
        <p:nvSpPr>
          <p:cNvPr id="3" name="Rectangle 2"/>
          <p:cNvSpPr/>
          <p:nvPr/>
        </p:nvSpPr>
        <p:spPr>
          <a:xfrm>
            <a:off x="2624666" y="2553565"/>
            <a:ext cx="8449734" cy="5632312"/>
          </a:xfrm>
          <a:prstGeom prst="rect">
            <a:avLst/>
          </a:prstGeom>
        </p:spPr>
        <p:txBody>
          <a:bodyPr wrap="square">
            <a:spAutoFit/>
          </a:bodyPr>
          <a:lstStyle/>
          <a:p>
            <a:r>
              <a:rPr lang="en-US" dirty="0"/>
              <a:t>The Spirit of God is on a mission, strong enough to lead millions of believers over the ages across the world to complete the grand redemptive plan set in motion before time began.  God is doing great work amongst the nations raising up ministers of the gospel and sending them out in their own country and elsewhere.  Did you know that Brazil has recently passed Korea in the percentage of missionaries sent </a:t>
            </a:r>
            <a:r>
              <a:rPr lang="en-US" dirty="0" smtClean="0"/>
              <a:t>forth</a:t>
            </a:r>
            <a:r>
              <a:rPr lang="en-US" dirty="0"/>
              <a:t>?</a:t>
            </a:r>
            <a:endParaRPr lang="en-US" dirty="0"/>
          </a:p>
        </p:txBody>
      </p:sp>
      <p:sp>
        <p:nvSpPr>
          <p:cNvPr id="6" name="Title 5"/>
          <p:cNvSpPr>
            <a:spLocks noGrp="1"/>
          </p:cNvSpPr>
          <p:nvPr>
            <p:ph type="title"/>
          </p:nvPr>
        </p:nvSpPr>
        <p:spPr>
          <a:xfrm>
            <a:off x="786342" y="390525"/>
            <a:ext cx="11703050" cy="1625600"/>
          </a:xfrm>
        </p:spPr>
        <p:style>
          <a:lnRef idx="1">
            <a:schemeClr val="accent3"/>
          </a:lnRef>
          <a:fillRef idx="2">
            <a:schemeClr val="accent3"/>
          </a:fillRef>
          <a:effectRef idx="1">
            <a:schemeClr val="accent3"/>
          </a:effectRef>
          <a:fontRef idx="minor">
            <a:schemeClr val="dk1"/>
          </a:fontRef>
        </p:style>
        <p:txBody>
          <a:bodyPr>
            <a:normAutofit/>
          </a:bodyPr>
          <a:lstStyle/>
          <a:p>
            <a:r>
              <a:rPr lang="en-US" sz="6600" dirty="0" smtClean="0"/>
              <a:t>Introduction</a:t>
            </a:r>
            <a:endParaRPr lang="en-US" sz="6600" dirty="0"/>
          </a:p>
        </p:txBody>
      </p:sp>
    </p:spTree>
    <p:extLst>
      <p:ext uri="{BB962C8B-B14F-4D97-AF65-F5344CB8AC3E}">
        <p14:creationId xmlns:p14="http://schemas.microsoft.com/office/powerpoint/2010/main" val="2543436759"/>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0875" y="493499"/>
            <a:ext cx="11703050" cy="1199834"/>
          </a:xfrm>
        </p:spPr>
        <p:style>
          <a:lnRef idx="1">
            <a:schemeClr val="accent3"/>
          </a:lnRef>
          <a:fillRef idx="2">
            <a:schemeClr val="accent3"/>
          </a:fillRef>
          <a:effectRef idx="1">
            <a:schemeClr val="accent3"/>
          </a:effectRef>
          <a:fontRef idx="minor">
            <a:schemeClr val="dk1"/>
          </a:fontRef>
        </p:style>
        <p:txBody>
          <a:bodyPr>
            <a:noAutofit/>
          </a:bodyPr>
          <a:lstStyle/>
          <a:p>
            <a:r>
              <a:rPr lang="en-US" b="1" dirty="0" smtClean="0"/>
              <a:t>A) </a:t>
            </a:r>
            <a:r>
              <a:rPr lang="en-US" b="1" dirty="0" smtClean="0"/>
              <a:t>The Spirit Equips People to Share the Gospel (Acts 1:8)</a:t>
            </a:r>
            <a:endParaRPr lang="en-US" b="1" dirty="0"/>
          </a:p>
        </p:txBody>
      </p:sp>
      <p:sp>
        <p:nvSpPr>
          <p:cNvPr id="2" name="Text Placeholder 1"/>
          <p:cNvSpPr>
            <a:spLocks noGrp="1"/>
          </p:cNvSpPr>
          <p:nvPr>
            <p:ph idx="1"/>
          </p:nvPr>
        </p:nvSpPr>
        <p:spPr>
          <a:xfrm>
            <a:off x="728105" y="3744187"/>
            <a:ext cx="11703050" cy="5658054"/>
          </a:xfrm>
        </p:spPr>
        <p:txBody>
          <a:bodyPr>
            <a:noAutofit/>
          </a:bodyPr>
          <a:lstStyle/>
          <a:p>
            <a:pPr fontAlgn="base"/>
            <a:r>
              <a:rPr lang="en-US" b="1" dirty="0" smtClean="0"/>
              <a:t>The reason for the Holy Spirit coming upon </a:t>
            </a:r>
            <a:r>
              <a:rPr lang="en-US" b="1" dirty="0" smtClean="0"/>
              <a:t>His people is for what?</a:t>
            </a:r>
          </a:p>
          <a:p>
            <a:pPr fontAlgn="base"/>
            <a:r>
              <a:rPr lang="en-US" b="1" dirty="0" smtClean="0"/>
              <a:t>To what extent should we go forth in spreading the gospel? </a:t>
            </a:r>
          </a:p>
          <a:p>
            <a:pPr fontAlgn="base"/>
            <a:endParaRPr lang="en-US" b="1" dirty="0"/>
          </a:p>
          <a:p>
            <a:pPr lvl="0" fontAlgn="base"/>
            <a:r>
              <a:rPr lang="en-US" dirty="0"/>
              <a:t>Evangelism is at the heart of the Great Commission (Matt 28:19-20).  Christians are called to be witnesses of their faith to a fallen world.  The word “</a:t>
            </a:r>
            <a:r>
              <a:rPr lang="en-US" b="1" dirty="0"/>
              <a:t>martyr</a:t>
            </a:r>
            <a:r>
              <a:rPr lang="en-US" dirty="0"/>
              <a:t>” comes from the Greek word for “</a:t>
            </a:r>
            <a:r>
              <a:rPr lang="en-US" b="1" dirty="0"/>
              <a:t>witness</a:t>
            </a:r>
            <a:r>
              <a:rPr lang="en-US" dirty="0"/>
              <a:t>”.  Many early Christians lost their lives as they “witness” for Christ.  </a:t>
            </a:r>
          </a:p>
          <a:p>
            <a:pPr fontAlgn="base"/>
            <a:endParaRPr lang="en-US" dirty="0"/>
          </a:p>
        </p:txBody>
      </p:sp>
      <p:sp>
        <p:nvSpPr>
          <p:cNvPr id="3" name="Text Placeholder 2"/>
          <p:cNvSpPr>
            <a:spLocks noGrp="1"/>
          </p:cNvSpPr>
          <p:nvPr>
            <p:ph type="body" sz="quarter" idx="4294967295"/>
          </p:nvPr>
        </p:nvSpPr>
        <p:spPr>
          <a:xfrm>
            <a:off x="1338632" y="2026585"/>
            <a:ext cx="10464800" cy="1429735"/>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en-US" sz="2800" b="1" i="1" dirty="0"/>
              <a:t>“But you shall receive power when the Holy Spirit has come upon you; and </a:t>
            </a:r>
            <a:r>
              <a:rPr lang="en-US" sz="2800" b="1" i="1" u="heavy" dirty="0">
                <a:solidFill>
                  <a:srgbClr val="FF0000"/>
                </a:solidFill>
              </a:rPr>
              <a:t>you shall be My witnesses </a:t>
            </a:r>
            <a:r>
              <a:rPr lang="en-US" sz="2800" b="1" i="1" dirty="0"/>
              <a:t>both in Jerusalem, and in all Judea and Samaria, and even to the remotest part of the earth.”</a:t>
            </a:r>
            <a:r>
              <a:rPr lang="en-US" sz="2800" dirty="0"/>
              <a:t> </a:t>
            </a:r>
            <a:endParaRPr lang="en-US" i="1" dirty="0"/>
          </a:p>
        </p:txBody>
      </p:sp>
    </p:spTree>
    <p:extLst>
      <p:ext uri="{BB962C8B-B14F-4D97-AF65-F5344CB8AC3E}">
        <p14:creationId xmlns:p14="http://schemas.microsoft.com/office/powerpoint/2010/main" val="3977601084"/>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43147" y="581461"/>
            <a:ext cx="4243653"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4400" dirty="0" smtClean="0"/>
              <a:t>Two Questions: </a:t>
            </a:r>
            <a:endParaRPr lang="en-US" sz="4400" dirty="0"/>
          </a:p>
        </p:txBody>
      </p:sp>
      <p:sp>
        <p:nvSpPr>
          <p:cNvPr id="4" name="TextBox 3"/>
          <p:cNvSpPr txBox="1"/>
          <p:nvPr/>
        </p:nvSpPr>
        <p:spPr>
          <a:xfrm rot="865413">
            <a:off x="7076074" y="3294609"/>
            <a:ext cx="5208658"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Why are some Christians not motivated for evangelism?  </a:t>
            </a:r>
          </a:p>
          <a:p>
            <a:endParaRPr lang="en-US" dirty="0"/>
          </a:p>
        </p:txBody>
      </p:sp>
      <p:sp>
        <p:nvSpPr>
          <p:cNvPr id="5" name="TextBox 4"/>
          <p:cNvSpPr txBox="1"/>
          <p:nvPr/>
        </p:nvSpPr>
        <p:spPr>
          <a:xfrm rot="20875375">
            <a:off x="499532" y="3217333"/>
            <a:ext cx="5300133" cy="175432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a:t>What then is our motivation to share the gospel?</a:t>
            </a:r>
          </a:p>
        </p:txBody>
      </p:sp>
    </p:spTree>
    <p:extLst>
      <p:ext uri="{BB962C8B-B14F-4D97-AF65-F5344CB8AC3E}">
        <p14:creationId xmlns:p14="http://schemas.microsoft.com/office/powerpoint/2010/main" val="3816350778"/>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78001" y="795867"/>
            <a:ext cx="9956800"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4400" dirty="0" smtClean="0"/>
              <a:t>“Witness” vs. “Persuasion” Paradigm</a:t>
            </a:r>
            <a:endParaRPr lang="en-US" sz="4400" dirty="0"/>
          </a:p>
        </p:txBody>
      </p:sp>
      <p:pic>
        <p:nvPicPr>
          <p:cNvPr id="3" name="Picture 2"/>
          <p:cNvPicPr>
            <a:picLocks noChangeAspect="1"/>
          </p:cNvPicPr>
          <p:nvPr/>
        </p:nvPicPr>
        <p:blipFill>
          <a:blip r:embed="rId3"/>
          <a:stretch>
            <a:fillRect/>
          </a:stretch>
        </p:blipFill>
        <p:spPr>
          <a:xfrm>
            <a:off x="7143119" y="2933700"/>
            <a:ext cx="4634238" cy="3352801"/>
          </a:xfrm>
          <a:prstGeom prst="rect">
            <a:avLst/>
          </a:prstGeom>
        </p:spPr>
      </p:pic>
      <p:pic>
        <p:nvPicPr>
          <p:cNvPr id="4" name="Picture 3"/>
          <p:cNvPicPr>
            <a:picLocks noChangeAspect="1"/>
          </p:cNvPicPr>
          <p:nvPr/>
        </p:nvPicPr>
        <p:blipFill>
          <a:blip r:embed="rId4"/>
          <a:stretch>
            <a:fillRect/>
          </a:stretch>
        </p:blipFill>
        <p:spPr>
          <a:xfrm>
            <a:off x="1261533" y="2933700"/>
            <a:ext cx="4766733" cy="3556716"/>
          </a:xfrm>
          <a:prstGeom prst="rect">
            <a:avLst/>
          </a:prstGeom>
        </p:spPr>
      </p:pic>
      <p:sp>
        <p:nvSpPr>
          <p:cNvPr id="5" name="TextBox 4"/>
          <p:cNvSpPr txBox="1"/>
          <p:nvPr/>
        </p:nvSpPr>
        <p:spPr>
          <a:xfrm>
            <a:off x="1485438" y="7145867"/>
            <a:ext cx="10249363" cy="2062103"/>
          </a:xfrm>
          <a:prstGeom prst="rect">
            <a:avLst/>
          </a:prstGeom>
          <a:noFill/>
        </p:spPr>
        <p:txBody>
          <a:bodyPr wrap="square" rtlCol="0">
            <a:spAutoFit/>
          </a:bodyPr>
          <a:lstStyle/>
          <a:p>
            <a:r>
              <a:rPr lang="en-US" sz="3200" dirty="0" smtClean="0"/>
              <a:t>The result is that soul winning becomes a product of our own individual effort instead of the work of the Holy Spirit.  We have the temptation to water down the gospel in the hope of  soul winning.  </a:t>
            </a:r>
            <a:endParaRPr lang="en-US" sz="3200" dirty="0"/>
          </a:p>
        </p:txBody>
      </p:sp>
    </p:spTree>
    <p:extLst>
      <p:ext uri="{BB962C8B-B14F-4D97-AF65-F5344CB8AC3E}">
        <p14:creationId xmlns:p14="http://schemas.microsoft.com/office/powerpoint/2010/main" val="919955261"/>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1603" y="523220"/>
            <a:ext cx="10080935" cy="1273223"/>
          </a:xfrm>
        </p:spPr>
        <p:style>
          <a:lnRef idx="1">
            <a:schemeClr val="accent3"/>
          </a:lnRef>
          <a:fillRef idx="2">
            <a:schemeClr val="accent3"/>
          </a:fillRef>
          <a:effectRef idx="1">
            <a:schemeClr val="accent3"/>
          </a:effectRef>
          <a:fontRef idx="minor">
            <a:schemeClr val="dk1"/>
          </a:fontRef>
        </p:style>
        <p:txBody>
          <a:bodyPr>
            <a:noAutofit/>
          </a:bodyPr>
          <a:lstStyle/>
          <a:p>
            <a:r>
              <a:rPr lang="en-US" sz="4400" b="1" dirty="0" smtClean="0">
                <a:latin typeface="Calibri"/>
                <a:cs typeface="Calibri"/>
              </a:rPr>
              <a:t>B)  The Mission Agency Led by the Spirit (Acts 13:1-4)</a:t>
            </a:r>
            <a:endParaRPr lang="en-US" sz="4400" b="1" dirty="0">
              <a:latin typeface="Calibri"/>
              <a:cs typeface="Calibri"/>
            </a:endParaRPr>
          </a:p>
        </p:txBody>
      </p:sp>
      <p:sp>
        <p:nvSpPr>
          <p:cNvPr id="3" name="Content Placeholder 2"/>
          <p:cNvSpPr>
            <a:spLocks noGrp="1"/>
          </p:cNvSpPr>
          <p:nvPr>
            <p:ph idx="4294967295"/>
          </p:nvPr>
        </p:nvSpPr>
        <p:spPr>
          <a:xfrm>
            <a:off x="1653903" y="2184402"/>
            <a:ext cx="11350897" cy="4182531"/>
          </a:xfrm>
          <a:effectLst>
            <a:glow rad="228600">
              <a:schemeClr val="accent3">
                <a:satMod val="175000"/>
                <a:alpha val="40000"/>
              </a:schemeClr>
            </a:glow>
          </a:effectLst>
        </p:spPr>
        <p:txBody>
          <a:bodyPr>
            <a:normAutofit fontScale="85000" lnSpcReduction="10000"/>
          </a:bodyPr>
          <a:lstStyle/>
          <a:p>
            <a:pPr lvl="0" fontAlgn="base"/>
            <a:endParaRPr lang="en-US" sz="2800" dirty="0" smtClean="0"/>
          </a:p>
          <a:p>
            <a:pPr marL="0" indent="0">
              <a:buNone/>
            </a:pPr>
            <a:r>
              <a:rPr lang="en-US" sz="3300" b="1" i="1" dirty="0" smtClean="0">
                <a:latin typeface="Calibri"/>
                <a:cs typeface="Calibri"/>
              </a:rPr>
              <a:t>13</a:t>
            </a:r>
            <a:r>
              <a:rPr lang="en-US" sz="3300" b="1" i="1" dirty="0">
                <a:latin typeface="Calibri"/>
                <a:cs typeface="Calibri"/>
              </a:rPr>
              <a:t>:1 Now there were at Antioch, </a:t>
            </a:r>
            <a:r>
              <a:rPr lang="en-US" sz="3300" b="1" i="1" dirty="0">
                <a:effectLst>
                  <a:glow rad="228600">
                    <a:schemeClr val="accent3">
                      <a:satMod val="175000"/>
                      <a:alpha val="40000"/>
                    </a:schemeClr>
                  </a:glow>
                </a:effectLst>
                <a:latin typeface="Calibri"/>
                <a:cs typeface="Calibri"/>
              </a:rPr>
              <a:t>in the church</a:t>
            </a:r>
            <a:r>
              <a:rPr lang="en-US" sz="3300" b="1" i="1" dirty="0">
                <a:latin typeface="Calibri"/>
                <a:cs typeface="Calibri"/>
              </a:rPr>
              <a:t> that was there, prophets and teachers: </a:t>
            </a:r>
            <a:r>
              <a:rPr lang="en-US" sz="3300" b="1" i="1" dirty="0">
                <a:effectLst>
                  <a:glow rad="228600">
                    <a:schemeClr val="accent3">
                      <a:satMod val="175000"/>
                      <a:alpha val="40000"/>
                    </a:schemeClr>
                  </a:glow>
                </a:effectLst>
                <a:latin typeface="Calibri"/>
                <a:cs typeface="Calibri"/>
              </a:rPr>
              <a:t>Barnabas</a:t>
            </a:r>
            <a:r>
              <a:rPr lang="en-US" sz="3300" b="1" i="1" dirty="0">
                <a:latin typeface="Calibri"/>
                <a:cs typeface="Calibri"/>
              </a:rPr>
              <a:t>, and </a:t>
            </a:r>
            <a:r>
              <a:rPr lang="en-US" sz="3300" b="1" i="1" dirty="0">
                <a:effectLst>
                  <a:glow rad="228600">
                    <a:schemeClr val="accent3">
                      <a:satMod val="175000"/>
                      <a:alpha val="40000"/>
                    </a:schemeClr>
                  </a:glow>
                </a:effectLst>
                <a:latin typeface="Calibri"/>
                <a:cs typeface="Calibri"/>
              </a:rPr>
              <a:t>Simeon</a:t>
            </a:r>
            <a:r>
              <a:rPr lang="en-US" sz="3300" b="1" i="1" dirty="0">
                <a:latin typeface="Calibri"/>
                <a:cs typeface="Calibri"/>
              </a:rPr>
              <a:t> who was called Niger, and </a:t>
            </a:r>
            <a:r>
              <a:rPr lang="en-US" sz="3300" b="1" i="1" dirty="0">
                <a:effectLst>
                  <a:glow rad="228600">
                    <a:schemeClr val="accent3">
                      <a:satMod val="175000"/>
                      <a:alpha val="40000"/>
                    </a:schemeClr>
                  </a:glow>
                </a:effectLst>
                <a:latin typeface="Calibri"/>
                <a:cs typeface="Calibri"/>
              </a:rPr>
              <a:t>Lucius</a:t>
            </a:r>
            <a:r>
              <a:rPr lang="en-US" sz="3300" b="1" i="1" dirty="0">
                <a:latin typeface="Calibri"/>
                <a:cs typeface="Calibri"/>
              </a:rPr>
              <a:t> of Cyrene, and </a:t>
            </a:r>
            <a:r>
              <a:rPr lang="en-US" sz="3300" b="1" i="1" dirty="0" err="1">
                <a:effectLst>
                  <a:glow rad="228600">
                    <a:schemeClr val="accent3">
                      <a:satMod val="175000"/>
                      <a:alpha val="40000"/>
                    </a:schemeClr>
                  </a:glow>
                </a:effectLst>
                <a:latin typeface="Calibri"/>
                <a:cs typeface="Calibri"/>
              </a:rPr>
              <a:t>Manaen</a:t>
            </a:r>
            <a:r>
              <a:rPr lang="en-US" sz="3300" b="1" i="1" dirty="0">
                <a:latin typeface="Calibri"/>
                <a:cs typeface="Calibri"/>
              </a:rPr>
              <a:t> who had been brought up with Herod the tetrarch, and </a:t>
            </a:r>
            <a:r>
              <a:rPr lang="en-US" sz="3300" b="1" i="1" dirty="0">
                <a:effectLst>
                  <a:glow rad="228600">
                    <a:schemeClr val="accent3">
                      <a:satMod val="175000"/>
                      <a:alpha val="40000"/>
                    </a:schemeClr>
                  </a:glow>
                </a:effectLst>
                <a:latin typeface="Calibri"/>
                <a:cs typeface="Calibri"/>
              </a:rPr>
              <a:t>Saul</a:t>
            </a:r>
            <a:r>
              <a:rPr lang="en-US" sz="3300" b="1" i="1" dirty="0">
                <a:latin typeface="Calibri"/>
                <a:cs typeface="Calibri"/>
              </a:rPr>
              <a:t>.  2 And while they were ministering to the Lord and fasting, the Holy Spirit said, </a:t>
            </a:r>
            <a:r>
              <a:rPr lang="de-DE" sz="3300" b="1" i="1" dirty="0">
                <a:latin typeface="Calibri"/>
                <a:cs typeface="Calibri"/>
              </a:rPr>
              <a:t>“</a:t>
            </a:r>
            <a:r>
              <a:rPr lang="en-US" sz="3300" b="1" i="1" dirty="0">
                <a:latin typeface="Calibri"/>
                <a:cs typeface="Calibri"/>
              </a:rPr>
              <a:t>Set apart for Me Barnabas and Saul for the work to which I have called them.”  3 Then, when they had fasted and prayed and laid their hands on them, they sent them away.  4 So, being sent out by the Holy Spirit, they went down to Seleucia and from there they sailed to Cyprus. </a:t>
            </a:r>
            <a:endParaRPr lang="en-US" sz="3300" i="1" dirty="0">
              <a:latin typeface="Calibri"/>
              <a:cs typeface="Calibri"/>
            </a:endParaRPr>
          </a:p>
          <a:p>
            <a:pPr marL="0" indent="0">
              <a:buNone/>
            </a:pPr>
            <a:endParaRPr lang="en-US" sz="3200" dirty="0">
              <a:latin typeface="Calibri"/>
              <a:cs typeface="Calibri"/>
            </a:endParaRPr>
          </a:p>
        </p:txBody>
      </p:sp>
      <p:sp>
        <p:nvSpPr>
          <p:cNvPr id="6" name="TextBox 5"/>
          <p:cNvSpPr txBox="1"/>
          <p:nvPr/>
        </p:nvSpPr>
        <p:spPr>
          <a:xfrm>
            <a:off x="2147341" y="6897523"/>
            <a:ext cx="10215197"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000000"/>
                </a:solidFill>
                <a:effectLst/>
                <a:uFillTx/>
                <a:latin typeface="Calibri"/>
                <a:ea typeface="+mn-ea"/>
                <a:cs typeface="Calibri"/>
                <a:sym typeface="Helvetica Light"/>
              </a:rPr>
              <a:t>Note the diversity</a:t>
            </a:r>
            <a:r>
              <a:rPr kumimoji="0" lang="en-US" sz="2400" b="0" i="0" u="none" strike="noStrike" cap="none" spc="0" normalizeH="0" dirty="0" smtClean="0">
                <a:ln>
                  <a:noFill/>
                </a:ln>
                <a:solidFill>
                  <a:srgbClr val="000000"/>
                </a:solidFill>
                <a:effectLst/>
                <a:uFillTx/>
                <a:latin typeface="Calibri"/>
                <a:ea typeface="+mn-ea"/>
                <a:cs typeface="Calibri"/>
                <a:sym typeface="Helvetica Light"/>
              </a:rPr>
              <a:t> in the church:  Barnabas (Hellenistic Jew, Levite), Simeon who was called Niger, Lucius (from Cyrene), </a:t>
            </a:r>
            <a:r>
              <a:rPr kumimoji="0" lang="en-US" sz="2400" b="0" i="0" u="none" strike="noStrike" cap="none" spc="0" normalizeH="0" dirty="0" err="1" smtClean="0">
                <a:ln>
                  <a:noFill/>
                </a:ln>
                <a:solidFill>
                  <a:srgbClr val="000000"/>
                </a:solidFill>
                <a:effectLst/>
                <a:uFillTx/>
                <a:latin typeface="Calibri"/>
                <a:ea typeface="+mn-ea"/>
                <a:cs typeface="Calibri"/>
                <a:sym typeface="Helvetica Light"/>
              </a:rPr>
              <a:t>Manaen</a:t>
            </a:r>
            <a:r>
              <a:rPr kumimoji="0" lang="en-US" sz="2400" b="0" i="0" u="none" strike="noStrike" cap="none" spc="0" normalizeH="0" dirty="0" smtClean="0">
                <a:ln>
                  <a:noFill/>
                </a:ln>
                <a:solidFill>
                  <a:srgbClr val="000000"/>
                </a:solidFill>
                <a:effectLst/>
                <a:uFillTx/>
                <a:latin typeface="Calibri"/>
                <a:ea typeface="+mn-ea"/>
                <a:cs typeface="Calibri"/>
                <a:sym typeface="Helvetica Light"/>
              </a:rPr>
              <a:t> (childhood </a:t>
            </a:r>
            <a:r>
              <a:rPr kumimoji="0" lang="en-US" sz="2400" b="0" i="0" u="none" strike="noStrike" cap="none" spc="0" normalizeH="0" dirty="0" err="1" smtClean="0">
                <a:ln>
                  <a:noFill/>
                </a:ln>
                <a:solidFill>
                  <a:srgbClr val="000000"/>
                </a:solidFill>
                <a:effectLst/>
                <a:uFillTx/>
                <a:latin typeface="Calibri"/>
                <a:ea typeface="+mn-ea"/>
                <a:cs typeface="Calibri"/>
                <a:sym typeface="Helvetica Light"/>
              </a:rPr>
              <a:t>campanion</a:t>
            </a:r>
            <a:r>
              <a:rPr lang="en-US" sz="2400" dirty="0">
                <a:latin typeface="Calibri"/>
                <a:cs typeface="Calibri"/>
              </a:rPr>
              <a:t> </a:t>
            </a:r>
            <a:r>
              <a:rPr lang="en-US" sz="2400" dirty="0" smtClean="0">
                <a:latin typeface="Calibri"/>
                <a:cs typeface="Calibri"/>
              </a:rPr>
              <a:t>of King Herod Antipas), and Saul.  </a:t>
            </a:r>
            <a:r>
              <a:rPr kumimoji="0" lang="en-US" sz="2400" b="0" i="0" u="none" strike="noStrike" cap="none" spc="0" normalizeH="0" dirty="0" smtClean="0">
                <a:ln>
                  <a:noFill/>
                </a:ln>
                <a:solidFill>
                  <a:srgbClr val="000000"/>
                </a:solidFill>
                <a:effectLst/>
                <a:uFillTx/>
                <a:latin typeface="Calibri"/>
                <a:ea typeface="+mn-ea"/>
                <a:cs typeface="Calibri"/>
                <a:sym typeface="Helvetica Light"/>
              </a:rPr>
              <a:t>  </a:t>
            </a:r>
            <a:endParaRPr kumimoji="0" lang="en-US" sz="2400" b="0" i="0" u="none" strike="noStrike" cap="none" spc="0" normalizeH="0" baseline="0" dirty="0">
              <a:ln>
                <a:noFill/>
              </a:ln>
              <a:solidFill>
                <a:srgbClr val="000000"/>
              </a:solidFill>
              <a:effectLst/>
              <a:uFillTx/>
              <a:latin typeface="Calibri"/>
              <a:ea typeface="+mn-ea"/>
              <a:cs typeface="Calibri"/>
              <a:sym typeface="Helvetica Light"/>
            </a:endParaRPr>
          </a:p>
        </p:txBody>
      </p:sp>
    </p:spTree>
    <p:extLst>
      <p:ext uri="{BB962C8B-B14F-4D97-AF65-F5344CB8AC3E}">
        <p14:creationId xmlns:p14="http://schemas.microsoft.com/office/powerpoint/2010/main" val="3428639579"/>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46137" y="311768"/>
            <a:ext cx="10080935" cy="873565"/>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6000" b="1" dirty="0" smtClean="0">
                <a:latin typeface="Calibri"/>
                <a:cs typeface="Calibri"/>
              </a:rPr>
              <a:t>The Holy Spirit Speaks</a:t>
            </a:r>
            <a:endParaRPr lang="en-US" sz="6000" b="1" dirty="0">
              <a:latin typeface="Calibri"/>
              <a:cs typeface="Calibri"/>
            </a:endParaRPr>
          </a:p>
        </p:txBody>
      </p:sp>
      <p:sp>
        <p:nvSpPr>
          <p:cNvPr id="11" name="TextBox 10"/>
          <p:cNvSpPr txBox="1"/>
          <p:nvPr/>
        </p:nvSpPr>
        <p:spPr>
          <a:xfrm>
            <a:off x="1604270" y="1672548"/>
            <a:ext cx="11095730" cy="78585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lgn="l" fontAlgn="base"/>
            <a:r>
              <a:rPr lang="en-US" sz="2400" b="1" dirty="0">
                <a:latin typeface="Calibri"/>
                <a:cs typeface="Calibri"/>
              </a:rPr>
              <a:t>V. 2-4.  The Holy Spirit chose to communicate His purposes “While they were ministering to the Lord and fasting…</a:t>
            </a:r>
            <a:r>
              <a:rPr lang="en-US" sz="2400" b="1" dirty="0" smtClean="0">
                <a:latin typeface="Calibri"/>
                <a:cs typeface="Calibri"/>
              </a:rPr>
              <a:t>”</a:t>
            </a:r>
          </a:p>
          <a:p>
            <a:pPr lvl="0" algn="l" fontAlgn="base"/>
            <a:endParaRPr lang="en-US" sz="2400" b="1" dirty="0">
              <a:latin typeface="Calibri"/>
              <a:cs typeface="Calibri"/>
            </a:endParaRPr>
          </a:p>
          <a:p>
            <a:pPr lvl="0" algn="l" fontAlgn="base"/>
            <a:r>
              <a:rPr lang="en-US" sz="2400" b="1" dirty="0" smtClean="0">
                <a:latin typeface="Calibri"/>
                <a:cs typeface="Calibri"/>
              </a:rPr>
              <a:t>Some characteristics of the Antioch church and it’s leaders:  </a:t>
            </a:r>
          </a:p>
          <a:p>
            <a:pPr lvl="0" algn="l" fontAlgn="base"/>
            <a:endParaRPr lang="en-US" sz="2400" b="1" dirty="0">
              <a:latin typeface="Calibri"/>
              <a:cs typeface="Calibri"/>
            </a:endParaRPr>
          </a:p>
          <a:p>
            <a:pPr marL="457200" lvl="0" indent="-457200" algn="l" fontAlgn="base">
              <a:buAutoNum type="arabicPeriod"/>
            </a:pPr>
            <a:r>
              <a:rPr lang="en-US" sz="2400" b="1" dirty="0" smtClean="0">
                <a:latin typeface="Calibri"/>
                <a:cs typeface="Calibri"/>
              </a:rPr>
              <a:t>How </a:t>
            </a:r>
            <a:r>
              <a:rPr lang="en-US" sz="2400" b="1" dirty="0">
                <a:latin typeface="Calibri"/>
                <a:cs typeface="Calibri"/>
              </a:rPr>
              <a:t>did they receive the Holy Spirit’s call?  They desired it, they </a:t>
            </a:r>
            <a:r>
              <a:rPr lang="en-US" sz="2400" b="1" dirty="0" err="1">
                <a:latin typeface="Calibri"/>
                <a:cs typeface="Calibri"/>
              </a:rPr>
              <a:t>seeked</a:t>
            </a:r>
            <a:r>
              <a:rPr lang="en-US" sz="2400" b="1" dirty="0">
                <a:latin typeface="Calibri"/>
                <a:cs typeface="Calibri"/>
              </a:rPr>
              <a:t> it, they waited upon the Lord, and lastly, they expected it.   </a:t>
            </a:r>
            <a:endParaRPr lang="en-US" sz="2400" b="1" dirty="0" smtClean="0">
              <a:latin typeface="Calibri"/>
              <a:cs typeface="Calibri"/>
            </a:endParaRPr>
          </a:p>
          <a:p>
            <a:pPr marL="457200" lvl="0" indent="-457200" algn="l" fontAlgn="base">
              <a:buAutoNum type="arabicPeriod"/>
            </a:pPr>
            <a:endParaRPr lang="en-US" sz="2400" b="1" dirty="0" smtClean="0">
              <a:latin typeface="Calibri"/>
              <a:cs typeface="Calibri"/>
            </a:endParaRPr>
          </a:p>
          <a:p>
            <a:pPr marL="457200" lvl="0" indent="-457200" algn="l" fontAlgn="base">
              <a:buAutoNum type="arabicPeriod"/>
            </a:pPr>
            <a:r>
              <a:rPr lang="en-US" sz="2400" b="1" dirty="0" smtClean="0">
                <a:latin typeface="Calibri"/>
                <a:cs typeface="Calibri"/>
              </a:rPr>
              <a:t>Holy </a:t>
            </a:r>
            <a:r>
              <a:rPr lang="en-US" sz="2400" b="1" dirty="0">
                <a:latin typeface="Calibri"/>
                <a:cs typeface="Calibri"/>
              </a:rPr>
              <a:t>Spirit’s guidance came to those who were actively engaged in ministry.  </a:t>
            </a:r>
            <a:r>
              <a:rPr lang="en-US" sz="2400" b="1" dirty="0" err="1">
                <a:latin typeface="Calibri"/>
                <a:cs typeface="Calibri"/>
              </a:rPr>
              <a:t>Interceeding</a:t>
            </a:r>
            <a:r>
              <a:rPr lang="en-US" sz="2400" b="1" dirty="0">
                <a:latin typeface="Calibri"/>
                <a:cs typeface="Calibri"/>
              </a:rPr>
              <a:t>, praying for one another. </a:t>
            </a:r>
            <a:endParaRPr lang="en-US" sz="2400" b="1" dirty="0" smtClean="0">
              <a:latin typeface="Calibri"/>
              <a:cs typeface="Calibri"/>
            </a:endParaRPr>
          </a:p>
          <a:p>
            <a:pPr marL="457200" lvl="0" indent="-457200" algn="l" fontAlgn="base">
              <a:buAutoNum type="arabicPeriod"/>
            </a:pPr>
            <a:endParaRPr lang="en-US" sz="2400" b="1" dirty="0" smtClean="0">
              <a:latin typeface="Calibri"/>
              <a:cs typeface="Calibri"/>
            </a:endParaRPr>
          </a:p>
          <a:p>
            <a:pPr marL="457200" lvl="0" indent="-457200" algn="l" fontAlgn="base">
              <a:buAutoNum type="arabicPeriod"/>
            </a:pPr>
            <a:r>
              <a:rPr lang="en-US" sz="2400" b="1" dirty="0" smtClean="0">
                <a:latin typeface="Calibri"/>
                <a:cs typeface="Calibri"/>
              </a:rPr>
              <a:t>Holy </a:t>
            </a:r>
            <a:r>
              <a:rPr lang="en-US" sz="2400" b="1" dirty="0">
                <a:latin typeface="Calibri"/>
                <a:cs typeface="Calibri"/>
              </a:rPr>
              <a:t>Spirit’s guidance extended the ministry of those who were doing their present ministry well.  This depicts the Spirit’s part in calling or designating believers for special tasks, long or short term. </a:t>
            </a:r>
            <a:endParaRPr lang="en-US" sz="2400" b="1" dirty="0" smtClean="0">
              <a:latin typeface="Calibri"/>
              <a:cs typeface="Calibri"/>
            </a:endParaRPr>
          </a:p>
          <a:p>
            <a:pPr marL="457200" lvl="0" indent="-457200" algn="l" fontAlgn="base">
              <a:buAutoNum type="arabicPeriod"/>
            </a:pPr>
            <a:endParaRPr lang="en-US" sz="2400" b="1" dirty="0" smtClean="0">
              <a:latin typeface="Calibri"/>
              <a:cs typeface="Calibri"/>
            </a:endParaRPr>
          </a:p>
          <a:p>
            <a:pPr marL="457200" lvl="0" indent="-457200" algn="l" fontAlgn="base">
              <a:buAutoNum type="arabicPeriod"/>
            </a:pPr>
            <a:r>
              <a:rPr lang="en-US" sz="2400" b="1" dirty="0" smtClean="0">
                <a:latin typeface="Calibri"/>
                <a:cs typeface="Calibri"/>
              </a:rPr>
              <a:t>Holy </a:t>
            </a:r>
            <a:r>
              <a:rPr lang="en-US" sz="2400" b="1" dirty="0">
                <a:latin typeface="Calibri"/>
                <a:cs typeface="Calibri"/>
              </a:rPr>
              <a:t>Spirit’s guidance is not merely for the individual but through the local </a:t>
            </a:r>
            <a:r>
              <a:rPr lang="en-US" sz="2400" b="1" dirty="0" smtClean="0">
                <a:latin typeface="Calibri"/>
                <a:cs typeface="Calibri"/>
              </a:rPr>
              <a:t>church.</a:t>
            </a:r>
          </a:p>
          <a:p>
            <a:pPr marL="457200" lvl="0" indent="-457200" algn="l" fontAlgn="base">
              <a:buAutoNum type="arabicPeriod"/>
            </a:pPr>
            <a:endParaRPr lang="en-US" sz="2400" b="1" dirty="0" smtClean="0">
              <a:latin typeface="Calibri"/>
              <a:cs typeface="Calibri"/>
            </a:endParaRPr>
          </a:p>
          <a:p>
            <a:pPr marL="457200" lvl="0" indent="-457200" algn="l" fontAlgn="base">
              <a:buAutoNum type="arabicPeriod"/>
            </a:pPr>
            <a:r>
              <a:rPr lang="en-US" sz="2400" b="1" dirty="0" smtClean="0">
                <a:latin typeface="Calibri"/>
                <a:cs typeface="Calibri"/>
              </a:rPr>
              <a:t>Holy </a:t>
            </a:r>
            <a:r>
              <a:rPr lang="en-US" sz="2400" b="1" dirty="0">
                <a:latin typeface="Calibri"/>
                <a:cs typeface="Calibri"/>
              </a:rPr>
              <a:t>Spirit’s guidance was only for the next step and not for the entire future.  The Spirit guides us on a “need to know” basis and does not unfold the entire plan before us for our approval.  </a:t>
            </a:r>
          </a:p>
          <a:p>
            <a:pPr marL="0" marR="0" indent="0" algn="l"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sym typeface="Helvetica Light"/>
            </a:endParaRPr>
          </a:p>
        </p:txBody>
      </p:sp>
    </p:spTree>
    <p:extLst>
      <p:ext uri="{BB962C8B-B14F-4D97-AF65-F5344CB8AC3E}">
        <p14:creationId xmlns:p14="http://schemas.microsoft.com/office/powerpoint/2010/main" val="611391088"/>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2168</TotalTime>
  <Words>1581</Words>
  <Application>Microsoft Macintosh PowerPoint</Application>
  <PresentationFormat>Custom</PresentationFormat>
  <Paragraphs>89</Paragraphs>
  <Slides>12</Slides>
  <Notes>7</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White</vt:lpstr>
      <vt:lpstr>Custom Design</vt:lpstr>
      <vt:lpstr>PowerPoint Presentation</vt:lpstr>
      <vt:lpstr>PowerPoint Presentation</vt:lpstr>
      <vt:lpstr>PowerPoint Presentation</vt:lpstr>
      <vt:lpstr>Introduction</vt:lpstr>
      <vt:lpstr>A) The Spirit Equips People to Share the Gospel (Acts 1:8)</vt:lpstr>
      <vt:lpstr>PowerPoint Presentation</vt:lpstr>
      <vt:lpstr>PowerPoint Presentation</vt:lpstr>
      <vt:lpstr>B)  The Mission Agency Led by the Spirit (Acts 13:1-4)</vt:lpstr>
      <vt:lpstr>The Holy Spirit Speaks</vt:lpstr>
      <vt:lpstr>C)  The Importance of the Local Church</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Calvin Chiang</cp:lastModifiedBy>
  <cp:revision>63</cp:revision>
  <dcterms:modified xsi:type="dcterms:W3CDTF">2016-04-02T21:26:00Z</dcterms:modified>
</cp:coreProperties>
</file>