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0"/>
  </p:notesMasterIdLst>
  <p:sldIdLst>
    <p:sldId id="257" r:id="rId3"/>
    <p:sldId id="258" r:id="rId4"/>
    <p:sldId id="278" r:id="rId5"/>
    <p:sldId id="279" r:id="rId6"/>
    <p:sldId id="299" r:id="rId7"/>
    <p:sldId id="263" r:id="rId8"/>
    <p:sldId id="292" r:id="rId9"/>
    <p:sldId id="283" r:id="rId10"/>
    <p:sldId id="289" r:id="rId11"/>
    <p:sldId id="293" r:id="rId12"/>
    <p:sldId id="285" r:id="rId13"/>
    <p:sldId id="294" r:id="rId14"/>
    <p:sldId id="295" r:id="rId15"/>
    <p:sldId id="296" r:id="rId16"/>
    <p:sldId id="301" r:id="rId17"/>
    <p:sldId id="297"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6" autoAdjust="0"/>
  </p:normalViewPr>
  <p:slideViewPr>
    <p:cSldViewPr snapToGrid="0" snapToObjects="1">
      <p:cViewPr>
        <p:scale>
          <a:sx n="75" d="100"/>
          <a:sy n="75" d="100"/>
        </p:scale>
        <p:origin x="-568" y="-21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22837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Summary:</a:t>
            </a:r>
            <a:r>
              <a:rPr lang="en-US" sz="2200" dirty="0" smtClean="0">
                <a:effectLst/>
                <a:latin typeface="Helvetica Neue"/>
                <a:ea typeface="Helvetica Neue"/>
                <a:cs typeface="Helvetica Neue"/>
                <a:sym typeface="Helvetica Neue"/>
              </a:rPr>
              <a:t>  These particular gifts are often associated with full-time service because they become so dominant in a person’s life that it becomes a call, desire, and purpose.</a:t>
            </a:r>
          </a:p>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2200" u="none" strike="noStrike" dirty="0" smtClean="0">
                <a:effectLst/>
                <a:latin typeface="Helvetica Neue"/>
                <a:ea typeface="Helvetica Neue"/>
                <a:cs typeface="Helvetica Neue"/>
                <a:sym typeface="Helvetica Neue"/>
              </a:rPr>
              <a:t>V. 8 The gift of wisdom seems to be the ability to make decisions and give guidance that is according to God's will.  A message from God about the future.  Example, </a:t>
            </a:r>
            <a:r>
              <a:rPr lang="en-US" sz="2200" u="none" strike="noStrike" dirty="0" err="1" smtClean="0">
                <a:effectLst/>
                <a:latin typeface="Helvetica Neue"/>
                <a:ea typeface="Helvetica Neue"/>
                <a:cs typeface="Helvetica Neue"/>
                <a:sym typeface="Helvetica Neue"/>
              </a:rPr>
              <a:t>Agabus</a:t>
            </a:r>
            <a:r>
              <a:rPr lang="en-US" sz="2200" u="none" strike="noStrike" dirty="0" smtClean="0">
                <a:effectLst/>
                <a:latin typeface="Helvetica Neue"/>
                <a:ea typeface="Helvetica Neue"/>
                <a:cs typeface="Helvetica Neue"/>
                <a:sym typeface="Helvetica Neue"/>
              </a:rPr>
              <a:t> predicting a drought in Acts 11:28.</a:t>
            </a:r>
          </a:p>
          <a:p>
            <a:pPr lvl="0" fontAlgn="base"/>
            <a:endParaRPr lang="en-US" sz="2200" u="none" strike="noStrike" dirty="0" smtClean="0">
              <a:effectLst/>
              <a:latin typeface="Helvetica Neue"/>
              <a:ea typeface="Helvetica Neue"/>
              <a:cs typeface="Helvetica Neue"/>
              <a:sym typeface="Helvetica Neue"/>
            </a:endParaRPr>
          </a:p>
          <a:p>
            <a:pPr lvl="0" fontAlgn="base"/>
            <a:r>
              <a:rPr lang="en-US" sz="2200" u="none" strike="noStrike" dirty="0" smtClean="0">
                <a:effectLst/>
                <a:latin typeface="Helvetica Neue"/>
                <a:ea typeface="Helvetica Neue"/>
                <a:cs typeface="Helvetica Neue"/>
                <a:sym typeface="Helvetica Neue"/>
              </a:rPr>
              <a:t> V. 8 The gift of knowledge is the ability to have an in-depth understanding of a spiritual issue or situation.  A message about the past or present from God.  Example, Jesus knowing about the woman’s perversion in John 4:18.  </a:t>
            </a:r>
          </a:p>
          <a:p>
            <a:pPr lvl="0" fontAlgn="base"/>
            <a:endParaRPr lang="en-US" sz="2200" u="none" strike="noStrike" dirty="0" smtClean="0">
              <a:effectLst/>
              <a:latin typeface="Helvetica Neue"/>
              <a:ea typeface="Helvetica Neue"/>
              <a:cs typeface="Helvetica Neue"/>
              <a:sym typeface="Helvetica Neue"/>
            </a:endParaRPr>
          </a:p>
          <a:p>
            <a:pPr lvl="0" fontAlgn="base"/>
            <a:r>
              <a:rPr lang="en-US" sz="2200" u="none" strike="noStrike" dirty="0" smtClean="0">
                <a:effectLst/>
                <a:latin typeface="Helvetica Neue"/>
                <a:ea typeface="Helvetica Neue"/>
                <a:cs typeface="Helvetica Neue"/>
                <a:sym typeface="Helvetica Neue"/>
              </a:rPr>
              <a:t> V. 9 The gift of faith is being able to trust God and encourage others to trust God, no matter the circumstances.  Example, Peter walking on the water in Matthew 14:29.  </a:t>
            </a:r>
          </a:p>
          <a:p>
            <a:pPr lvl="0" fontAlgn="base"/>
            <a:endParaRPr lang="en-US" sz="2200" u="none" strike="noStrike" dirty="0" smtClean="0">
              <a:effectLst/>
              <a:latin typeface="Helvetica Neue"/>
              <a:ea typeface="Helvetica Neue"/>
              <a:cs typeface="Helvetica Neue"/>
              <a:sym typeface="Helvetica Neue"/>
            </a:endParaRPr>
          </a:p>
          <a:p>
            <a:pPr lvl="0" fontAlgn="base"/>
            <a:r>
              <a:rPr lang="en-US" sz="2200" u="none" strike="noStrike" dirty="0" smtClean="0">
                <a:effectLst/>
                <a:latin typeface="Helvetica Neue"/>
                <a:ea typeface="Helvetica Neue"/>
                <a:cs typeface="Helvetica Neue"/>
                <a:sym typeface="Helvetica Neue"/>
              </a:rPr>
              <a:t> V. 9 The gift of healing is the miraculous ability to use God's healing power to restore a person who is sick, injured, or suffering.  Example, Jesus healing the blind man in John 9:1-12.</a:t>
            </a:r>
          </a:p>
          <a:p>
            <a:pPr lvl="0" fontAlgn="base"/>
            <a:endParaRPr lang="en-US" sz="2200" u="none" strike="noStrike" dirty="0" smtClean="0">
              <a:effectLst/>
              <a:latin typeface="Helvetica Neue"/>
              <a:ea typeface="Helvetica Neue"/>
              <a:cs typeface="Helvetica Neue"/>
              <a:sym typeface="Helvetica Neue"/>
            </a:endParaRPr>
          </a:p>
          <a:p>
            <a:pPr lvl="0" fontAlgn="base"/>
            <a:r>
              <a:rPr lang="en-US" sz="2200" u="none" strike="noStrike" dirty="0" smtClean="0">
                <a:effectLst/>
                <a:latin typeface="Helvetica Neue"/>
                <a:ea typeface="Helvetica Neue"/>
                <a:cs typeface="Helvetica Neue"/>
                <a:sym typeface="Helvetica Neue"/>
              </a:rPr>
              <a:t> V. 10 The gift of miracles is being able to perform signs and wonders that give authenticity to God's Word and the Gospel message.  </a:t>
            </a:r>
          </a:p>
          <a:p>
            <a:pPr lvl="0" fontAlgn="base"/>
            <a:endParaRPr lang="en-US" sz="2200" u="none" strike="noStrike" dirty="0" smtClean="0">
              <a:effectLst/>
              <a:latin typeface="Helvetica Neue"/>
              <a:ea typeface="Helvetica Neue"/>
              <a:cs typeface="Helvetica Neue"/>
              <a:sym typeface="Helvetica Neue"/>
            </a:endParaRPr>
          </a:p>
          <a:p>
            <a:pPr lvl="0" fontAlgn="base"/>
            <a:r>
              <a:rPr lang="en-US" sz="2200" u="none" strike="noStrike" dirty="0" smtClean="0">
                <a:effectLst/>
                <a:latin typeface="Helvetica Neue"/>
                <a:ea typeface="Helvetica Neue"/>
                <a:cs typeface="Helvetica Neue"/>
                <a:sym typeface="Helvetica Neue"/>
              </a:rPr>
              <a:t> V. 10 The gift of prophecy is being able to proclaim a message from God.  Example, Paul telling the jailer he and his whole household were going to be saved in Acts 16:31.</a:t>
            </a:r>
          </a:p>
          <a:p>
            <a:pPr lvl="0" fontAlgn="base"/>
            <a:r>
              <a:rPr lang="en-US" sz="2200" u="none" strike="noStrike" dirty="0" smtClean="0">
                <a:effectLst/>
                <a:latin typeface="Helvetica Neue"/>
                <a:ea typeface="Helvetica Neue"/>
                <a:cs typeface="Helvetica Neue"/>
                <a:sym typeface="Helvetica Neue"/>
              </a:rPr>
              <a:t>  </a:t>
            </a:r>
          </a:p>
          <a:p>
            <a:pPr lvl="0" fontAlgn="base"/>
            <a:r>
              <a:rPr lang="en-US" sz="2200" u="none" strike="noStrike" dirty="0" smtClean="0">
                <a:effectLst/>
                <a:latin typeface="Helvetica Neue"/>
                <a:ea typeface="Helvetica Neue"/>
                <a:cs typeface="Helvetica Neue"/>
                <a:sym typeface="Helvetica Neue"/>
              </a:rPr>
              <a:t> V. 10 The gift of discerning spirits is the ability to determine whether or not a message, person, or event is truly from God.  Example, Paul rebuking the evil spirit out of the girl who told the future in Acts 16:17-18.</a:t>
            </a:r>
          </a:p>
          <a:p>
            <a:pPr lvl="0" fontAlgn="base"/>
            <a:endParaRPr lang="en-US" sz="2200" u="none" strike="noStrike" dirty="0" smtClean="0">
              <a:effectLst/>
              <a:latin typeface="Helvetica Neue"/>
              <a:ea typeface="Helvetica Neue"/>
              <a:cs typeface="Helvetica Neue"/>
              <a:sym typeface="Helvetica Neue"/>
            </a:endParaRPr>
          </a:p>
          <a:p>
            <a:pPr lvl="0" fontAlgn="base"/>
            <a:r>
              <a:rPr lang="en-US" sz="2200" u="none" strike="noStrike" dirty="0" smtClean="0">
                <a:effectLst/>
                <a:latin typeface="Helvetica Neue"/>
                <a:ea typeface="Helvetica Neue"/>
                <a:cs typeface="Helvetica Neue"/>
                <a:sym typeface="Helvetica Neue"/>
              </a:rPr>
              <a:t> V. 10 The gift of tongues is the ability to speak in a foreign language that you do not have knowledge of, in order to communicate with someone who speaks that language.</a:t>
            </a:r>
          </a:p>
          <a:p>
            <a:pPr lvl="0" fontAlgn="base"/>
            <a:endParaRPr lang="en-US" sz="2200" u="none" strike="noStrike" dirty="0" smtClean="0">
              <a:effectLst/>
              <a:latin typeface="Helvetica Neue"/>
              <a:ea typeface="Helvetica Neue"/>
              <a:cs typeface="Helvetica Neue"/>
              <a:sym typeface="Helvetica Neue"/>
            </a:endParaRPr>
          </a:p>
          <a:p>
            <a:pPr lvl="0" fontAlgn="base"/>
            <a:r>
              <a:rPr lang="en-US" sz="2200" u="none" strike="noStrike" dirty="0" smtClean="0">
                <a:effectLst/>
                <a:latin typeface="Helvetica Neue"/>
                <a:ea typeface="Helvetica Neue"/>
                <a:cs typeface="Helvetica Neue"/>
                <a:sym typeface="Helvetica Neue"/>
              </a:rPr>
              <a:t> V. 10 The gift of interpreting tongues is the ability to translate the tongues speaking and communicate it back to others in your own language.</a:t>
            </a:r>
            <a:endParaRPr lang="en-US" sz="2200" b="1" dirty="0" smtClean="0">
              <a:effectLst/>
              <a:latin typeface="Helvetica Neue"/>
              <a:ea typeface="Helvetica Neue"/>
              <a:cs typeface="Helvetica Neue"/>
              <a:sym typeface="Helvetica Neue"/>
            </a:endParaRPr>
          </a:p>
          <a:p>
            <a:endParaRPr lang="en-US" sz="2200" b="1" dirty="0" smtClean="0">
              <a:effectLst/>
              <a:latin typeface="Helvetica Neue"/>
              <a:ea typeface="Helvetica Neue"/>
              <a:cs typeface="Helvetica Neue"/>
              <a:sym typeface="Helvetica Neue"/>
            </a:endParaRPr>
          </a:p>
          <a:p>
            <a:r>
              <a:rPr lang="en-US" sz="2200" b="1" dirty="0" smtClean="0">
                <a:effectLst/>
                <a:latin typeface="Helvetica Neue"/>
                <a:ea typeface="Helvetica Neue"/>
                <a:cs typeface="Helvetica Neue"/>
                <a:sym typeface="Helvetica Neue"/>
              </a:rPr>
              <a:t>Summary:</a:t>
            </a:r>
            <a:r>
              <a:rPr lang="en-US" sz="2200" dirty="0" smtClean="0">
                <a:effectLst/>
                <a:latin typeface="Helvetica Neue"/>
                <a:ea typeface="Helvetica Neue"/>
                <a:cs typeface="Helvetica Neue"/>
                <a:sym typeface="Helvetica Neue"/>
              </a:rPr>
              <a:t>  Christians can be unaware of how the Holy Sprit specially equips them for service that they might serve not from the flesh but from the purpose, power and design of God to accomplish His specific purposes.</a:t>
            </a:r>
          </a:p>
          <a:p>
            <a:r>
              <a:rPr lang="en-US" sz="2200" dirty="0" smtClean="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416147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Summary:</a:t>
            </a:r>
            <a:r>
              <a:rPr lang="en-US" sz="2200" dirty="0" smtClean="0">
                <a:effectLst/>
                <a:latin typeface="Helvetica Neue"/>
                <a:ea typeface="Helvetica Neue"/>
                <a:cs typeface="Helvetica Neue"/>
                <a:sym typeface="Helvetica Neue"/>
              </a:rPr>
              <a:t>  The discovery of and use of our spiritual gifts remains to be a great way to bring God’s grace into our midst. We need to value everyone’s gift and receive as well as give.</a:t>
            </a:r>
          </a:p>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*Gift of Service</a:t>
            </a:r>
            <a:r>
              <a:rPr lang="en-US" baseline="0" dirty="0" smtClean="0"/>
              <a:t> (Helps):   Working behind the scenes.  Unselfish natures and like to do small things, even menial tasks with no thought of receiving credit.  Enjoy relationship more than recognition.  </a:t>
            </a:r>
          </a:p>
          <a:p>
            <a:endParaRPr lang="en-US" baseline="0" dirty="0" smtClean="0"/>
          </a:p>
          <a:p>
            <a:r>
              <a:rPr lang="en-US" baseline="0" dirty="0" smtClean="0"/>
              <a:t>*Gift of Mercy/Compassion:    Feel exceptional empathy and compassion for those who are suffering (physically, mentally, or emotionally).  </a:t>
            </a:r>
          </a:p>
          <a:p>
            <a:endParaRPr lang="en-US" baseline="0" dirty="0" smtClean="0"/>
          </a:p>
          <a:p>
            <a:r>
              <a:rPr lang="en-US" baseline="0" dirty="0" smtClean="0"/>
              <a:t>*Gift of Exhortation (Encouragement):  Means of encouraging, challenging, comforting, and guiding.  </a:t>
            </a:r>
            <a:endParaRPr lang="en-US" dirty="0"/>
          </a:p>
        </p:txBody>
      </p:sp>
    </p:spTree>
    <p:extLst>
      <p:ext uri="{BB962C8B-B14F-4D97-AF65-F5344CB8AC3E}">
        <p14:creationId xmlns:p14="http://schemas.microsoft.com/office/powerpoint/2010/main" val="1638075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Summary:</a:t>
            </a:r>
            <a:r>
              <a:rPr lang="en-US" sz="2200" dirty="0" smtClean="0">
                <a:effectLst/>
                <a:latin typeface="Helvetica Neue"/>
                <a:ea typeface="Helvetica Neue"/>
                <a:cs typeface="Helvetica Neue"/>
                <a:sym typeface="Helvetica Neue"/>
              </a:rPr>
              <a:t>  These particular gifts are often associated with full-time service because they become so dominant in a person’s life that it becomes a call, desire, and purpose.</a:t>
            </a:r>
          </a:p>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18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270000" y="3225800"/>
            <a:ext cx="10464800" cy="3302000"/>
          </a:xfrm>
          <a:prstGeom prst="rect">
            <a:avLst/>
          </a:prstGeom>
        </p:spPr>
        <p:txBody>
          <a:bodyPr/>
          <a:lstStyle/>
          <a:p>
            <a:r>
              <a:t>Title Text</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61588-96D9-E545-848B-CD64BD6E859C}" type="datetimeFigureOut">
              <a:rPr lang="en-US" smtClean="0"/>
              <a:t>4/24/16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5428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1588-96D9-E545-848B-CD64BD6E859C}" type="datetimeFigureOut">
              <a:rPr lang="en-US" smtClean="0"/>
              <a:t>4/24/16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92617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11545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68065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96233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9195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8" name="Shape 28"/>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29" name="Shape 29"/>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7" name="Sea-sidebar2.jpg"/>
          <p:cNvPicPr>
            <a:picLocks noChangeAspect="1"/>
          </p:cNvPicPr>
          <p:nvPr/>
        </p:nvPicPr>
        <p:blipFill>
          <a:blip r:embed="rId2">
            <a:extLst/>
          </a:blip>
          <a:srcRect r="23956"/>
          <a:stretch>
            <a:fillRect/>
          </a:stretch>
        </p:blipFill>
        <p:spPr>
          <a:xfrm>
            <a:off x="4481" y="1668676"/>
            <a:ext cx="1299592" cy="8084925"/>
          </a:xfrm>
          <a:prstGeom prst="rect">
            <a:avLst/>
          </a:prstGeom>
          <a:ln w="12700">
            <a:miter lim="400000"/>
          </a:ln>
          <a:effectLst>
            <a:outerShdw blurRad="190500" dist="76200" dir="41479" rotWithShape="0">
              <a:srgbClr val="000000"/>
            </a:outerShdw>
          </a:effectLst>
        </p:spPr>
      </p:pic>
      <p:pic>
        <p:nvPicPr>
          <p:cNvPr id="38"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39" name="Shape 39"/>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40" name="Shape 4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13</a:t>
            </a:r>
            <a:endParaRPr dirty="0"/>
          </a:p>
        </p:txBody>
      </p:sp>
      <p:sp>
        <p:nvSpPr>
          <p:cNvPr id="41" name="Shape 41"/>
          <p:cNvSpPr/>
          <p:nvPr/>
        </p:nvSpPr>
        <p:spPr>
          <a:xfrm>
            <a:off x="0" y="2387210"/>
            <a:ext cx="1299766" cy="595035"/>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 Gifts of the Spirit</a:t>
            </a:r>
            <a:endParaRPr sz="1600" dirty="0"/>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49"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sp>
        <p:nvSpPr>
          <p:cNvPr id="50" name="Shape 5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13</a:t>
            </a:r>
            <a:endParaRPr lang="en-US" dirty="0" smtClean="0"/>
          </a:p>
        </p:txBody>
      </p:sp>
      <p:sp>
        <p:nvSpPr>
          <p:cNvPr id="51" name="Shape 51"/>
          <p:cNvSpPr/>
          <p:nvPr/>
        </p:nvSpPr>
        <p:spPr>
          <a:xfrm>
            <a:off x="787" y="2602901"/>
            <a:ext cx="1298192" cy="595035"/>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 Gifts</a:t>
            </a:r>
            <a:r>
              <a:rPr lang="en-US" sz="1600" baseline="0" dirty="0" smtClean="0"/>
              <a:t> of the Spirit</a:t>
            </a:r>
            <a:endParaRPr sz="1600" dirty="0"/>
          </a:p>
        </p:txBody>
      </p:sp>
      <p:pic>
        <p:nvPicPr>
          <p:cNvPr id="52"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53" name="Shape 53"/>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6767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4529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61588-96D9-E545-848B-CD64BD6E859C}" type="datetimeFigureOut">
              <a:rPr lang="en-US" smtClean="0"/>
              <a:t>4/24/16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49857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61588-96D9-E545-848B-CD64BD6E859C}" type="datetimeFigureOut">
              <a:rPr lang="en-US" smtClean="0"/>
              <a:t>4/24/16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4519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61588-96D9-E545-848B-CD64BD6E859C}" type="datetimeFigureOut">
              <a:rPr lang="en-US" smtClean="0"/>
              <a:t>4/24/16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3596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7B361588-96D9-E545-848B-CD64BD6E859C}" type="datetimeFigureOut">
              <a:rPr lang="en-US" smtClean="0"/>
              <a:t>4/24/16</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EFC0DD0-8238-9F46-837F-7147FF4D1168}" type="slidenum">
              <a:rPr lang="en-US" smtClean="0"/>
              <a:t>‹#›</a:t>
            </a:fld>
            <a:endParaRPr lang="en-US" dirty="0"/>
          </a:p>
        </p:txBody>
      </p:sp>
    </p:spTree>
    <p:extLst>
      <p:ext uri="{BB962C8B-B14F-4D97-AF65-F5344CB8AC3E}">
        <p14:creationId xmlns:p14="http://schemas.microsoft.com/office/powerpoint/2010/main" val="16345499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hyperlink" Target="http://lighthousefgc.org/take-a-spiritual-gifts-profile-tod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68" name="Shape 68"/>
          <p:cNvSpPr/>
          <p:nvPr/>
        </p:nvSpPr>
        <p:spPr>
          <a:xfrm>
            <a:off x="1083806" y="5680830"/>
            <a:ext cx="10837188" cy="2995692"/>
          </a:xfrm>
          <a:prstGeom prst="rect">
            <a:avLst/>
          </a:prstGeom>
          <a:blipFill>
            <a:blip r:embed="rId3"/>
          </a:blip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400" i="1">
                <a:solidFill>
                  <a:srgbClr val="FFFFFF"/>
                </a:solidFill>
              </a:defRPr>
            </a:pPr>
            <a:r>
              <a:rPr dirty="0"/>
              <a:t>Experiencing the Fullness of Christ</a:t>
            </a:r>
          </a:p>
          <a:p>
            <a:pPr>
              <a:defRPr sz="7700">
                <a:solidFill>
                  <a:srgbClr val="FFFFFF"/>
                </a:solidFill>
              </a:defRPr>
            </a:pPr>
            <a:r>
              <a:rPr dirty="0" smtClean="0"/>
              <a:t>#</a:t>
            </a:r>
            <a:r>
              <a:rPr lang="en-US" dirty="0" smtClean="0"/>
              <a:t>13 The Gifts of the Spirit (1 Cor 12:</a:t>
            </a:r>
            <a:r>
              <a:rPr lang="en-US" dirty="0"/>
              <a:t>8</a:t>
            </a:r>
            <a:r>
              <a:rPr lang="en-US" dirty="0" smtClean="0"/>
              <a:t>-11)</a:t>
            </a:r>
            <a:endParaRPr dirty="0"/>
          </a:p>
        </p:txBody>
      </p:sp>
      <p:sp>
        <p:nvSpPr>
          <p:cNvPr id="69" name="Shape 69"/>
          <p:cNvSpPr/>
          <p:nvPr/>
        </p:nvSpPr>
        <p:spPr>
          <a:xfrm>
            <a:off x="1265258" y="297031"/>
            <a:ext cx="10330422" cy="4887444"/>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dirty="0"/>
              <a:t>Life in the Spirit!</a:t>
            </a:r>
          </a:p>
        </p:txBody>
      </p:sp>
      <p:sp>
        <p:nvSpPr>
          <p:cNvPr id="70" name="Shape 70"/>
          <p:cNvSpPr/>
          <p:nvPr/>
        </p:nvSpPr>
        <p:spPr>
          <a:xfrm>
            <a:off x="9176236" y="8813579"/>
            <a:ext cx="3371626" cy="833562"/>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30000"/>
              </a:lnSpc>
              <a:defRPr sz="3800">
                <a:solidFill>
                  <a:srgbClr val="FFFFFF"/>
                </a:solidFill>
                <a:latin typeface="Gill Sans"/>
                <a:ea typeface="Gill Sans"/>
                <a:cs typeface="Gill Sans"/>
                <a:sym typeface="Gill Sans"/>
              </a:defRPr>
            </a:lvl1pPr>
          </a:lstStyle>
          <a:p>
            <a:r>
              <a:rPr lang="en-US" dirty="0" smtClean="0"/>
              <a:t>Calvin Chiang</a:t>
            </a:r>
            <a:endParaRPr dirty="0"/>
          </a:p>
        </p:txBody>
      </p:sp>
      <p:sp>
        <p:nvSpPr>
          <p:cNvPr id="71" name="Shape 71"/>
          <p:cNvSpPr/>
          <p:nvPr/>
        </p:nvSpPr>
        <p:spPr>
          <a:xfrm>
            <a:off x="81680" y="8821419"/>
            <a:ext cx="7489403" cy="533401"/>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r>
              <a:t>Oakland International Fellowship</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a:t>B</a:t>
            </a:r>
            <a:r>
              <a:rPr lang="en-US" b="1" dirty="0" smtClean="0"/>
              <a:t>) God’s Distributed Working Gifts (Rom 12:3-8)</a:t>
            </a:r>
            <a:endParaRPr lang="en-US" b="1" dirty="0"/>
          </a:p>
        </p:txBody>
      </p:sp>
      <p:sp>
        <p:nvSpPr>
          <p:cNvPr id="3" name="Text Placeholder 2"/>
          <p:cNvSpPr>
            <a:spLocks noGrp="1"/>
          </p:cNvSpPr>
          <p:nvPr>
            <p:ph type="body" sz="quarter" idx="4294967295"/>
          </p:nvPr>
        </p:nvSpPr>
        <p:spPr>
          <a:xfrm>
            <a:off x="881433" y="1908050"/>
            <a:ext cx="11327500" cy="7693150"/>
          </a:xfrm>
        </p:spPr>
        <p:style>
          <a:lnRef idx="1">
            <a:schemeClr val="accent3"/>
          </a:lnRef>
          <a:fillRef idx="2">
            <a:schemeClr val="accent3"/>
          </a:fillRef>
          <a:effectRef idx="1">
            <a:schemeClr val="accent3"/>
          </a:effectRef>
          <a:fontRef idx="minor">
            <a:schemeClr val="dk1"/>
          </a:fontRef>
        </p:style>
        <p:txBody>
          <a:bodyPr>
            <a:noAutofit/>
          </a:bodyPr>
          <a:lstStyle/>
          <a:p>
            <a:pPr lvl="0"/>
            <a:r>
              <a:rPr lang="en-US" dirty="0"/>
              <a:t>V. 4 uses the functions of a physical body to describe how each person’s spiritual gifts service is important to the health of the whole church body. </a:t>
            </a:r>
            <a:endParaRPr lang="en-US" dirty="0" smtClean="0"/>
          </a:p>
          <a:p>
            <a:pPr lvl="0"/>
            <a:endParaRPr lang="en-US" dirty="0"/>
          </a:p>
          <a:p>
            <a:pPr lvl="0" fontAlgn="base"/>
            <a:r>
              <a:rPr lang="en-US" dirty="0"/>
              <a:t>V. 6 each believer receives spiritual gifts but each has different gifts.  Not everyone has the same gift(s). All are a mark of spirituality if rightly used by the Spirit for His glory</a:t>
            </a:r>
            <a:r>
              <a:rPr lang="en-US" dirty="0" smtClean="0"/>
              <a:t>.</a:t>
            </a:r>
          </a:p>
          <a:p>
            <a:pPr lvl="0" fontAlgn="base"/>
            <a:endParaRPr lang="en-US" dirty="0"/>
          </a:p>
          <a:p>
            <a:pPr lvl="0" fontAlgn="base"/>
            <a:r>
              <a:rPr lang="en-US" dirty="0"/>
              <a:t>The parts of the body don’t work against each other, but rather they support each other.  Therefore the different parts of the Body of Christ shouldn’t be jealous or divisive with each other but rather be supportive of each part.  The spiritual gifts are never for selfish purposes and whenever we find jealousy, pride, “better than” attitudes, Satan is trying to derail our gifts.</a:t>
            </a:r>
          </a:p>
          <a:p>
            <a:pPr marL="0" indent="0" algn="ctr">
              <a:buNone/>
            </a:pPr>
            <a:endParaRPr lang="en-US" dirty="0"/>
          </a:p>
        </p:txBody>
      </p:sp>
    </p:spTree>
    <p:extLst>
      <p:ext uri="{BB962C8B-B14F-4D97-AF65-F5344CB8AC3E}">
        <p14:creationId xmlns:p14="http://schemas.microsoft.com/office/powerpoint/2010/main" val="396903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8395169"/>
              </p:ext>
            </p:extLst>
          </p:nvPr>
        </p:nvGraphicFramePr>
        <p:xfrm>
          <a:off x="338667" y="338672"/>
          <a:ext cx="12395199" cy="9160932"/>
        </p:xfrm>
        <a:graphic>
          <a:graphicData uri="http://schemas.openxmlformats.org/drawingml/2006/table">
            <a:tbl>
              <a:tblPr firstRow="1" bandRow="1">
                <a:tableStyleId>{4C3C2611-4C71-4FC5-86AE-919BDF0F9419}</a:tableStyleId>
              </a:tblPr>
              <a:tblGrid>
                <a:gridCol w="4131733"/>
                <a:gridCol w="4131733"/>
                <a:gridCol w="4131733"/>
              </a:tblGrid>
              <a:tr h="832812">
                <a:tc>
                  <a:txBody>
                    <a:bodyPr/>
                    <a:lstStyle/>
                    <a:p>
                      <a:pPr algn="ctr"/>
                      <a:r>
                        <a:rPr lang="en-US" sz="2400" dirty="0" smtClean="0"/>
                        <a:t>Spiritual</a:t>
                      </a:r>
                      <a:r>
                        <a:rPr lang="en-US" sz="2400" baseline="0" dirty="0" smtClean="0"/>
                        <a:t> Gifts -- Spirit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400" dirty="0" smtClean="0"/>
                        <a:t>Working Gifts -- Father</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pPr algn="ctr"/>
                      <a:r>
                        <a:rPr lang="en-US" sz="2400" b="1" dirty="0" smtClean="0"/>
                        <a:t>1 Corinthians 12:8-11</a:t>
                      </a:r>
                      <a:endParaRPr lang="en-US" sz="24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c>
                  <a:txBody>
                    <a:bodyPr/>
                    <a:lstStyle/>
                    <a:p>
                      <a:pPr algn="ctr"/>
                      <a:r>
                        <a:rPr lang="en-US" sz="2400" b="1" dirty="0" smtClean="0"/>
                        <a:t>Romans</a:t>
                      </a:r>
                      <a:r>
                        <a:rPr lang="en-US" sz="2400" b="1" baseline="0" dirty="0" smtClean="0"/>
                        <a:t> 12:3-8</a:t>
                      </a:r>
                      <a:endParaRPr lang="en-US" sz="24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r>
              <a:tr h="832812">
                <a:tc>
                  <a:txBody>
                    <a:bodyPr/>
                    <a:lstStyle/>
                    <a:p>
                      <a:r>
                        <a:rPr lang="en-US" sz="2400" dirty="0" smtClean="0"/>
                        <a:t>1.  Wisdom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1.  Prophecy</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2.  Knowledge</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2.  Service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pPr marL="0" indent="0">
                        <a:buNone/>
                      </a:pPr>
                      <a:r>
                        <a:rPr lang="en-US" sz="2400" dirty="0" smtClean="0"/>
                        <a:t>3.</a:t>
                      </a:r>
                      <a:r>
                        <a:rPr lang="en-US" sz="2400" baseline="0" dirty="0" smtClean="0"/>
                        <a:t>  Faith</a:t>
                      </a:r>
                      <a:endParaRPr lang="en-US" sz="24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3.  Teaching</a:t>
                      </a:r>
                      <a:r>
                        <a:rPr lang="en-US" sz="2400" baseline="0" dirty="0" smtClean="0"/>
                        <a:t>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4.  Healing</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4.  Exhorts (Encouragement)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5.  Miracles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5.</a:t>
                      </a:r>
                      <a:r>
                        <a:rPr lang="en-US" sz="2400" baseline="0" dirty="0" smtClean="0"/>
                        <a:t>  Giving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6.  Prophecy</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6.  Leadership</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7.  Discernment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7.  Mercy</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8.  Gift</a:t>
                      </a:r>
                      <a:r>
                        <a:rPr lang="en-US" sz="2400" baseline="0" dirty="0" smtClean="0"/>
                        <a:t> of Tongues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9.  Gift</a:t>
                      </a:r>
                      <a:r>
                        <a:rPr lang="en-US" sz="2400" baseline="0" dirty="0" smtClean="0"/>
                        <a:t> of Interpreting Tongues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9445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C) Equipping Gifts (</a:t>
            </a:r>
            <a:r>
              <a:rPr lang="en-US" b="1" dirty="0" err="1" smtClean="0"/>
              <a:t>Eph</a:t>
            </a:r>
            <a:r>
              <a:rPr lang="en-US" b="1" dirty="0" smtClean="0"/>
              <a:t> 4:7-13)</a:t>
            </a:r>
            <a:endParaRPr lang="en-US" b="1" dirty="0"/>
          </a:p>
        </p:txBody>
      </p:sp>
      <p:sp>
        <p:nvSpPr>
          <p:cNvPr id="3" name="Text Placeholder 2"/>
          <p:cNvSpPr>
            <a:spLocks noGrp="1"/>
          </p:cNvSpPr>
          <p:nvPr>
            <p:ph type="body" sz="quarter" idx="4294967295"/>
          </p:nvPr>
        </p:nvSpPr>
        <p:spPr>
          <a:xfrm>
            <a:off x="1016899" y="2246717"/>
            <a:ext cx="11039634" cy="5203950"/>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de-DE" dirty="0"/>
              <a:t>“</a:t>
            </a:r>
            <a:r>
              <a:rPr lang="en-US" dirty="0"/>
              <a:t>7 But to each one of us grace was given according to the measure of Christ’s gift.  8 Therefore it says, </a:t>
            </a:r>
            <a:r>
              <a:rPr lang="de-DE" dirty="0">
                <a:solidFill>
                  <a:srgbClr val="FF0000"/>
                </a:solidFill>
              </a:rPr>
              <a:t>“</a:t>
            </a:r>
            <a:r>
              <a:rPr lang="en-US" dirty="0">
                <a:solidFill>
                  <a:srgbClr val="FF0000"/>
                </a:solidFill>
              </a:rPr>
              <a:t>WHEN HE ASCENDED ON HIGH, HE LED CAPTIVE A HOST OF CAPTIVES, AND HE GAVE GIFTS TO MEN.”</a:t>
            </a:r>
            <a:r>
              <a:rPr lang="en-US" dirty="0"/>
              <a:t> …11 And He gave some as apostles, and some as prophets, and some as evangelists, and some as pastors and teachers, 12 for the equipping of the saints for the work of service, to the building up of the body of Christ; 13 until we all attain to the unity of the faith, and of the knowledge of the Son of God, to a mature man, to the measure of the stature which belongs to the fullness of Christ. ” </a:t>
            </a:r>
          </a:p>
          <a:p>
            <a:pPr marL="0" indent="0" algn="ctr">
              <a:buNone/>
            </a:pPr>
            <a:endParaRPr lang="en-US" dirty="0"/>
          </a:p>
        </p:txBody>
      </p:sp>
    </p:spTree>
    <p:extLst>
      <p:ext uri="{BB962C8B-B14F-4D97-AF65-F5344CB8AC3E}">
        <p14:creationId xmlns:p14="http://schemas.microsoft.com/office/powerpoint/2010/main" val="2176163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C) Equipping Gifts (</a:t>
            </a:r>
            <a:r>
              <a:rPr lang="en-US" b="1" dirty="0" err="1" smtClean="0"/>
              <a:t>Eph</a:t>
            </a:r>
            <a:r>
              <a:rPr lang="en-US" b="1" dirty="0" smtClean="0"/>
              <a:t> 4:7-13)</a:t>
            </a:r>
            <a:endParaRPr lang="en-US" b="1" dirty="0"/>
          </a:p>
        </p:txBody>
      </p:sp>
      <p:sp>
        <p:nvSpPr>
          <p:cNvPr id="3" name="Text Placeholder 2"/>
          <p:cNvSpPr>
            <a:spLocks noGrp="1"/>
          </p:cNvSpPr>
          <p:nvPr>
            <p:ph type="body" sz="quarter" idx="4294967295"/>
          </p:nvPr>
        </p:nvSpPr>
        <p:spPr>
          <a:xfrm>
            <a:off x="650875" y="1930400"/>
            <a:ext cx="11703050" cy="7670800"/>
          </a:xfrm>
        </p:spPr>
        <p:style>
          <a:lnRef idx="1">
            <a:schemeClr val="accent3"/>
          </a:lnRef>
          <a:fillRef idx="2">
            <a:schemeClr val="accent3"/>
          </a:fillRef>
          <a:effectRef idx="1">
            <a:schemeClr val="accent3"/>
          </a:effectRef>
          <a:fontRef idx="minor">
            <a:schemeClr val="dk1"/>
          </a:fontRef>
        </p:style>
        <p:txBody>
          <a:bodyPr>
            <a:noAutofit/>
          </a:bodyPr>
          <a:lstStyle/>
          <a:p>
            <a:pPr lvl="0" fontAlgn="base"/>
            <a:r>
              <a:rPr lang="en-US" dirty="0"/>
              <a:t>V. 7-8 identifies spiritual gifts as part of the anointing of the Holy Spirit.  </a:t>
            </a:r>
            <a:endParaRPr lang="en-US" dirty="0" smtClean="0"/>
          </a:p>
          <a:p>
            <a:pPr lvl="0" fontAlgn="base"/>
            <a:endParaRPr lang="en-US" dirty="0"/>
          </a:p>
          <a:p>
            <a:pPr lvl="0" fontAlgn="base"/>
            <a:r>
              <a:rPr lang="de-DE" dirty="0"/>
              <a:t>“</a:t>
            </a:r>
            <a:r>
              <a:rPr lang="en-US" dirty="0"/>
              <a:t>He gave some as apostles, and some as prophets, and some as evangelists, and some as pastors and teachers” (11) describe how God specially outfits and calls some believers to be ‘equippers.’ </a:t>
            </a:r>
            <a:endParaRPr lang="en-US" dirty="0" smtClean="0"/>
          </a:p>
          <a:p>
            <a:pPr lvl="0" fontAlgn="base"/>
            <a:endParaRPr lang="en-US" dirty="0"/>
          </a:p>
          <a:p>
            <a:pPr lvl="0" fontAlgn="base"/>
            <a:r>
              <a:rPr lang="en-US" dirty="0"/>
              <a:t>“For the equipping of the saints” (12) distinguishes these gifts/calls designed to equip saints</a:t>
            </a:r>
            <a:r>
              <a:rPr lang="en-US" dirty="0" smtClean="0"/>
              <a:t>.</a:t>
            </a:r>
          </a:p>
          <a:p>
            <a:pPr lvl="0" fontAlgn="base"/>
            <a:endParaRPr lang="en-US" dirty="0"/>
          </a:p>
          <a:p>
            <a:pPr lvl="0" fontAlgn="base"/>
            <a:r>
              <a:rPr lang="en-US" dirty="0"/>
              <a:t>“For the work of service, to the building up of the body of Christ” (12): Equipping gifts have a special purpose of building up the body of Christ unto full maturity.</a:t>
            </a:r>
          </a:p>
        </p:txBody>
      </p:sp>
    </p:spTree>
    <p:extLst>
      <p:ext uri="{BB962C8B-B14F-4D97-AF65-F5344CB8AC3E}">
        <p14:creationId xmlns:p14="http://schemas.microsoft.com/office/powerpoint/2010/main" val="1255682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7550129"/>
              </p:ext>
            </p:extLst>
          </p:nvPr>
        </p:nvGraphicFramePr>
        <p:xfrm>
          <a:off x="338667" y="338672"/>
          <a:ext cx="12395199" cy="9160932"/>
        </p:xfrm>
        <a:graphic>
          <a:graphicData uri="http://schemas.openxmlformats.org/drawingml/2006/table">
            <a:tbl>
              <a:tblPr firstRow="1" bandRow="1">
                <a:tableStyleId>{4C3C2611-4C71-4FC5-86AE-919BDF0F9419}</a:tableStyleId>
              </a:tblPr>
              <a:tblGrid>
                <a:gridCol w="4131733"/>
                <a:gridCol w="4131733"/>
                <a:gridCol w="4131733"/>
              </a:tblGrid>
              <a:tr h="832812">
                <a:tc>
                  <a:txBody>
                    <a:bodyPr/>
                    <a:lstStyle/>
                    <a:p>
                      <a:pPr algn="ctr"/>
                      <a:r>
                        <a:rPr lang="en-US" sz="2400" dirty="0" smtClean="0"/>
                        <a:t>Spiritual</a:t>
                      </a:r>
                      <a:r>
                        <a:rPr lang="en-US" sz="2400" baseline="0" dirty="0" smtClean="0"/>
                        <a:t> Gifts -- Spirit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400" dirty="0" smtClean="0"/>
                        <a:t>Working Gifts -- Father</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2400" dirty="0" smtClean="0"/>
                        <a:t>Equipping Gifts – Son</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pPr algn="ctr"/>
                      <a:r>
                        <a:rPr lang="en-US" sz="2400" b="1" dirty="0" smtClean="0"/>
                        <a:t>1 Corinthians 12:8-11</a:t>
                      </a:r>
                      <a:endParaRPr lang="en-US" sz="24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c>
                  <a:txBody>
                    <a:bodyPr/>
                    <a:lstStyle/>
                    <a:p>
                      <a:pPr algn="ctr"/>
                      <a:r>
                        <a:rPr lang="en-US" sz="2400" b="1" dirty="0" smtClean="0"/>
                        <a:t>Romans</a:t>
                      </a:r>
                      <a:r>
                        <a:rPr lang="en-US" sz="2400" b="1" baseline="0" dirty="0" smtClean="0"/>
                        <a:t> 12:3-8</a:t>
                      </a:r>
                      <a:endParaRPr lang="en-US" sz="24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c>
                  <a:txBody>
                    <a:bodyPr/>
                    <a:lstStyle/>
                    <a:p>
                      <a:pPr algn="ctr"/>
                      <a:r>
                        <a:rPr lang="en-US" sz="2400" b="1" dirty="0" smtClean="0"/>
                        <a:t>Ephesians</a:t>
                      </a:r>
                      <a:r>
                        <a:rPr lang="en-US" sz="2400" b="1" baseline="0" dirty="0" smtClean="0"/>
                        <a:t> 4:7-13</a:t>
                      </a:r>
                      <a:endParaRPr lang="en-US" sz="24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r>
              <a:tr h="832812">
                <a:tc>
                  <a:txBody>
                    <a:bodyPr/>
                    <a:lstStyle/>
                    <a:p>
                      <a:r>
                        <a:rPr lang="en-US" sz="2400" dirty="0" smtClean="0"/>
                        <a:t>1.  Wisdom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1.  Prophecy</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1.</a:t>
                      </a:r>
                      <a:r>
                        <a:rPr lang="en-US" sz="2400" baseline="0" dirty="0" smtClean="0"/>
                        <a:t>  Apostles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2.  Knowledge</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2.  Service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2.  Prophets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pPr marL="0" indent="0">
                        <a:buNone/>
                      </a:pPr>
                      <a:r>
                        <a:rPr lang="en-US" sz="2400" dirty="0" smtClean="0"/>
                        <a:t>3.</a:t>
                      </a:r>
                      <a:r>
                        <a:rPr lang="en-US" sz="2400" baseline="0" dirty="0" smtClean="0"/>
                        <a:t>  Faith</a:t>
                      </a:r>
                      <a:endParaRPr lang="en-US" sz="24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3.  Teaching</a:t>
                      </a:r>
                      <a:r>
                        <a:rPr lang="en-US" sz="2400" baseline="0" dirty="0" smtClean="0"/>
                        <a:t>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3.  Evangelists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4.  Healing</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4.  Exhorts (Encouragement)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4.  Pastors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5.  Miracles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5.</a:t>
                      </a:r>
                      <a:r>
                        <a:rPr lang="en-US" sz="2400" baseline="0" dirty="0" smtClean="0"/>
                        <a:t>  Giving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5.  Teachers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6.  Prophecy</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6.  Leadership</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7.  Discernment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sz="2400" dirty="0" smtClean="0"/>
                        <a:t>7.  Mercy</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8.  Gift</a:t>
                      </a:r>
                      <a:r>
                        <a:rPr lang="en-US" sz="2400" baseline="0" dirty="0" smtClean="0"/>
                        <a:t> of Tongues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9.  Gift</a:t>
                      </a:r>
                      <a:r>
                        <a:rPr lang="en-US" sz="2400" baseline="0" dirty="0" smtClean="0"/>
                        <a:t> of Interpreting Tongues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2007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Other Gifts Not Covered</a:t>
            </a:r>
            <a:endParaRPr lang="en-US" b="1" dirty="0"/>
          </a:p>
        </p:txBody>
      </p:sp>
      <p:sp>
        <p:nvSpPr>
          <p:cNvPr id="3" name="Text Placeholder 2"/>
          <p:cNvSpPr>
            <a:spLocks noGrp="1"/>
          </p:cNvSpPr>
          <p:nvPr>
            <p:ph type="body" sz="quarter" idx="4294967295"/>
          </p:nvPr>
        </p:nvSpPr>
        <p:spPr>
          <a:xfrm>
            <a:off x="650875" y="1930400"/>
            <a:ext cx="11703050" cy="7670800"/>
          </a:xfrm>
        </p:spPr>
        <p:style>
          <a:lnRef idx="1">
            <a:schemeClr val="accent3"/>
          </a:lnRef>
          <a:fillRef idx="2">
            <a:schemeClr val="accent3"/>
          </a:fillRef>
          <a:effectRef idx="1">
            <a:schemeClr val="accent3"/>
          </a:effectRef>
          <a:fontRef idx="minor">
            <a:schemeClr val="dk1"/>
          </a:fontRef>
        </p:style>
        <p:txBody>
          <a:bodyPr>
            <a:noAutofit/>
          </a:bodyPr>
          <a:lstStyle/>
          <a:p>
            <a:pPr lvl="0" fontAlgn="base"/>
            <a:r>
              <a:rPr lang="en-US" dirty="0" smtClean="0"/>
              <a:t>Hospitality</a:t>
            </a:r>
          </a:p>
          <a:p>
            <a:pPr lvl="0" fontAlgn="base"/>
            <a:endParaRPr lang="en-US" dirty="0"/>
          </a:p>
          <a:p>
            <a:pPr lvl="0" fontAlgn="base"/>
            <a:r>
              <a:rPr lang="en-US" dirty="0" smtClean="0"/>
              <a:t>Preaching</a:t>
            </a:r>
          </a:p>
          <a:p>
            <a:pPr lvl="0" fontAlgn="base"/>
            <a:endParaRPr lang="en-US" dirty="0" smtClean="0"/>
          </a:p>
          <a:p>
            <a:pPr lvl="0" fontAlgn="base"/>
            <a:r>
              <a:rPr lang="en-US" dirty="0" smtClean="0"/>
              <a:t>Prayer</a:t>
            </a:r>
          </a:p>
          <a:p>
            <a:pPr lvl="0" fontAlgn="base"/>
            <a:endParaRPr lang="en-US" dirty="0" smtClean="0"/>
          </a:p>
          <a:p>
            <a:pPr lvl="0" fontAlgn="base"/>
            <a:r>
              <a:rPr lang="en-US" dirty="0" smtClean="0"/>
              <a:t>Music</a:t>
            </a:r>
          </a:p>
          <a:p>
            <a:pPr lvl="0" fontAlgn="base"/>
            <a:endParaRPr lang="en-US" dirty="0" smtClean="0"/>
          </a:p>
          <a:p>
            <a:pPr lvl="0" fontAlgn="base"/>
            <a:r>
              <a:rPr lang="en-US" dirty="0" smtClean="0"/>
              <a:t>Counseling</a:t>
            </a:r>
          </a:p>
          <a:p>
            <a:pPr lvl="0" fontAlgn="base"/>
            <a:endParaRPr lang="en-US" dirty="0"/>
          </a:p>
          <a:p>
            <a:pPr lvl="0" fontAlgn="base"/>
            <a:r>
              <a:rPr lang="en-US" dirty="0" smtClean="0"/>
              <a:t>Gift of </a:t>
            </a:r>
            <a:r>
              <a:rPr lang="en-US" dirty="0" err="1" smtClean="0"/>
              <a:t>Craftmanship</a:t>
            </a:r>
            <a:r>
              <a:rPr lang="en-US" dirty="0" smtClean="0"/>
              <a:t>/Artist</a:t>
            </a:r>
          </a:p>
          <a:p>
            <a:pPr lvl="0" fontAlgn="base"/>
            <a:endParaRPr lang="en-US" dirty="0"/>
          </a:p>
          <a:p>
            <a:pPr lvl="0" fontAlgn="base"/>
            <a:r>
              <a:rPr lang="en-US" dirty="0" smtClean="0"/>
              <a:t>Administration</a:t>
            </a:r>
          </a:p>
          <a:p>
            <a:pPr lvl="0" fontAlgn="base"/>
            <a:endParaRPr lang="en-US" dirty="0"/>
          </a:p>
          <a:p>
            <a:pPr lvl="0" fontAlgn="base"/>
            <a:endParaRPr lang="en-US" dirty="0" smtClean="0"/>
          </a:p>
          <a:p>
            <a:pPr lvl="0" fontAlgn="base"/>
            <a:endParaRPr lang="en-US" dirty="0"/>
          </a:p>
        </p:txBody>
      </p:sp>
    </p:spTree>
    <p:extLst>
      <p:ext uri="{BB962C8B-B14F-4D97-AF65-F5344CB8AC3E}">
        <p14:creationId xmlns:p14="http://schemas.microsoft.com/office/powerpoint/2010/main" val="4141945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Conclusion</a:t>
            </a:r>
            <a:endParaRPr lang="en-US" b="1" dirty="0"/>
          </a:p>
        </p:txBody>
      </p:sp>
      <p:sp>
        <p:nvSpPr>
          <p:cNvPr id="3" name="Text Placeholder 2"/>
          <p:cNvSpPr>
            <a:spLocks noGrp="1"/>
          </p:cNvSpPr>
          <p:nvPr>
            <p:ph type="body" sz="quarter" idx="4294967295"/>
          </p:nvPr>
        </p:nvSpPr>
        <p:spPr>
          <a:xfrm>
            <a:off x="650875" y="2556934"/>
            <a:ext cx="11703050" cy="3132667"/>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fontAlgn="base">
              <a:buNone/>
            </a:pPr>
            <a:r>
              <a:rPr lang="en-US" dirty="0"/>
              <a:t>God uses the Spirit of Christ to uniquely anoint each believer with a special gift to give the believer an opportunity to minister to the body of Christ. No believer lives by him or herself. We are members of one body and are made to serve one another through general love acts and specifically through our spiritual gifts.</a:t>
            </a:r>
          </a:p>
          <a:p>
            <a:pPr marL="0" lvl="0" indent="0" algn="ctr" fontAlgn="base">
              <a:buNone/>
            </a:pPr>
            <a:endParaRPr lang="en-US" dirty="0"/>
          </a:p>
        </p:txBody>
      </p:sp>
    </p:spTree>
    <p:extLst>
      <p:ext uri="{BB962C8B-B14F-4D97-AF65-F5344CB8AC3E}">
        <p14:creationId xmlns:p14="http://schemas.microsoft.com/office/powerpoint/2010/main" val="243452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4.jpeg"/>
          <p:cNvPicPr>
            <a:picLocks noChangeAspect="1"/>
          </p:cNvPicPr>
          <p:nvPr/>
        </p:nvPicPr>
        <p:blipFill>
          <a:blip r:embed="rId2">
            <a:extLst/>
          </a:blip>
          <a:stretch>
            <a:fillRect/>
          </a:stretch>
        </p:blipFill>
        <p:spPr>
          <a:xfrm>
            <a:off x="1330960" y="0"/>
            <a:ext cx="11673840" cy="4557662"/>
          </a:xfrm>
          <a:prstGeom prst="rect">
            <a:avLst/>
          </a:prstGeom>
          <a:ln w="12700">
            <a:miter lim="400000"/>
          </a:ln>
          <a:effectLst>
            <a:outerShdw blurRad="190500" dist="8455" dir="5400000" rotWithShape="0">
              <a:srgbClr val="000000"/>
            </a:outerShdw>
          </a:effectLst>
        </p:spPr>
      </p:pic>
      <p:sp>
        <p:nvSpPr>
          <p:cNvPr id="4" name="TextBox 3"/>
          <p:cNvSpPr txBox="1"/>
          <p:nvPr/>
        </p:nvSpPr>
        <p:spPr>
          <a:xfrm>
            <a:off x="5019500" y="3622835"/>
            <a:ext cx="414554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Discussion</a:t>
            </a:r>
            <a:r>
              <a:rPr kumimoji="0" lang="en-US" sz="3600" b="1" i="0" u="none" strike="noStrike" cap="none" spc="0" normalizeH="0" dirty="0" smtClean="0">
                <a:ln>
                  <a:noFill/>
                </a:ln>
                <a:solidFill>
                  <a:srgbClr val="000000"/>
                </a:solidFill>
                <a:effectLst/>
                <a:uFillTx/>
                <a:latin typeface="Calibri"/>
                <a:ea typeface="+mn-ea"/>
                <a:cs typeface="Calibri"/>
                <a:sym typeface="Helvetica Light"/>
              </a:rPr>
              <a:t> Questions</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7" name="TextBox 6"/>
          <p:cNvSpPr txBox="1"/>
          <p:nvPr/>
        </p:nvSpPr>
        <p:spPr>
          <a:xfrm>
            <a:off x="1437322" y="5136187"/>
            <a:ext cx="11439498"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dirty="0" smtClean="0">
                <a:latin typeface="Calibri"/>
                <a:cs typeface="Calibri"/>
              </a:rPr>
              <a:t>If you are a believer, you have been blessed with at least one spiritual gift.  Do you know what that might be?  Please share with the group and the reason why you think so.</a:t>
            </a:r>
            <a:endParaRPr kumimoji="0" lang="en-US" sz="2800" b="1" i="0" u="none" strike="noStrike" cap="none" spc="0" normalizeH="0" dirty="0" smtClean="0">
              <a:ln>
                <a:noFill/>
              </a:ln>
              <a:solidFill>
                <a:srgbClr val="000000"/>
              </a:solidFill>
              <a:effectLst/>
              <a:uFillTx/>
              <a:latin typeface="Calibri"/>
              <a:cs typeface="Calibri"/>
              <a:sym typeface="Helvetica Light"/>
            </a:endParaRPr>
          </a:p>
          <a:p>
            <a:pPr marR="0" algn="l" defTabSz="584200" rtl="0" fontAlgn="auto" latinLnBrk="0" hangingPunct="0">
              <a:lnSpc>
                <a:spcPct val="100000"/>
              </a:lnSpc>
              <a:spcBef>
                <a:spcPts val="0"/>
              </a:spcBef>
              <a:spcAft>
                <a:spcPts val="0"/>
              </a:spcAft>
              <a:buClrTx/>
              <a:buSzTx/>
              <a:tabLst/>
            </a:pPr>
            <a:endParaRPr kumimoji="0" lang="en-US" sz="2800" b="1" i="0" u="none" strike="noStrike" cap="none" spc="0" normalizeH="0" dirty="0" smtClean="0">
              <a:ln>
                <a:noFill/>
              </a:ln>
              <a:solidFill>
                <a:srgbClr val="000000"/>
              </a:solidFill>
              <a:effectLst/>
              <a:uFillTx/>
              <a:latin typeface="Calibri"/>
              <a:cs typeface="Calibri"/>
              <a:sym typeface="Helvetica Light"/>
            </a:endParaRP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baseline="0" dirty="0" smtClean="0">
                <a:latin typeface="Calibri"/>
                <a:cs typeface="Calibri"/>
              </a:rPr>
              <a:t>Are any gifts a sign of more spiritual maturity?  Explain.  </a:t>
            </a:r>
          </a:p>
          <a:p>
            <a:pPr marL="571500" marR="0" indent="-571500" algn="l" defTabSz="584200" rtl="0" fontAlgn="auto" latinLnBrk="0" hangingPunct="0">
              <a:lnSpc>
                <a:spcPct val="100000"/>
              </a:lnSpc>
              <a:spcBef>
                <a:spcPts val="0"/>
              </a:spcBef>
              <a:spcAft>
                <a:spcPts val="0"/>
              </a:spcAft>
              <a:buClrTx/>
              <a:buSzTx/>
              <a:buFont typeface="Arial"/>
              <a:buChar char="•"/>
              <a:tabLst/>
            </a:pPr>
            <a:endParaRPr kumimoji="0" lang="en-US" sz="2800" b="1" i="0" u="none" strike="noStrike" cap="none" spc="0" normalizeH="0" dirty="0">
              <a:ln>
                <a:noFill/>
              </a:ln>
              <a:solidFill>
                <a:srgbClr val="000000"/>
              </a:solidFill>
              <a:effectLst/>
              <a:uFillTx/>
              <a:latin typeface="Calibri"/>
              <a:cs typeface="Calibri"/>
              <a:sym typeface="Helvetica Light"/>
            </a:endParaRPr>
          </a:p>
          <a:p>
            <a:pPr marL="571500" lvl="0" indent="-571500" algn="l">
              <a:buFont typeface="Arial"/>
              <a:buChar char="•"/>
            </a:pPr>
            <a:r>
              <a:rPr lang="en-US" sz="2800" b="1" dirty="0">
                <a:hlinkClick r:id="rId3"/>
              </a:rPr>
              <a:t>http://lighthousefgc.org/take-a-spiritual-gifts-profile-today/</a:t>
            </a:r>
            <a:endParaRPr lang="en-US" sz="2800" b="1" dirty="0"/>
          </a:p>
          <a:p>
            <a:pPr marR="0" algn="l" defTabSz="584200" rtl="0" fontAlgn="auto" latinLnBrk="0" hangingPunct="0">
              <a:lnSpc>
                <a:spcPct val="100000"/>
              </a:lnSpc>
              <a:spcBef>
                <a:spcPts val="0"/>
              </a:spcBef>
              <a:spcAft>
                <a:spcPts val="0"/>
              </a:spcAft>
              <a:buClrTx/>
              <a:buSzTx/>
              <a:tabLst/>
            </a:pPr>
            <a:endParaRPr kumimoji="0" lang="en-US" sz="28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674615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jpeg" descr="rcnKGxyKi.jpg"/>
          <p:cNvPicPr>
            <a:picLocks noChangeAspect="1"/>
          </p:cNvPicPr>
          <p:nvPr/>
        </p:nvPicPr>
        <p:blipFill>
          <a:blip r:embed="rId2">
            <a:extLst/>
          </a:blip>
          <a:srcRect l="4745" t="4724" r="5056" b="5002"/>
          <a:stretch>
            <a:fillRect/>
          </a:stretch>
        </p:blipFill>
        <p:spPr>
          <a:xfrm>
            <a:off x="1861424" y="1135040"/>
            <a:ext cx="10618727" cy="7901010"/>
          </a:xfrm>
          <a:custGeom>
            <a:avLst/>
            <a:gdLst/>
            <a:ahLst/>
            <a:cxnLst>
              <a:cxn ang="0">
                <a:pos x="wd2" y="hd2"/>
              </a:cxn>
              <a:cxn ang="5400000">
                <a:pos x="wd2" y="hd2"/>
              </a:cxn>
              <a:cxn ang="10800000">
                <a:pos x="wd2" y="hd2"/>
              </a:cxn>
              <a:cxn ang="16200000">
                <a:pos x="wd2" y="hd2"/>
              </a:cxn>
            </a:cxnLst>
            <a:rect l="0" t="0" r="r" b="b"/>
            <a:pathLst>
              <a:path w="21589" h="21598"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5"/>
                  <a:pt x="352" y="16467"/>
                </a:cubicBezTo>
                <a:cubicBezTo>
                  <a:pt x="338" y="16688"/>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3"/>
                  <a:pt x="312" y="18512"/>
                </a:cubicBezTo>
                <a:cubicBezTo>
                  <a:pt x="390" y="18631"/>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3"/>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8"/>
                  <a:pt x="7344" y="21145"/>
                </a:cubicBezTo>
                <a:cubicBezTo>
                  <a:pt x="7461" y="21226"/>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6"/>
                  <a:pt x="9243" y="21515"/>
                </a:cubicBezTo>
                <a:cubicBezTo>
                  <a:pt x="9361" y="21512"/>
                  <a:pt x="9396" y="21500"/>
                  <a:pt x="9443" y="21447"/>
                </a:cubicBezTo>
                <a:cubicBezTo>
                  <a:pt x="9600" y="21270"/>
                  <a:pt x="10084" y="21168"/>
                  <a:pt x="10240" y="21279"/>
                </a:cubicBezTo>
                <a:cubicBezTo>
                  <a:pt x="10306" y="21326"/>
                  <a:pt x="10311" y="21325"/>
                  <a:pt x="10394" y="21272"/>
                </a:cubicBezTo>
                <a:cubicBezTo>
                  <a:pt x="10587" y="21147"/>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5"/>
                  <a:pt x="12466" y="20825"/>
                </a:cubicBezTo>
                <a:cubicBezTo>
                  <a:pt x="12632" y="20824"/>
                  <a:pt x="12711" y="20855"/>
                  <a:pt x="12845" y="20970"/>
                </a:cubicBezTo>
                <a:cubicBezTo>
                  <a:pt x="12917" y="21032"/>
                  <a:pt x="12952" y="21045"/>
                  <a:pt x="13000" y="21031"/>
                </a:cubicBezTo>
                <a:cubicBezTo>
                  <a:pt x="13034" y="21021"/>
                  <a:pt x="13193" y="21008"/>
                  <a:pt x="13352" y="21002"/>
                </a:cubicBezTo>
                <a:cubicBezTo>
                  <a:pt x="13628"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2" y="21002"/>
                  <a:pt x="15203" y="20955"/>
                </a:cubicBezTo>
                <a:cubicBezTo>
                  <a:pt x="15313"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4" y="21359"/>
                  <a:pt x="18922" y="21458"/>
                </a:cubicBezTo>
                <a:cubicBezTo>
                  <a:pt x="18976"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2"/>
                  <a:pt x="21161" y="21311"/>
                </a:cubicBezTo>
                <a:cubicBezTo>
                  <a:pt x="21202" y="21333"/>
                  <a:pt x="21255" y="21352"/>
                  <a:pt x="21280" y="21352"/>
                </a:cubicBezTo>
                <a:cubicBezTo>
                  <a:pt x="21322" y="21352"/>
                  <a:pt x="21323" y="21341"/>
                  <a:pt x="21316" y="21145"/>
                </a:cubicBezTo>
                <a:cubicBezTo>
                  <a:pt x="21306" y="20887"/>
                  <a:pt x="21352" y="20743"/>
                  <a:pt x="21500" y="20564"/>
                </a:cubicBezTo>
                <a:cubicBezTo>
                  <a:pt x="21597"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7"/>
                  <a:pt x="21350" y="18128"/>
                </a:cubicBezTo>
                <a:cubicBezTo>
                  <a:pt x="21333" y="18034"/>
                  <a:pt x="21332" y="17936"/>
                  <a:pt x="21347" y="17780"/>
                </a:cubicBezTo>
                <a:cubicBezTo>
                  <a:pt x="21364" y="17606"/>
                  <a:pt x="21363" y="17548"/>
                  <a:pt x="21340" y="17486"/>
                </a:cubicBezTo>
                <a:cubicBezTo>
                  <a:pt x="21322" y="17438"/>
                  <a:pt x="21312" y="17334"/>
                  <a:pt x="21314" y="17209"/>
                </a:cubicBezTo>
                <a:cubicBezTo>
                  <a:pt x="21317" y="17042"/>
                  <a:pt x="21310" y="16984"/>
                  <a:pt x="21266" y="16869"/>
                </a:cubicBezTo>
                <a:cubicBezTo>
                  <a:pt x="21199"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29" y="12544"/>
                </a:lnTo>
                <a:lnTo>
                  <a:pt x="21362" y="12409"/>
                </a:lnTo>
                <a:cubicBezTo>
                  <a:pt x="21253" y="12193"/>
                  <a:pt x="21241" y="11878"/>
                  <a:pt x="21331" y="11628"/>
                </a:cubicBezTo>
                <a:lnTo>
                  <a:pt x="21378" y="11500"/>
                </a:lnTo>
                <a:lnTo>
                  <a:pt x="21324" y="11406"/>
                </a:lnTo>
                <a:cubicBezTo>
                  <a:pt x="21201" y="11190"/>
                  <a:pt x="21181" y="10929"/>
                  <a:pt x="21268" y="10687"/>
                </a:cubicBezTo>
                <a:cubicBezTo>
                  <a:pt x="21292" y="10620"/>
                  <a:pt x="21313" y="10558"/>
                  <a:pt x="21313" y="10550"/>
                </a:cubicBezTo>
                <a:cubicBezTo>
                  <a:pt x="21313" y="10541"/>
                  <a:pt x="21284" y="10518"/>
                  <a:pt x="21250" y="10499"/>
                </a:cubicBezTo>
                <a:cubicBezTo>
                  <a:pt x="21215" y="10479"/>
                  <a:pt x="21151" y="10410"/>
                  <a:pt x="21107" y="10342"/>
                </a:cubicBezTo>
                <a:cubicBezTo>
                  <a:pt x="20914" y="10048"/>
                  <a:pt x="20963" y="9641"/>
                  <a:pt x="21216" y="9423"/>
                </a:cubicBezTo>
                <a:cubicBezTo>
                  <a:pt x="21263"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5"/>
                  <a:pt x="21094" y="6908"/>
                </a:cubicBezTo>
                <a:cubicBezTo>
                  <a:pt x="21134" y="6801"/>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1"/>
                  <a:pt x="20835" y="5042"/>
                </a:cubicBezTo>
                <a:cubicBezTo>
                  <a:pt x="20834" y="4963"/>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0"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blurRad="76200" dist="50800" dir="5400000" rotWithShape="0">
              <a:srgbClr val="000000">
                <a:alpha val="50000"/>
              </a:srgbClr>
            </a:outerShdw>
          </a:effectLst>
        </p:spPr>
      </p:pic>
      <p:pic>
        <p:nvPicPr>
          <p:cNvPr id="74" name="image6.png" descr="17720-bark-ship--vector.png"/>
          <p:cNvPicPr>
            <a:picLocks noChangeAspect="1"/>
          </p:cNvPicPr>
          <p:nvPr/>
        </p:nvPicPr>
        <p:blipFill>
          <a:blip r:embed="rId3">
            <a:extLst/>
          </a:blip>
          <a:stretch>
            <a:fillRect/>
          </a:stretch>
        </p:blipFill>
        <p:spPr>
          <a:xfrm>
            <a:off x="5679009" y="3521571"/>
            <a:ext cx="2935315" cy="2136257"/>
          </a:xfrm>
          <a:prstGeom prst="rect">
            <a:avLst/>
          </a:prstGeom>
          <a:ln w="12700">
            <a:miter lim="400000"/>
          </a:ln>
        </p:spPr>
      </p:pic>
      <p:pic>
        <p:nvPicPr>
          <p:cNvPr id="75" name="image7.gif" descr="63e541c9907bf019687902204d97b499.gif"/>
          <p:cNvPicPr>
            <a:picLocks noChangeAspect="1"/>
          </p:cNvPicPr>
          <p:nvPr/>
        </p:nvPicPr>
        <p:blipFill>
          <a:blip r:embed="rId4">
            <a:extLst/>
          </a:blip>
          <a:stretch>
            <a:fillRect/>
          </a:stretch>
        </p:blipFill>
        <p:spPr>
          <a:xfrm>
            <a:off x="10518771" y="6885695"/>
            <a:ext cx="1498672" cy="1468698"/>
          </a:xfrm>
          <a:prstGeom prst="rect">
            <a:avLst/>
          </a:prstGeom>
          <a:ln w="12700">
            <a:miter lim="400000"/>
          </a:ln>
        </p:spPr>
      </p:pic>
      <p:sp>
        <p:nvSpPr>
          <p:cNvPr id="76" name="Shape 76"/>
          <p:cNvSpPr/>
          <p:nvPr/>
        </p:nvSpPr>
        <p:spPr>
          <a:xfrm>
            <a:off x="3227261" y="-1"/>
            <a:ext cx="845600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What is Your Next Port?</a:t>
            </a:r>
          </a:p>
        </p:txBody>
      </p:sp>
      <p:grpSp>
        <p:nvGrpSpPr>
          <p:cNvPr id="79" name="Group 79"/>
          <p:cNvGrpSpPr/>
          <p:nvPr/>
        </p:nvGrpSpPr>
        <p:grpSpPr>
          <a:xfrm>
            <a:off x="2619975" y="5350800"/>
            <a:ext cx="4526692" cy="3185806"/>
            <a:chOff x="0" y="0"/>
            <a:chExt cx="4526691" cy="3185805"/>
          </a:xfrm>
        </p:grpSpPr>
        <p:pic>
          <p:nvPicPr>
            <p:cNvPr id="77" name="image3.png" descr="L&amp;Bisland.jpg"/>
            <p:cNvPicPr>
              <a:picLocks noChangeAspect="1"/>
            </p:cNvPicPr>
            <p:nvPr/>
          </p:nvPicPr>
          <p:blipFill>
            <a:blip r:embed="rId5">
              <a:extLst/>
            </a:blip>
            <a:srcRect/>
            <a:stretch>
              <a:fillRect/>
            </a:stretch>
          </p:blipFill>
          <p:spPr>
            <a:xfrm>
              <a:off x="0" y="0"/>
              <a:ext cx="4526692" cy="3109457"/>
            </a:xfrm>
            <a:prstGeom prst="rect">
              <a:avLst/>
            </a:prstGeom>
            <a:ln w="12700" cap="flat">
              <a:noFill/>
              <a:miter lim="400000"/>
            </a:ln>
            <a:effectLst/>
          </p:spPr>
        </p:pic>
        <p:sp>
          <p:nvSpPr>
            <p:cNvPr id="78" name="Shape 78"/>
            <p:cNvSpPr/>
            <p:nvPr/>
          </p:nvSpPr>
          <p:spPr>
            <a:xfrm>
              <a:off x="607285" y="1560205"/>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r>
                <a:t>1</a:t>
              </a:r>
            </a:p>
          </p:txBody>
        </p:sp>
      </p:grpSp>
      <p:grpSp>
        <p:nvGrpSpPr>
          <p:cNvPr id="82" name="Group 82"/>
          <p:cNvGrpSpPr/>
          <p:nvPr/>
        </p:nvGrpSpPr>
        <p:grpSpPr>
          <a:xfrm>
            <a:off x="7146667" y="4972690"/>
            <a:ext cx="4870776" cy="3178823"/>
            <a:chOff x="0" y="0"/>
            <a:chExt cx="4870774" cy="3178821"/>
          </a:xfrm>
        </p:grpSpPr>
        <p:pic>
          <p:nvPicPr>
            <p:cNvPr id="80" name="image4.png" descr="S&amp;Disland.jpg"/>
            <p:cNvPicPr>
              <a:picLocks noChangeAspect="1"/>
            </p:cNvPicPr>
            <p:nvPr/>
          </p:nvPicPr>
          <p:blipFill>
            <a:blip r:embed="rId6">
              <a:extLst/>
            </a:blip>
            <a:stretch>
              <a:fillRect/>
            </a:stretch>
          </p:blipFill>
          <p:spPr>
            <a:xfrm>
              <a:off x="0" y="0"/>
              <a:ext cx="4870775" cy="3178822"/>
            </a:xfrm>
            <a:prstGeom prst="rect">
              <a:avLst/>
            </a:prstGeom>
            <a:ln w="12700" cap="flat">
              <a:noFill/>
              <a:miter lim="400000"/>
            </a:ln>
            <a:effectLst/>
          </p:spPr>
        </p:pic>
        <p:sp>
          <p:nvSpPr>
            <p:cNvPr id="81" name="Shape 81"/>
            <p:cNvSpPr/>
            <p:nvPr/>
          </p:nvSpPr>
          <p:spPr>
            <a:xfrm>
              <a:off x="4115762" y="77661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r>
                <a:t>2</a:t>
              </a:r>
            </a:p>
          </p:txBody>
        </p:sp>
      </p:grpSp>
      <p:grpSp>
        <p:nvGrpSpPr>
          <p:cNvPr id="85" name="Group 85"/>
          <p:cNvGrpSpPr/>
          <p:nvPr/>
        </p:nvGrpSpPr>
        <p:grpSpPr>
          <a:xfrm>
            <a:off x="6252743" y="1942126"/>
            <a:ext cx="5379067" cy="2992142"/>
            <a:chOff x="0" y="0"/>
            <a:chExt cx="5379066" cy="2992140"/>
          </a:xfrm>
        </p:grpSpPr>
        <p:pic>
          <p:nvPicPr>
            <p:cNvPr id="83" name="image5.png" descr="Q&amp;Tisland.jpg"/>
            <p:cNvPicPr>
              <a:picLocks noChangeAspect="1"/>
            </p:cNvPicPr>
            <p:nvPr/>
          </p:nvPicPr>
          <p:blipFill>
            <a:blip r:embed="rId7">
              <a:extLst/>
            </a:blip>
            <a:stretch>
              <a:fillRect/>
            </a:stretch>
          </p:blipFill>
          <p:spPr>
            <a:xfrm>
              <a:off x="0" y="0"/>
              <a:ext cx="5379067" cy="2179341"/>
            </a:xfrm>
            <a:prstGeom prst="rect">
              <a:avLst/>
            </a:prstGeom>
            <a:ln w="12700" cap="flat">
              <a:noFill/>
              <a:miter lim="400000"/>
            </a:ln>
            <a:effectLst/>
          </p:spPr>
        </p:pic>
        <p:sp>
          <p:nvSpPr>
            <p:cNvPr id="84" name="Shape 84"/>
            <p:cNvSpPr/>
            <p:nvPr/>
          </p:nvSpPr>
          <p:spPr>
            <a:xfrm>
              <a:off x="3527270" y="136654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r>
                <a:t>4</a:t>
              </a:r>
            </a:p>
          </p:txBody>
        </p:sp>
      </p:grpSp>
      <p:grpSp>
        <p:nvGrpSpPr>
          <p:cNvPr id="88" name="Group 88"/>
          <p:cNvGrpSpPr/>
          <p:nvPr/>
        </p:nvGrpSpPr>
        <p:grpSpPr>
          <a:xfrm>
            <a:off x="2619975" y="1537724"/>
            <a:ext cx="3501435" cy="3983502"/>
            <a:chOff x="0" y="0"/>
            <a:chExt cx="3501433" cy="3983501"/>
          </a:xfrm>
        </p:grpSpPr>
        <p:pic>
          <p:nvPicPr>
            <p:cNvPr id="86" name="image2.png" descr="F&amp;Fisland.jpg"/>
            <p:cNvPicPr>
              <a:picLocks noChangeAspect="1"/>
            </p:cNvPicPr>
            <p:nvPr/>
          </p:nvPicPr>
          <p:blipFill>
            <a:blip r:embed="rId8">
              <a:extLst/>
            </a:blip>
            <a:stretch>
              <a:fillRect/>
            </a:stretch>
          </p:blipFill>
          <p:spPr>
            <a:xfrm>
              <a:off x="0" y="168709"/>
              <a:ext cx="3501434" cy="3814793"/>
            </a:xfrm>
            <a:prstGeom prst="rect">
              <a:avLst/>
            </a:prstGeom>
            <a:ln w="12700" cap="flat">
              <a:noFill/>
              <a:miter lim="400000"/>
            </a:ln>
            <a:effectLst/>
          </p:spPr>
        </p:pic>
        <p:sp>
          <p:nvSpPr>
            <p:cNvPr id="87" name="Shape 87"/>
            <p:cNvSpPr/>
            <p:nvPr/>
          </p:nvSpPr>
          <p:spPr>
            <a:xfrm>
              <a:off x="362480" y="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r>
                <a:t>3</a:t>
              </a: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73"/>
                                        </p:tgtEl>
                                        <p:attrNameLst>
                                          <p:attrName>style.visibility</p:attrName>
                                        </p:attrNameLst>
                                      </p:cBhvr>
                                      <p:to>
                                        <p:strVal val="visible"/>
                                      </p:to>
                                    </p:set>
                                    <p:animEffect transition="in" filter="strips(downRight)">
                                      <p:cBhvr>
                                        <p:cTn id="7" dur="2250"/>
                                        <p:tgtEl>
                                          <p:spTgt spid="73"/>
                                        </p:tgtEl>
                                      </p:cBhvr>
                                    </p:animEffect>
                                  </p:childTnLst>
                                </p:cTn>
                              </p:par>
                            </p:childTnLst>
                          </p:cTn>
                        </p:par>
                        <p:par>
                          <p:cTn id="8" fill="hold">
                            <p:stCondLst>
                              <p:cond delay="2250"/>
                            </p:stCondLst>
                            <p:childTnLst>
                              <p:par>
                                <p:cTn id="9" presetID="1" presetClass="entr" presetSubtype="0" fill="hold" grpId="2" nodeType="afterEffect">
                                  <p:stCondLst>
                                    <p:cond delay="0"/>
                                  </p:stCondLst>
                                  <p:iterate>
                                    <p:tmAbs val="0"/>
                                  </p:iterate>
                                  <p:childTnLst>
                                    <p:set>
                                      <p:cBhvr>
                                        <p:cTn id="10" fill="hold"/>
                                        <p:tgtEl>
                                          <p:spTgt spid="74"/>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3" nodeType="afterEffect">
                                  <p:stCondLst>
                                    <p:cond delay="0"/>
                                  </p:stCondLst>
                                  <p:iterate>
                                    <p:tmAbs val="0"/>
                                  </p:iterate>
                                  <p:childTnLst>
                                    <p:set>
                                      <p:cBhvr>
                                        <p:cTn id="13" fill="hold"/>
                                        <p:tgtEl>
                                          <p:spTgt spid="75"/>
                                        </p:tgtEl>
                                        <p:attrNameLst>
                                          <p:attrName>style.visibility</p:attrName>
                                        </p:attrNameLst>
                                      </p:cBhvr>
                                      <p:to>
                                        <p:strVal val="visible"/>
                                      </p:to>
                                    </p:set>
                                  </p:childTnLst>
                                </p:cTn>
                              </p:par>
                            </p:childTnLst>
                          </p:cTn>
                        </p:par>
                        <p:par>
                          <p:cTn id="14" fill="hold">
                            <p:stCondLst>
                              <p:cond delay="2250"/>
                            </p:stCondLst>
                            <p:childTnLst>
                              <p:par>
                                <p:cTn id="15" presetID="3" presetClass="entr" presetSubtype="5" fill="hold" grpId="4" nodeType="afterEffect">
                                  <p:stCondLst>
                                    <p:cond delay="100"/>
                                  </p:stCondLst>
                                  <p:iterate>
                                    <p:tmAbs val="0"/>
                                  </p:iterate>
                                  <p:childTnLst>
                                    <p:set>
                                      <p:cBhvr>
                                        <p:cTn id="16" fill="hold"/>
                                        <p:tgtEl>
                                          <p:spTgt spid="79"/>
                                        </p:tgtEl>
                                        <p:attrNameLst>
                                          <p:attrName>style.visibility</p:attrName>
                                        </p:attrNameLst>
                                      </p:cBhvr>
                                      <p:to>
                                        <p:strVal val="visible"/>
                                      </p:to>
                                    </p:set>
                                    <p:animEffect transition="in" filter="blinds(vertical)">
                                      <p:cBhvr>
                                        <p:cTn id="17" dur="1000"/>
                                        <p:tgtEl>
                                          <p:spTgt spid="79"/>
                                        </p:tgtEl>
                                      </p:cBhvr>
                                    </p:animEffect>
                                  </p:childTnLst>
                                </p:cTn>
                              </p:par>
                            </p:childTnLst>
                          </p:cTn>
                        </p:par>
                        <p:par>
                          <p:cTn id="18" fill="hold">
                            <p:stCondLst>
                              <p:cond delay="3350"/>
                            </p:stCondLst>
                            <p:childTnLst>
                              <p:par>
                                <p:cTn id="19" presetID="3" presetClass="entr" presetSubtype="5" fill="hold" grpId="5" nodeType="afterEffect">
                                  <p:stCondLst>
                                    <p:cond delay="600"/>
                                  </p:stCondLst>
                                  <p:iterate>
                                    <p:tmAbs val="0"/>
                                  </p:iterate>
                                  <p:childTnLst>
                                    <p:set>
                                      <p:cBhvr>
                                        <p:cTn id="20" fill="hold"/>
                                        <p:tgtEl>
                                          <p:spTgt spid="82"/>
                                        </p:tgtEl>
                                        <p:attrNameLst>
                                          <p:attrName>style.visibility</p:attrName>
                                        </p:attrNameLst>
                                      </p:cBhvr>
                                      <p:to>
                                        <p:strVal val="visible"/>
                                      </p:to>
                                    </p:set>
                                    <p:animEffect transition="in" filter="blinds(vertical)">
                                      <p:cBhvr>
                                        <p:cTn id="21" dur="1000"/>
                                        <p:tgtEl>
                                          <p:spTgt spid="82"/>
                                        </p:tgtEl>
                                      </p:cBhvr>
                                    </p:animEffect>
                                  </p:childTnLst>
                                </p:cTn>
                              </p:par>
                            </p:childTnLst>
                          </p:cTn>
                        </p:par>
                        <p:par>
                          <p:cTn id="22" fill="hold">
                            <p:stCondLst>
                              <p:cond delay="4950"/>
                            </p:stCondLst>
                            <p:childTnLst>
                              <p:par>
                                <p:cTn id="23" presetID="3" presetClass="entr" presetSubtype="5" fill="hold" grpId="6" nodeType="afterEffect">
                                  <p:stCondLst>
                                    <p:cond delay="600"/>
                                  </p:stCondLst>
                                  <p:iterate>
                                    <p:tmAbs val="0"/>
                                  </p:iterate>
                                  <p:childTnLst>
                                    <p:set>
                                      <p:cBhvr>
                                        <p:cTn id="24" fill="hold"/>
                                        <p:tgtEl>
                                          <p:spTgt spid="88"/>
                                        </p:tgtEl>
                                        <p:attrNameLst>
                                          <p:attrName>style.visibility</p:attrName>
                                        </p:attrNameLst>
                                      </p:cBhvr>
                                      <p:to>
                                        <p:strVal val="visible"/>
                                      </p:to>
                                    </p:set>
                                    <p:animEffect transition="in" filter="blinds(vertical)">
                                      <p:cBhvr>
                                        <p:cTn id="25" dur="1000"/>
                                        <p:tgtEl>
                                          <p:spTgt spid="88"/>
                                        </p:tgtEl>
                                      </p:cBhvr>
                                    </p:animEffect>
                                  </p:childTnLst>
                                </p:cTn>
                              </p:par>
                            </p:childTnLst>
                          </p:cTn>
                        </p:par>
                        <p:par>
                          <p:cTn id="26" fill="hold">
                            <p:stCondLst>
                              <p:cond delay="6550"/>
                            </p:stCondLst>
                            <p:childTnLst>
                              <p:par>
                                <p:cTn id="27" presetID="3" presetClass="entr" presetSubtype="5" fill="hold" grpId="7" nodeType="afterEffect">
                                  <p:stCondLst>
                                    <p:cond delay="600"/>
                                  </p:stCondLst>
                                  <p:iterate>
                                    <p:tmAbs val="0"/>
                                  </p:iterate>
                                  <p:childTnLst>
                                    <p:set>
                                      <p:cBhvr>
                                        <p:cTn id="28" fill="hold"/>
                                        <p:tgtEl>
                                          <p:spTgt spid="85"/>
                                        </p:tgtEl>
                                        <p:attrNameLst>
                                          <p:attrName>style.visibility</p:attrName>
                                        </p:attrNameLst>
                                      </p:cBhvr>
                                      <p:to>
                                        <p:strVal val="visible"/>
                                      </p:to>
                                    </p:set>
                                    <p:animEffect transition="in" filter="blinds(vertical)">
                                      <p:cBhvr>
                                        <p:cTn id="2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P spid="75" grpId="3" animBg="1" advAuto="0"/>
      <p:bldP spid="79" grpId="4" animBg="1" advAuto="0"/>
      <p:bldP spid="82" grpId="5" animBg="1" advAuto="0"/>
      <p:bldP spid="85" grpId="7" animBg="1" advAuto="0"/>
      <p:bldP spid="88"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2467439" y="327101"/>
            <a:ext cx="1006497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Section 3: Christian Service</a:t>
            </a:r>
          </a:p>
        </p:txBody>
      </p:sp>
      <p:sp>
        <p:nvSpPr>
          <p:cNvPr id="81" name="Shape 81"/>
          <p:cNvSpPr/>
          <p:nvPr/>
        </p:nvSpPr>
        <p:spPr>
          <a:xfrm>
            <a:off x="1690171" y="8368030"/>
            <a:ext cx="11065759"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atin typeface="Helvetica"/>
                <a:ea typeface="Helvetica"/>
                <a:cs typeface="Helvetica"/>
                <a:sym typeface="Helvetica"/>
              </a:defRPr>
            </a:lvl1pPr>
          </a:lstStyle>
          <a:p>
            <a:r>
              <a:t>“Let us also walk by the Spirit” (Gal 5:25).</a:t>
            </a:r>
          </a:p>
        </p:txBody>
      </p:sp>
      <p:pic>
        <p:nvPicPr>
          <p:cNvPr id="82" name="image2.png" descr="F&amp;Fisland.jpg"/>
          <p:cNvPicPr>
            <a:picLocks noChangeAspect="1"/>
          </p:cNvPicPr>
          <p:nvPr/>
        </p:nvPicPr>
        <p:blipFill>
          <a:blip r:embed="rId2">
            <a:extLst/>
          </a:blip>
          <a:stretch>
            <a:fillRect/>
          </a:stretch>
        </p:blipFill>
        <p:spPr>
          <a:xfrm>
            <a:off x="4779303" y="1208593"/>
            <a:ext cx="6326548" cy="6892737"/>
          </a:xfrm>
          <a:prstGeom prst="rect">
            <a:avLst/>
          </a:prstGeom>
          <a:ln w="12700">
            <a:miter lim="400000"/>
          </a:ln>
        </p:spPr>
      </p:pic>
      <p:sp>
        <p:nvSpPr>
          <p:cNvPr id="83" name="Shape 83"/>
          <p:cNvSpPr/>
          <p:nvPr/>
        </p:nvSpPr>
        <p:spPr>
          <a:xfrm>
            <a:off x="3965615" y="1350721"/>
            <a:ext cx="1363217" cy="314960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rgbClr val="FFC341"/>
                </a:solidFill>
                <a:latin typeface="Baskerville Old Face"/>
                <a:ea typeface="Baskerville Old Face"/>
                <a:cs typeface="Baskerville Old Face"/>
                <a:sym typeface="Baskerville Old Face"/>
              </a:defRPr>
            </a:lvl1pPr>
          </a:lstStyle>
          <a:p>
            <a:r>
              <a:rPr dirty="0"/>
              <a:t>3</a:t>
            </a:r>
          </a:p>
        </p:txBody>
      </p:sp>
    </p:spTree>
    <p:extLst>
      <p:ext uri="{BB962C8B-B14F-4D97-AF65-F5344CB8AC3E}">
        <p14:creationId xmlns:p14="http://schemas.microsoft.com/office/powerpoint/2010/main" val="31546173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2000" fill="hold"/>
                                        <p:tgtEl>
                                          <p:spTgt spid="81"/>
                                        </p:tgtEl>
                                        <p:attrNameLst>
                                          <p:attrName>ppt_w</p:attrName>
                                        </p:attrNameLst>
                                      </p:cBhvr>
                                      <p:tavLst>
                                        <p:tav tm="0" fmla="#ppt_w*sin(2.5*pi*$)">
                                          <p:val>
                                            <p:fltVal val="0"/>
                                          </p:val>
                                        </p:tav>
                                        <p:tav tm="100000">
                                          <p:val>
                                            <p:fltVal val="1"/>
                                          </p:val>
                                        </p:tav>
                                      </p:tavLst>
                                    </p:anim>
                                    <p:anim calcmode="lin" valueType="num">
                                      <p:cBhvr>
                                        <p:cTn id="8" dur="2000" fill="hold"/>
                                        <p:tgtEl>
                                          <p:spTgt spid="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99600" y="7429500"/>
            <a:ext cx="3505200" cy="2324100"/>
          </a:xfrm>
          <a:prstGeom prst="rect">
            <a:avLst/>
          </a:prstGeom>
        </p:spPr>
      </p:pic>
      <p:sp>
        <p:nvSpPr>
          <p:cNvPr id="3" name="Rectangle 2"/>
          <p:cNvSpPr/>
          <p:nvPr/>
        </p:nvSpPr>
        <p:spPr>
          <a:xfrm>
            <a:off x="2624666" y="2553565"/>
            <a:ext cx="8449734" cy="5078314"/>
          </a:xfrm>
          <a:prstGeom prst="rect">
            <a:avLst/>
          </a:prstGeom>
        </p:spPr>
        <p:txBody>
          <a:bodyPr wrap="square">
            <a:spAutoFit/>
          </a:bodyPr>
          <a:lstStyle/>
          <a:p>
            <a:r>
              <a:rPr lang="en-US" dirty="0" smtClean="0"/>
              <a:t>Spiritual gifts are God’s diverse means to uniquely pour out His grace to each genuine believer in Christ, empowering them so they have special opportunities to extend God’s grace to others.  The Apostle Paul perfectly explained the purpose of spiritual gifts for 3 purposes:  1) for the perfecting of the saints, 2) for the work of the ministry, 3) for the edifying the body of Christ.</a:t>
            </a:r>
            <a:endParaRPr lang="en-US" dirty="0"/>
          </a:p>
        </p:txBody>
      </p:sp>
      <p:sp>
        <p:nvSpPr>
          <p:cNvPr id="6" name="Title 5"/>
          <p:cNvSpPr>
            <a:spLocks noGrp="1"/>
          </p:cNvSpPr>
          <p:nvPr>
            <p:ph type="title"/>
          </p:nvPr>
        </p:nvSpPr>
        <p:spPr>
          <a:xfrm>
            <a:off x="786342" y="390525"/>
            <a:ext cx="11703050" cy="1625600"/>
          </a:xfrm>
        </p:spPr>
        <p:style>
          <a:lnRef idx="1">
            <a:schemeClr val="accent3"/>
          </a:lnRef>
          <a:fillRef idx="2">
            <a:schemeClr val="accent3"/>
          </a:fillRef>
          <a:effectRef idx="1">
            <a:schemeClr val="accent3"/>
          </a:effectRef>
          <a:fontRef idx="minor">
            <a:schemeClr val="dk1"/>
          </a:fontRef>
        </p:style>
        <p:txBody>
          <a:bodyPr>
            <a:normAutofit/>
          </a:bodyPr>
          <a:lstStyle/>
          <a:p>
            <a:r>
              <a:rPr lang="en-US" sz="6600" dirty="0" smtClean="0"/>
              <a:t>What is a Spiritual Gift?</a:t>
            </a:r>
            <a:endParaRPr lang="en-US" sz="6600" dirty="0"/>
          </a:p>
        </p:txBody>
      </p:sp>
    </p:spTree>
    <p:extLst>
      <p:ext uri="{BB962C8B-B14F-4D97-AF65-F5344CB8AC3E}">
        <p14:creationId xmlns:p14="http://schemas.microsoft.com/office/powerpoint/2010/main" val="25434367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6342" y="390525"/>
            <a:ext cx="11703050" cy="16256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6600" dirty="0" smtClean="0"/>
              <a:t>What is the Difference Between  Natural Talents vs. Spiritual Gifts?</a:t>
            </a:r>
            <a:endParaRPr lang="en-US" sz="6600" dirty="0"/>
          </a:p>
        </p:txBody>
      </p:sp>
      <p:graphicFrame>
        <p:nvGraphicFramePr>
          <p:cNvPr id="4" name="Table 3"/>
          <p:cNvGraphicFramePr>
            <a:graphicFrameLocks noGrp="1"/>
          </p:cNvGraphicFramePr>
          <p:nvPr>
            <p:extLst>
              <p:ext uri="{D42A27DB-BD31-4B8C-83A1-F6EECF244321}">
                <p14:modId xmlns:p14="http://schemas.microsoft.com/office/powerpoint/2010/main" val="2160236271"/>
              </p:ext>
            </p:extLst>
          </p:nvPr>
        </p:nvGraphicFramePr>
        <p:xfrm>
          <a:off x="1473196" y="2613377"/>
          <a:ext cx="10447870" cy="6377971"/>
        </p:xfrm>
        <a:graphic>
          <a:graphicData uri="http://schemas.openxmlformats.org/drawingml/2006/table">
            <a:tbl>
              <a:tblPr firstRow="1" bandRow="1">
                <a:tableStyleId>{EEE7283C-3CF3-47DC-8721-378D4A62B228}</a:tableStyleId>
              </a:tblPr>
              <a:tblGrid>
                <a:gridCol w="5223935"/>
                <a:gridCol w="5223935"/>
              </a:tblGrid>
              <a:tr h="772411">
                <a:tc>
                  <a:txBody>
                    <a:bodyPr/>
                    <a:lstStyle/>
                    <a:p>
                      <a:pPr algn="ctr"/>
                      <a:r>
                        <a:rPr lang="en-US" sz="2400" dirty="0" smtClean="0"/>
                        <a:t>Natural Talents</a:t>
                      </a:r>
                      <a:endParaRPr lang="en-US" sz="2400" dirty="0"/>
                    </a:p>
                  </a:txBody>
                  <a:tcPr/>
                </a:tc>
                <a:tc>
                  <a:txBody>
                    <a:bodyPr/>
                    <a:lstStyle/>
                    <a:p>
                      <a:pPr algn="ctr"/>
                      <a:r>
                        <a:rPr lang="en-US" sz="2400" dirty="0" smtClean="0"/>
                        <a:t>Spiritual Gifts</a:t>
                      </a:r>
                      <a:endParaRPr lang="en-US" sz="2400" dirty="0"/>
                    </a:p>
                  </a:txBody>
                  <a:tcPr/>
                </a:tc>
              </a:tr>
              <a:tr h="772411">
                <a:tc>
                  <a:txBody>
                    <a:bodyPr/>
                    <a:lstStyle/>
                    <a:p>
                      <a:pPr marL="285750" indent="-285750">
                        <a:buFont typeface="Arial"/>
                        <a:buChar char="•"/>
                      </a:pPr>
                      <a:r>
                        <a:rPr lang="en-US" sz="2400" dirty="0" smtClean="0"/>
                        <a:t>From God through parents</a:t>
                      </a:r>
                    </a:p>
                  </a:txBody>
                  <a:tcPr/>
                </a:tc>
                <a:tc>
                  <a:txBody>
                    <a:bodyPr/>
                    <a:lstStyle/>
                    <a:p>
                      <a:pPr marL="285750" indent="-285750">
                        <a:buFont typeface="Arial"/>
                        <a:buChar char="•"/>
                      </a:pPr>
                      <a:r>
                        <a:rPr lang="en-US" sz="2400" dirty="0" smtClean="0"/>
                        <a:t>From God independent of</a:t>
                      </a:r>
                      <a:r>
                        <a:rPr lang="en-US" sz="2400" baseline="0" dirty="0" smtClean="0"/>
                        <a:t> parents</a:t>
                      </a:r>
                      <a:endParaRPr lang="en-US" sz="2400" dirty="0"/>
                    </a:p>
                  </a:txBody>
                  <a:tcPr/>
                </a:tc>
              </a:tr>
              <a:tr h="772411">
                <a:tc>
                  <a:txBody>
                    <a:bodyPr/>
                    <a:lstStyle/>
                    <a:p>
                      <a:pPr marL="285750" indent="-285750">
                        <a:buFont typeface="Arial"/>
                        <a:buChar char="•"/>
                      </a:pPr>
                      <a:r>
                        <a:rPr lang="en-US" sz="2400" dirty="0" smtClean="0"/>
                        <a:t>From</a:t>
                      </a:r>
                      <a:r>
                        <a:rPr lang="en-US" sz="2400" baseline="0" dirty="0" smtClean="0"/>
                        <a:t> birth</a:t>
                      </a:r>
                      <a:endParaRPr lang="en-US" sz="2400" dirty="0"/>
                    </a:p>
                  </a:txBody>
                  <a:tcPr/>
                </a:tc>
                <a:tc>
                  <a:txBody>
                    <a:bodyPr/>
                    <a:lstStyle/>
                    <a:p>
                      <a:pPr marL="285750" indent="-285750">
                        <a:buFont typeface="Arial"/>
                        <a:buChar char="•"/>
                      </a:pPr>
                      <a:r>
                        <a:rPr lang="en-US" sz="2400" dirty="0" smtClean="0"/>
                        <a:t>From rebirth</a:t>
                      </a:r>
                      <a:endParaRPr lang="en-US" sz="2400" dirty="0"/>
                    </a:p>
                  </a:txBody>
                  <a:tcPr/>
                </a:tc>
              </a:tr>
              <a:tr h="1333203">
                <a:tc>
                  <a:txBody>
                    <a:bodyPr/>
                    <a:lstStyle/>
                    <a:p>
                      <a:pPr marL="285750" indent="-285750">
                        <a:buFont typeface="Arial"/>
                        <a:buChar char="•"/>
                      </a:pPr>
                      <a:r>
                        <a:rPr lang="en-US" sz="2400" dirty="0" smtClean="0"/>
                        <a:t>Benefits mankind on the natural</a:t>
                      </a:r>
                      <a:r>
                        <a:rPr lang="en-US" sz="2400" baseline="0" dirty="0" smtClean="0"/>
                        <a:t> level; deal primary with the surfaces of life</a:t>
                      </a:r>
                      <a:endParaRPr lang="en-US" sz="2400" dirty="0"/>
                    </a:p>
                  </a:txBody>
                  <a:tcPr/>
                </a:tc>
                <a:tc>
                  <a:txBody>
                    <a:bodyPr/>
                    <a:lstStyle/>
                    <a:p>
                      <a:pPr marL="285750" indent="-285750">
                        <a:buFont typeface="Arial"/>
                        <a:buChar char="•"/>
                      </a:pPr>
                      <a:r>
                        <a:rPr lang="en-US" sz="2400" dirty="0" smtClean="0"/>
                        <a:t>To benefit mankind on the spiritual level</a:t>
                      </a:r>
                      <a:endParaRPr lang="en-US" sz="2400" dirty="0"/>
                    </a:p>
                  </a:txBody>
                  <a:tcPr/>
                </a:tc>
              </a:tr>
              <a:tr h="1904575">
                <a:tc>
                  <a:txBody>
                    <a:bodyPr/>
                    <a:lstStyle/>
                    <a:p>
                      <a:pPr marL="285750" indent="-285750">
                        <a:buFont typeface="Arial"/>
                        <a:buChar char="•"/>
                      </a:pPr>
                      <a:r>
                        <a:rPr lang="en-US" sz="2400" dirty="0" smtClean="0"/>
                        <a:t>Must be recognized,</a:t>
                      </a:r>
                      <a:r>
                        <a:rPr lang="en-US" sz="2400" baseline="0" dirty="0" smtClean="0"/>
                        <a:t> developed, exercised.  Can be possessed by a Christian or non-Christian.</a:t>
                      </a:r>
                      <a:endParaRPr lang="en-US" sz="2400" dirty="0"/>
                    </a:p>
                  </a:txBody>
                  <a:tcPr/>
                </a:tc>
                <a:tc>
                  <a:txBody>
                    <a:bodyPr/>
                    <a:lstStyle/>
                    <a:p>
                      <a:pPr marL="285750" indent="-285750">
                        <a:buFont typeface="Arial"/>
                        <a:buChar char="•"/>
                      </a:pPr>
                      <a:r>
                        <a:rPr lang="en-US" sz="2400" dirty="0" smtClean="0"/>
                        <a:t>Must be recognized,</a:t>
                      </a:r>
                      <a:r>
                        <a:rPr lang="en-US" sz="2400" baseline="0" dirty="0" smtClean="0"/>
                        <a:t> developed, exercised.  Can be possessed only by a Christian.</a:t>
                      </a:r>
                      <a:endParaRPr lang="en-US" sz="2400" dirty="0"/>
                    </a:p>
                  </a:txBody>
                  <a:tcPr/>
                </a:tc>
              </a:tr>
              <a:tr h="772411">
                <a:tc>
                  <a:txBody>
                    <a:bodyPr/>
                    <a:lstStyle/>
                    <a:p>
                      <a:pPr marL="285750" indent="-285750">
                        <a:buFont typeface="Arial"/>
                        <a:buChar char="•"/>
                      </a:pPr>
                      <a:r>
                        <a:rPr lang="en-US" sz="2400" dirty="0" smtClean="0"/>
                        <a:t>Useful for entertaining unless dedicated</a:t>
                      </a:r>
                      <a:endParaRPr lang="en-US" sz="2400" dirty="0"/>
                    </a:p>
                  </a:txBody>
                  <a:tcPr/>
                </a:tc>
                <a:tc>
                  <a:txBody>
                    <a:bodyPr/>
                    <a:lstStyle/>
                    <a:p>
                      <a:pPr marL="285750" indent="-285750">
                        <a:buFont typeface="Arial"/>
                        <a:buChar char="•"/>
                      </a:pPr>
                      <a:r>
                        <a:rPr lang="en-US" sz="2400" dirty="0" smtClean="0"/>
                        <a:t>Used for God’s glory </a:t>
                      </a:r>
                      <a:endParaRPr lang="en-US" sz="2400" dirty="0"/>
                    </a:p>
                  </a:txBody>
                  <a:tcPr/>
                </a:tc>
              </a:tr>
            </a:tbl>
          </a:graphicData>
        </a:graphic>
      </p:graphicFrame>
    </p:spTree>
    <p:extLst>
      <p:ext uri="{BB962C8B-B14F-4D97-AF65-F5344CB8AC3E}">
        <p14:creationId xmlns:p14="http://schemas.microsoft.com/office/powerpoint/2010/main" val="40748080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A) God’s Distributed Spiritual Gifts (1 </a:t>
            </a:r>
            <a:r>
              <a:rPr lang="en-US" b="1" dirty="0" err="1" smtClean="0"/>
              <a:t>Cor</a:t>
            </a:r>
            <a:r>
              <a:rPr lang="en-US" b="1" dirty="0" smtClean="0"/>
              <a:t> 12:8-11) </a:t>
            </a:r>
            <a:endParaRPr lang="en-US" b="1" dirty="0"/>
          </a:p>
        </p:txBody>
      </p:sp>
      <p:sp>
        <p:nvSpPr>
          <p:cNvPr id="3" name="Text Placeholder 2"/>
          <p:cNvSpPr>
            <a:spLocks noGrp="1"/>
          </p:cNvSpPr>
          <p:nvPr>
            <p:ph type="body" sz="quarter" idx="4294967295"/>
          </p:nvPr>
        </p:nvSpPr>
        <p:spPr>
          <a:xfrm>
            <a:off x="1016899" y="2246717"/>
            <a:ext cx="11039634" cy="5898215"/>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n-US" sz="3600" b="1" i="1" dirty="0"/>
              <a:t>“8 For to one is given the word of wisdom through the Spirit, and to another the word of knowledge according to the same Spirit; 9 to another faith by the same Spirit, and to another gifts of healing by the one Spirit, 10 and to another the effecting of miracles, and to another prophecy, and to another the distinguishing of spirits, to another various kinds of tongues, and to another the interpretation of tongues. 11 But one and the same Spirit works all these things, distributing to each one individually just as He wills.” </a:t>
            </a:r>
            <a:endParaRPr lang="en-US" sz="3600" dirty="0"/>
          </a:p>
        </p:txBody>
      </p:sp>
    </p:spTree>
    <p:extLst>
      <p:ext uri="{BB962C8B-B14F-4D97-AF65-F5344CB8AC3E}">
        <p14:creationId xmlns:p14="http://schemas.microsoft.com/office/powerpoint/2010/main" val="3977601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273366"/>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A) God’s Distributed Spiritual Gifts (1 </a:t>
            </a:r>
            <a:r>
              <a:rPr lang="en-US" b="1" dirty="0" err="1" smtClean="0"/>
              <a:t>Cor</a:t>
            </a:r>
            <a:r>
              <a:rPr lang="en-US" b="1" dirty="0" smtClean="0"/>
              <a:t> 12:8-11) </a:t>
            </a:r>
            <a:endParaRPr lang="en-US" b="1" dirty="0"/>
          </a:p>
        </p:txBody>
      </p:sp>
      <p:sp>
        <p:nvSpPr>
          <p:cNvPr id="3" name="Text Placeholder 2"/>
          <p:cNvSpPr>
            <a:spLocks noGrp="1"/>
          </p:cNvSpPr>
          <p:nvPr>
            <p:ph type="body" sz="quarter" idx="4294967295"/>
          </p:nvPr>
        </p:nvSpPr>
        <p:spPr>
          <a:xfrm>
            <a:off x="812800" y="1778001"/>
            <a:ext cx="11541125" cy="7552266"/>
          </a:xfrm>
        </p:spPr>
        <p:style>
          <a:lnRef idx="1">
            <a:schemeClr val="accent3"/>
          </a:lnRef>
          <a:fillRef idx="2">
            <a:schemeClr val="accent3"/>
          </a:fillRef>
          <a:effectRef idx="1">
            <a:schemeClr val="accent3"/>
          </a:effectRef>
          <a:fontRef idx="minor">
            <a:schemeClr val="dk1"/>
          </a:fontRef>
        </p:style>
        <p:txBody>
          <a:bodyPr>
            <a:noAutofit/>
          </a:bodyPr>
          <a:lstStyle/>
          <a:p>
            <a:pPr lvl="0"/>
            <a:r>
              <a:rPr lang="en-US" sz="3000" dirty="0"/>
              <a:t>V. 8 reminds us that God distributes these spiritual gifts for His purposes.  These gifts do not create our spiritual life but rather define our unique areas of service.   A certain gifting implies the Spirit’s commitment to regularly and uniquely work in each believer.  </a:t>
            </a:r>
          </a:p>
          <a:p>
            <a:pPr lvl="0"/>
            <a:endParaRPr lang="en-US" sz="3000" dirty="0"/>
          </a:p>
          <a:p>
            <a:pPr lvl="0"/>
            <a:r>
              <a:rPr lang="en-US" sz="3000" dirty="0"/>
              <a:t>It also reveals that the Spirit of God will pass special insight and wisdom to certain believers so that they make wise decisions and communicate to others why these decisions are the best</a:t>
            </a:r>
            <a:r>
              <a:rPr lang="en-US" sz="3000" dirty="0" smtClean="0"/>
              <a:t>.</a:t>
            </a:r>
          </a:p>
          <a:p>
            <a:pPr lvl="0"/>
            <a:endParaRPr lang="en-US" sz="3000" dirty="0"/>
          </a:p>
          <a:p>
            <a:pPr lvl="0"/>
            <a:r>
              <a:rPr lang="en-US" sz="3000" dirty="0"/>
              <a:t>The Spirit of God also distributes God’s knowledge to His believers so that they can optimally serve and care for others</a:t>
            </a:r>
            <a:r>
              <a:rPr lang="en-US" sz="3000" dirty="0" smtClean="0"/>
              <a:t>.</a:t>
            </a:r>
          </a:p>
          <a:p>
            <a:pPr lvl="0"/>
            <a:endParaRPr lang="en-US" sz="3000" dirty="0"/>
          </a:p>
          <a:p>
            <a:pPr lvl="0"/>
            <a:r>
              <a:rPr lang="en-US" sz="3000" dirty="0"/>
              <a:t>V. 11 reveals that God is the one responsible for the distribution and direction of these gifts.  The gifts are not given because one is better but rather outfitted by God’s sovereign choice.  </a:t>
            </a:r>
          </a:p>
        </p:txBody>
      </p:sp>
    </p:spTree>
    <p:extLst>
      <p:ext uri="{BB962C8B-B14F-4D97-AF65-F5344CB8AC3E}">
        <p14:creationId xmlns:p14="http://schemas.microsoft.com/office/powerpoint/2010/main" val="1771989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0601288"/>
              </p:ext>
            </p:extLst>
          </p:nvPr>
        </p:nvGraphicFramePr>
        <p:xfrm>
          <a:off x="338667" y="338672"/>
          <a:ext cx="12395199" cy="9160932"/>
        </p:xfrm>
        <a:graphic>
          <a:graphicData uri="http://schemas.openxmlformats.org/drawingml/2006/table">
            <a:tbl>
              <a:tblPr firstRow="1" bandRow="1">
                <a:tableStyleId>{4C3C2611-4C71-4FC5-86AE-919BDF0F9419}</a:tableStyleId>
              </a:tblPr>
              <a:tblGrid>
                <a:gridCol w="4131733"/>
                <a:gridCol w="4131733"/>
                <a:gridCol w="4131733"/>
              </a:tblGrid>
              <a:tr h="832812">
                <a:tc>
                  <a:txBody>
                    <a:bodyPr/>
                    <a:lstStyle/>
                    <a:p>
                      <a:pPr algn="ctr"/>
                      <a:r>
                        <a:rPr lang="en-US" sz="2400" dirty="0" smtClean="0"/>
                        <a:t>Spiritual</a:t>
                      </a:r>
                      <a:r>
                        <a:rPr lang="en-US" sz="2400" baseline="0" dirty="0" smtClean="0"/>
                        <a:t> Gifts -- Spirit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pPr algn="ctr"/>
                      <a:r>
                        <a:rPr lang="en-US" sz="2400" b="1" dirty="0" smtClean="0"/>
                        <a:t>1 Corinthians 12:8-11</a:t>
                      </a:r>
                      <a:endParaRPr lang="en-US" sz="2400" b="1"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solidFill>
                  </a:tcPr>
                </a:tc>
              </a:tr>
              <a:tr h="832812">
                <a:tc>
                  <a:txBody>
                    <a:bodyPr/>
                    <a:lstStyle/>
                    <a:p>
                      <a:r>
                        <a:rPr lang="en-US" sz="2400" dirty="0" smtClean="0"/>
                        <a:t>1.  Wisdom </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2.  Knowledge</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pPr marL="0" indent="0">
                        <a:buNone/>
                      </a:pPr>
                      <a:r>
                        <a:rPr lang="en-US" sz="2400" dirty="0" smtClean="0"/>
                        <a:t>3.</a:t>
                      </a:r>
                      <a:r>
                        <a:rPr lang="en-US" sz="2400" baseline="0" dirty="0" smtClean="0"/>
                        <a:t>  Faith</a:t>
                      </a:r>
                      <a:endParaRPr lang="en-US" sz="24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4.  Healing</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5.  Miracles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6.  Prophecy</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7.  Discernment</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8.  Gift</a:t>
                      </a:r>
                      <a:r>
                        <a:rPr lang="en-US" sz="2400" baseline="0" dirty="0" smtClean="0"/>
                        <a:t> of Tongues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832812">
                <a:tc>
                  <a:txBody>
                    <a:bodyPr/>
                    <a:lstStyle/>
                    <a:p>
                      <a:r>
                        <a:rPr lang="en-US" sz="2400" dirty="0" smtClean="0"/>
                        <a:t>9.  Gift</a:t>
                      </a:r>
                      <a:r>
                        <a:rPr lang="en-US" sz="2400" baseline="0" dirty="0" smtClean="0"/>
                        <a:t> of Interpreting Tongues</a:t>
                      </a:r>
                      <a:endParaRPr lang="en-US" sz="24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3482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a:t>B</a:t>
            </a:r>
            <a:r>
              <a:rPr lang="en-US" b="1" dirty="0" smtClean="0"/>
              <a:t>) God’s Distributed Working Gifts (Rom 12:3-8)</a:t>
            </a:r>
            <a:endParaRPr lang="en-US" b="1" dirty="0"/>
          </a:p>
        </p:txBody>
      </p:sp>
      <p:sp>
        <p:nvSpPr>
          <p:cNvPr id="3" name="Text Placeholder 2"/>
          <p:cNvSpPr>
            <a:spLocks noGrp="1"/>
          </p:cNvSpPr>
          <p:nvPr>
            <p:ph type="body" sz="quarter" idx="4294967295"/>
          </p:nvPr>
        </p:nvSpPr>
        <p:spPr>
          <a:xfrm>
            <a:off x="1016899" y="2246717"/>
            <a:ext cx="11039634" cy="6795683"/>
          </a:xfrm>
        </p:spPr>
        <p:style>
          <a:lnRef idx="1">
            <a:schemeClr val="accent3"/>
          </a:lnRef>
          <a:fillRef idx="2">
            <a:schemeClr val="accent3"/>
          </a:fillRef>
          <a:effectRef idx="1">
            <a:schemeClr val="accent3"/>
          </a:effectRef>
          <a:fontRef idx="minor">
            <a:schemeClr val="dk1"/>
          </a:fontRef>
        </p:style>
        <p:txBody>
          <a:bodyPr>
            <a:noAutofit/>
          </a:bodyPr>
          <a:lstStyle/>
          <a:p>
            <a:pPr marL="0" indent="0" algn="ctr">
              <a:buNone/>
            </a:pPr>
            <a:r>
              <a:rPr lang="en-US" b="1" i="1" dirty="0"/>
              <a:t>3 For through the grace given to me I say to everyone among you not to think more highly of himself than he ought to think; but to think so as to have sound judgment, as God has allotted to each a measure of faith. 4 For just as we have many members in one body and all the members do not have the same function, 5 so we, who are many, are one body in Christ, and individually members one of another. 6 Since we have gifts that differ according to the grace given to us, each of us is to exercise them accordingly: if prophecy, according to the proportion of his faith; 7 if service, in his serving; or he who teaches, in his teaching; 8 or he who exhorts, in his exhortation; he who gives, with liberality; he who leads, with diligence; he who shows mercy, with cheerfulness</a:t>
            </a:r>
            <a:r>
              <a:rPr lang="en-US" b="1" i="1" dirty="0" smtClean="0"/>
              <a:t>.</a:t>
            </a:r>
            <a:endParaRPr lang="en-US" dirty="0"/>
          </a:p>
          <a:p>
            <a:pPr marL="0" indent="0" algn="ctr">
              <a:buNone/>
            </a:pPr>
            <a:endParaRPr lang="en-US" dirty="0"/>
          </a:p>
        </p:txBody>
      </p:sp>
    </p:spTree>
    <p:extLst>
      <p:ext uri="{BB962C8B-B14F-4D97-AF65-F5344CB8AC3E}">
        <p14:creationId xmlns:p14="http://schemas.microsoft.com/office/powerpoint/2010/main" val="1820325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2845</TotalTime>
  <Words>1931</Words>
  <Application>Microsoft Macintosh PowerPoint</Application>
  <PresentationFormat>Custom</PresentationFormat>
  <Paragraphs>165</Paragraphs>
  <Slides>17</Slides>
  <Notes>10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White</vt:lpstr>
      <vt:lpstr>Custom Design</vt:lpstr>
      <vt:lpstr>PowerPoint Presentation</vt:lpstr>
      <vt:lpstr>PowerPoint Presentation</vt:lpstr>
      <vt:lpstr>PowerPoint Presentation</vt:lpstr>
      <vt:lpstr>What is a Spiritual Gift?</vt:lpstr>
      <vt:lpstr>What is the Difference Between  Natural Talents vs. Spiritual Gifts?</vt:lpstr>
      <vt:lpstr>A) God’s Distributed Spiritual Gifts (1 Cor 12:8-11) </vt:lpstr>
      <vt:lpstr>A) God’s Distributed Spiritual Gifts (1 Cor 12:8-11) </vt:lpstr>
      <vt:lpstr>PowerPoint Presentation</vt:lpstr>
      <vt:lpstr>B) God’s Distributed Working Gifts (Rom 12:3-8)</vt:lpstr>
      <vt:lpstr>B) God’s Distributed Working Gifts (Rom 12:3-8)</vt:lpstr>
      <vt:lpstr>PowerPoint Presentation</vt:lpstr>
      <vt:lpstr>C) Equipping Gifts (Eph 4:7-13)</vt:lpstr>
      <vt:lpstr>C) Equipping Gifts (Eph 4:7-13)</vt:lpstr>
      <vt:lpstr>PowerPoint Presentation</vt:lpstr>
      <vt:lpstr>Other Gifts Not Covered</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83</cp:revision>
  <dcterms:modified xsi:type="dcterms:W3CDTF">2016-04-24T05:09:40Z</dcterms:modified>
</cp:coreProperties>
</file>