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p:nvPr>
            <p:ph type="sldImg"/>
          </p:nvPr>
        </p:nvSpPr>
        <p:spPr>
          <a:xfrm>
            <a:off x="1143000" y="685800"/>
            <a:ext cx="4572000" cy="3429000"/>
          </a:xfrm>
          <a:prstGeom prst="rect">
            <a:avLst/>
          </a:prstGeom>
        </p:spPr>
        <p:txBody>
          <a:bodyPr/>
          <a:lstStyle/>
          <a:p>
            <a:pPr/>
          </a:p>
        </p:txBody>
      </p:sp>
      <p:sp>
        <p:nvSpPr>
          <p:cNvPr id="64" name="Shape 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23" name="Shape 23"/>
          <p:cNvSpPr/>
          <p:nvPr>
            <p:ph type="title"/>
          </p:nvPr>
        </p:nvSpPr>
        <p:spPr>
          <a:xfrm>
            <a:off x="1270000" y="3225800"/>
            <a:ext cx="10464800" cy="3302000"/>
          </a:xfrm>
          <a:prstGeom prst="rect">
            <a:avLst/>
          </a:prstGeom>
        </p:spPr>
        <p:txBody>
          <a:bodyPr/>
          <a:lstStyle/>
          <a:p>
            <a:pPr/>
            <a:r>
              <a:t>Title Text</a:t>
            </a: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31" name="Shape 3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32" name="Shape 32"/>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lank copy">
    <p:spTree>
      <p:nvGrpSpPr>
        <p:cNvPr id="1" name=""/>
        <p:cNvGrpSpPr/>
        <p:nvPr/>
      </p:nvGrpSpPr>
      <p:grpSpPr>
        <a:xfrm>
          <a:off x="0" y="0"/>
          <a:ext cx="0" cy="0"/>
          <a:chOff x="0" y="0"/>
          <a:chExt cx="0" cy="0"/>
        </a:xfrm>
      </p:grpSpPr>
      <p:pic>
        <p:nvPicPr>
          <p:cNvPr id="40" name="LIS_Side.png"/>
          <p:cNvPicPr>
            <a:picLocks noChangeAspect="0"/>
          </p:cNvPicPr>
          <p:nvPr/>
        </p:nvPicPr>
        <p:blipFill>
          <a:blip r:embed="rId2">
            <a:extLst/>
          </a:blip>
          <a:srcRect l="9168" t="0" r="0" b="0"/>
          <a:stretch>
            <a:fillRect/>
          </a:stretch>
        </p:blipFill>
        <p:spPr>
          <a:xfrm>
            <a:off x="-52983" y="0"/>
            <a:ext cx="1405681" cy="10540604"/>
          </a:xfrm>
          <a:prstGeom prst="rect">
            <a:avLst/>
          </a:prstGeom>
          <a:ln w="12700">
            <a:miter lim="400000"/>
          </a:ln>
          <a:effectLst>
            <a:outerShdw sx="100000" sy="100000" kx="0" ky="0" algn="b" rotWithShape="0" blurRad="76200" dist="25400" dir="2997974">
              <a:srgbClr val="000000">
                <a:alpha val="75264"/>
              </a:srgbClr>
            </a:outerShdw>
          </a:effectLst>
        </p:spPr>
      </p:pic>
      <p:sp>
        <p:nvSpPr>
          <p:cNvPr id="41" name="Shape 41"/>
          <p:cNvSpPr/>
          <p:nvPr/>
        </p:nvSpPr>
        <p:spPr>
          <a:xfrm>
            <a:off x="0" y="8370569"/>
            <a:ext cx="1299766" cy="8636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pPr/>
            <a:r>
              <a:t>Session #1</a:t>
            </a:r>
          </a:p>
        </p:txBody>
      </p:sp>
      <p:sp>
        <p:nvSpPr>
          <p:cNvPr id="42" name="Shape 42"/>
          <p:cNvSpPr/>
          <p:nvPr/>
        </p:nvSpPr>
        <p:spPr>
          <a:xfrm>
            <a:off x="787" y="2278117"/>
            <a:ext cx="1298192" cy="1244601"/>
          </a:xfrm>
          <a:prstGeom prst="rect">
            <a:avLst/>
          </a:prstGeom>
          <a:ln w="12700">
            <a:miter lim="400000"/>
          </a:ln>
          <a:effectLst>
            <a:outerShdw sx="100000" sy="100000" kx="0" ky="0" algn="b" rotWithShape="0" blurRad="63500" dist="63500" dir="1371204">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pPr/>
            <a:r>
              <a:t>Sample Lesson Title</a:t>
            </a:r>
          </a:p>
        </p:txBody>
      </p:sp>
      <p:pic>
        <p:nvPicPr>
          <p:cNvPr id="43" name="Boat-sidebar.jpg"/>
          <p:cNvPicPr>
            <a:picLocks noChangeAspect="1"/>
          </p:cNvPicPr>
          <p:nvPr/>
        </p:nvPicPr>
        <p:blipFill>
          <a:blip r:embed="rId3">
            <a:extLst/>
          </a:blip>
          <a:stretch>
            <a:fillRect/>
          </a:stretch>
        </p:blipFill>
        <p:spPr>
          <a:xfrm>
            <a:off x="0" y="0"/>
            <a:ext cx="1352749" cy="1730962"/>
          </a:xfrm>
          <a:prstGeom prst="rect">
            <a:avLst/>
          </a:prstGeom>
          <a:ln w="12700">
            <a:miter lim="400000"/>
          </a:ln>
        </p:spPr>
      </p:pic>
      <p:sp>
        <p:nvSpPr>
          <p:cNvPr id="44" name="Shape 44"/>
          <p:cNvSpPr/>
          <p:nvPr/>
        </p:nvSpPr>
        <p:spPr>
          <a:xfrm>
            <a:off x="0" y="128786"/>
            <a:ext cx="1221992" cy="1411103"/>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nSpc>
                <a:spcPct val="90000"/>
              </a:lnSpc>
              <a:defRPr>
                <a:solidFill>
                  <a:srgbClr val="FFFFFF"/>
                </a:solidFill>
                <a:latin typeface="Emfatick NF"/>
                <a:ea typeface="Emfatick NF"/>
                <a:cs typeface="Emfatick NF"/>
                <a:sym typeface="Emfatick NF"/>
              </a:defRPr>
            </a:pPr>
            <a:r>
              <a:t>Life</a:t>
            </a:r>
            <a:br/>
            <a:r>
              <a:t> in the Spirit!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52" name="LIS_Side.png"/>
          <p:cNvPicPr>
            <a:picLocks noChangeAspect="0"/>
          </p:cNvPicPr>
          <p:nvPr/>
        </p:nvPicPr>
        <p:blipFill>
          <a:blip r:embed="rId2">
            <a:extLst/>
          </a:blip>
          <a:stretch>
            <a:fillRect/>
          </a:stretch>
        </p:blipFill>
        <p:spPr>
          <a:xfrm>
            <a:off x="-91990" y="-12700"/>
            <a:ext cx="1587812" cy="10481160"/>
          </a:xfrm>
          <a:prstGeom prst="rect">
            <a:avLst/>
          </a:prstGeom>
          <a:ln w="12700">
            <a:miter lim="400000"/>
          </a:ln>
          <a:effectLst>
            <a:outerShdw sx="100000" sy="100000" kx="0" ky="0" algn="b" rotWithShape="0" blurRad="76200" dist="25400" dir="1218895">
              <a:srgbClr val="000000">
                <a:alpha val="81129"/>
              </a:srgbClr>
            </a:outerShdw>
          </a:effectLst>
        </p:spPr>
      </p:pic>
      <p:pic>
        <p:nvPicPr>
          <p:cNvPr id="53" name="Boat-sidebar.jpg"/>
          <p:cNvPicPr>
            <a:picLocks noChangeAspect="1"/>
          </p:cNvPicPr>
          <p:nvPr/>
        </p:nvPicPr>
        <p:blipFill>
          <a:blip r:embed="rId3">
            <a:extLst/>
          </a:blip>
          <a:stretch>
            <a:fillRect/>
          </a:stretch>
        </p:blipFill>
        <p:spPr>
          <a:xfrm>
            <a:off x="0" y="-122681"/>
            <a:ext cx="1495822" cy="1914037"/>
          </a:xfrm>
          <a:prstGeom prst="rect">
            <a:avLst/>
          </a:prstGeom>
          <a:ln w="12700">
            <a:miter lim="400000"/>
          </a:ln>
        </p:spPr>
      </p:pic>
      <p:sp>
        <p:nvSpPr>
          <p:cNvPr id="54" name="Shape 54"/>
          <p:cNvSpPr/>
          <p:nvPr/>
        </p:nvSpPr>
        <p:spPr>
          <a:xfrm>
            <a:off x="136915" y="25639"/>
            <a:ext cx="1221992" cy="1617397"/>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800">
                <a:solidFill>
                  <a:srgbClr val="FFFFFF"/>
                </a:solidFill>
                <a:latin typeface="Emfatick NF"/>
                <a:ea typeface="Emfatick NF"/>
                <a:cs typeface="Emfatick NF"/>
                <a:sym typeface="Emfatick NF"/>
              </a:defRPr>
            </a:pPr>
            <a:r>
              <a:t>Life </a:t>
            </a:r>
            <a:br/>
            <a:r>
              <a:t>in the Spirit!</a:t>
            </a:r>
          </a:p>
        </p:txBody>
      </p:sp>
      <p:sp>
        <p:nvSpPr>
          <p:cNvPr id="55" name="Shape 55"/>
          <p:cNvSpPr/>
          <p:nvPr/>
        </p:nvSpPr>
        <p:spPr>
          <a:xfrm>
            <a:off x="0" y="8578849"/>
            <a:ext cx="1495822" cy="9144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800">
                <a:solidFill>
                  <a:srgbClr val="FFFFFF"/>
                </a:solidFill>
                <a:latin typeface="Gill Sans"/>
                <a:ea typeface="Gill Sans"/>
                <a:cs typeface="Gill Sans"/>
                <a:sym typeface="Gill Sans"/>
              </a:defRPr>
            </a:lvl1pPr>
          </a:lstStyle>
          <a:p>
            <a:pPr/>
            <a:r>
              <a:t>Session #9</a:t>
            </a:r>
          </a:p>
        </p:txBody>
      </p:sp>
      <p:sp>
        <p:nvSpPr>
          <p:cNvPr id="56" name="Shape 56"/>
          <p:cNvSpPr/>
          <p:nvPr/>
        </p:nvSpPr>
        <p:spPr>
          <a:xfrm>
            <a:off x="-1" y="1967842"/>
            <a:ext cx="1495823" cy="1397001"/>
          </a:xfrm>
          <a:prstGeom prst="rect">
            <a:avLst/>
          </a:prstGeom>
          <a:ln w="12700">
            <a:miter lim="400000"/>
          </a:ln>
          <a:effectLst>
            <a:outerShdw sx="100000" sy="100000" kx="0" ky="0" algn="b" rotWithShape="0" blurRad="63500" dist="63500" dir="1371204">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Gill Sans"/>
                <a:ea typeface="Gill Sans"/>
                <a:cs typeface="Gill Sans"/>
                <a:sym typeface="Gill Sans"/>
              </a:defRPr>
            </a:lvl1pPr>
          </a:lstStyle>
          <a:p>
            <a:pPr/>
            <a:r>
              <a:t>The Filling of the Spirit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LIS_Side.png"/>
          <p:cNvPicPr>
            <a:picLocks noChangeAspect="1"/>
          </p:cNvPicPr>
          <p:nvPr/>
        </p:nvPicPr>
        <p:blipFill>
          <a:blip r:embed="rId2">
            <a:extLst/>
          </a:blip>
          <a:stretch>
            <a:fillRect/>
          </a:stretch>
        </p:blipFill>
        <p:spPr>
          <a:xfrm>
            <a:off x="-7171" y="12939"/>
            <a:ext cx="1477593" cy="9753601"/>
          </a:xfrm>
          <a:prstGeom prst="rect">
            <a:avLst/>
          </a:prstGeom>
          <a:ln w="12700">
            <a:miter lim="400000"/>
          </a:ln>
        </p:spPr>
      </p:pic>
      <p:pic>
        <p:nvPicPr>
          <p:cNvPr id="3" name="Boat-sidebar.jpg"/>
          <p:cNvPicPr>
            <a:picLocks noChangeAspect="1"/>
          </p:cNvPicPr>
          <p:nvPr/>
        </p:nvPicPr>
        <p:blipFill>
          <a:blip r:embed="rId3">
            <a:extLst/>
          </a:blip>
          <a:stretch>
            <a:fillRect/>
          </a:stretch>
        </p:blipFill>
        <p:spPr>
          <a:xfrm>
            <a:off x="0" y="-106430"/>
            <a:ext cx="1470422" cy="1881536"/>
          </a:xfrm>
          <a:prstGeom prst="rect">
            <a:avLst/>
          </a:prstGeom>
          <a:ln w="12700">
            <a:miter lim="400000"/>
          </a:ln>
        </p:spPr>
      </p:pic>
      <p:sp>
        <p:nvSpPr>
          <p:cNvPr id="4" name="Shape 4"/>
          <p:cNvSpPr/>
          <p:nvPr/>
        </p:nvSpPr>
        <p:spPr>
          <a:xfrm>
            <a:off x="136915" y="25639"/>
            <a:ext cx="1221992" cy="1617397"/>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800">
                <a:solidFill>
                  <a:srgbClr val="FFFFFF"/>
                </a:solidFill>
                <a:latin typeface="Emfatick NF"/>
                <a:ea typeface="Emfatick NF"/>
                <a:cs typeface="Emfatick NF"/>
                <a:sym typeface="Emfatick NF"/>
              </a:defRPr>
            </a:pPr>
            <a:r>
              <a:t>Life </a:t>
            </a:r>
            <a:br/>
            <a:r>
              <a:t>in the Spirit!</a:t>
            </a:r>
          </a:p>
        </p:txBody>
      </p:sp>
      <p:sp>
        <p:nvSpPr>
          <p:cNvPr id="5" name="Shape 5"/>
          <p:cNvSpPr/>
          <p:nvPr/>
        </p:nvSpPr>
        <p:spPr>
          <a:xfrm>
            <a:off x="0" y="8477249"/>
            <a:ext cx="1299766" cy="8636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pPr/>
            <a:r>
              <a:t>Session #14</a:t>
            </a:r>
          </a:p>
        </p:txBody>
      </p:sp>
      <p:sp>
        <p:nvSpPr>
          <p:cNvPr id="6" name="Shape 6"/>
          <p:cNvSpPr/>
          <p:nvPr/>
        </p:nvSpPr>
        <p:spPr>
          <a:xfrm>
            <a:off x="-106652" y="2120242"/>
            <a:ext cx="1676556" cy="1727201"/>
          </a:xfrm>
          <a:prstGeom prst="rect">
            <a:avLst/>
          </a:prstGeom>
          <a:ln w="12700">
            <a:miter lim="400000"/>
          </a:ln>
          <a:effectLst>
            <a:outerShdw sx="100000" sy="100000" kx="0" ky="0" algn="b" rotWithShape="0" blurRad="63500" dist="25400" dir="3175302">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pc="-26" sz="2700">
                <a:latin typeface="Gill Sans SemiBold"/>
                <a:ea typeface="Gill Sans SemiBold"/>
                <a:cs typeface="Gill Sans SemiBold"/>
                <a:sym typeface="Gill Sans SemiBold"/>
              </a:defRPr>
            </a:pPr>
            <a:r>
              <a:t>The </a:t>
            </a:r>
            <a:br/>
            <a:r>
              <a:t>Gifts of </a:t>
            </a:r>
            <a:br/>
            <a:r>
              <a:t>the Spirit #2/2</a:t>
            </a:r>
          </a:p>
        </p:txBody>
      </p:sp>
      <p:sp>
        <p:nvSpPr>
          <p:cNvPr id="7" name="Shape 7"/>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8" name="Shape 8"/>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hape 9"/>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1pPr>
      <a:lvl2pPr marL="0" marR="0" indent="2286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2pPr>
      <a:lvl3pPr marL="0" marR="0" indent="4572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3pPr>
      <a:lvl4pPr marL="0" marR="0" indent="6858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4pPr>
      <a:lvl5pPr marL="0" marR="0" indent="9144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5pPr>
      <a:lvl6pPr marL="0" marR="0" indent="11430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6pPr>
      <a:lvl7pPr marL="0" marR="0" indent="13716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7pPr>
      <a:lvl8pPr marL="0" marR="0" indent="16002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8pPr>
      <a:lvl9pPr marL="0" marR="0" indent="1828800" algn="l" defTabSz="457200" rtl="0" latinLnBrk="0">
        <a:lnSpc>
          <a:spcPct val="100000"/>
        </a:lnSpc>
        <a:spcBef>
          <a:spcPts val="0"/>
        </a:spcBef>
        <a:spcAft>
          <a:spcPts val="0"/>
        </a:spcAft>
        <a:buClrTx/>
        <a:buSzTx/>
        <a:buFontTx/>
        <a:buNone/>
        <a:tabLst/>
        <a:defRPr b="1" baseline="0" cap="none" i="0" spc="-52" strike="noStrike" sz="52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6" name="000187-0007-000023.jpg"/>
          <p:cNvPicPr>
            <a:picLocks noChangeAspect="1"/>
          </p:cNvPicPr>
          <p:nvPr/>
        </p:nvPicPr>
        <p:blipFill>
          <a:blip r:embed="rId2">
            <a:extLst/>
          </a:blip>
          <a:srcRect l="0" t="0" r="10181" b="0"/>
          <a:stretch>
            <a:fillRect/>
          </a:stretch>
        </p:blipFill>
        <p:spPr>
          <a:xfrm>
            <a:off x="-152400" y="0"/>
            <a:ext cx="13157200" cy="9753601"/>
          </a:xfrm>
          <a:prstGeom prst="rect">
            <a:avLst/>
          </a:prstGeom>
          <a:ln w="12700">
            <a:miter lim="400000"/>
          </a:ln>
        </p:spPr>
      </p:pic>
      <p:sp>
        <p:nvSpPr>
          <p:cNvPr id="67" name="Shape 67"/>
          <p:cNvSpPr/>
          <p:nvPr/>
        </p:nvSpPr>
        <p:spPr>
          <a:xfrm>
            <a:off x="1012991" y="705878"/>
            <a:ext cx="10330422" cy="4887444"/>
          </a:xfrm>
          <a:prstGeom prst="rect">
            <a:avLst/>
          </a:prstGeom>
          <a:ln w="12700">
            <a:miter lim="400000"/>
          </a:ln>
          <a:effectLst>
            <a:outerShdw sx="100000" sy="100000" kx="0" ky="0" algn="b" rotWithShape="0" blurRad="63500" dist="63500" dir="540000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pPr/>
            <a:r>
              <a:t>Life in the Spirit!</a:t>
            </a:r>
          </a:p>
        </p:txBody>
      </p:sp>
      <p:grpSp>
        <p:nvGrpSpPr>
          <p:cNvPr id="70" name="Group 70"/>
          <p:cNvGrpSpPr/>
          <p:nvPr/>
        </p:nvGrpSpPr>
        <p:grpSpPr>
          <a:xfrm>
            <a:off x="-1" y="7489592"/>
            <a:ext cx="13004801" cy="2781301"/>
            <a:chOff x="0" y="-41507"/>
            <a:chExt cx="13004800" cy="2781300"/>
          </a:xfrm>
        </p:grpSpPr>
        <p:sp>
          <p:nvSpPr>
            <p:cNvPr id="68" name="Shape 68"/>
            <p:cNvSpPr/>
            <p:nvPr/>
          </p:nvSpPr>
          <p:spPr>
            <a:xfrm>
              <a:off x="0" y="-41508"/>
              <a:ext cx="13004801" cy="27813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3400">
                  <a:solidFill>
                    <a:srgbClr val="FFFFFF"/>
                  </a:solidFill>
                </a:defRPr>
              </a:pPr>
              <a:r>
                <a:t>Experiencing the Fullness of Christ</a:t>
              </a:r>
            </a:p>
            <a:p>
              <a:pPr>
                <a:defRPr sz="7100">
                  <a:solidFill>
                    <a:srgbClr val="FFFFFF"/>
                  </a:solidFill>
                </a:defRPr>
              </a:pPr>
              <a:r>
                <a:t>14) The Gifts of the Spirit #2</a:t>
              </a:r>
            </a:p>
          </p:txBody>
        </p:sp>
        <p:sp>
          <p:nvSpPr>
            <p:cNvPr id="69" name="Shape 69"/>
            <p:cNvSpPr/>
            <p:nvPr/>
          </p:nvSpPr>
          <p:spPr>
            <a:xfrm>
              <a:off x="4676447" y="1564319"/>
              <a:ext cx="3651906"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nSpc>
                  <a:spcPct val="130000"/>
                </a:lnSpc>
                <a:defRPr sz="2900">
                  <a:solidFill>
                    <a:srgbClr val="FFFFFF"/>
                  </a:solidFill>
                  <a:latin typeface="Gill Sans"/>
                  <a:ea typeface="Gill Sans"/>
                  <a:cs typeface="Gill Sans"/>
                  <a:sym typeface="Gill Sans"/>
                </a:defRPr>
              </a:pPr>
              <a:r>
                <a:t>Paul J. Bucknell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400"/>
                                  </p:stCondLst>
                                  <p:iterate type="el" backwards="0">
                                    <p:tmAbs val="0"/>
                                  </p:iterate>
                                  <p:childTnLst>
                                    <p:set>
                                      <p:cBhvr>
                                        <p:cTn id="6" fill="hold"/>
                                        <p:tgtEl>
                                          <p:spTgt spid="70"/>
                                        </p:tgtEl>
                                        <p:attrNameLst>
                                          <p:attrName>style.visibility</p:attrName>
                                        </p:attrNameLst>
                                      </p:cBhvr>
                                      <p:to>
                                        <p:strVal val="visible"/>
                                      </p:to>
                                    </p:set>
                                    <p:anim calcmode="lin" valueType="num">
                                      <p:cBhvr>
                                        <p:cTn id="7" dur="4500" fill="hold"/>
                                        <p:tgtEl>
                                          <p:spTgt spid="70"/>
                                        </p:tgtEl>
                                        <p:attrNameLst>
                                          <p:attrName>ppt_w</p:attrName>
                                        </p:attrNameLst>
                                      </p:cBhvr>
                                      <p:tavLst>
                                        <p:tav tm="0">
                                          <p:val>
                                            <p:strVal val="#ppt_w"/>
                                          </p:val>
                                        </p:tav>
                                        <p:tav tm="100000">
                                          <p:val>
                                            <p:strVal val="#ppt_w"/>
                                          </p:val>
                                        </p:tav>
                                      </p:tavLst>
                                    </p:anim>
                                    <p:anim calcmode="lin" valueType="num">
                                      <p:cBhvr>
                                        <p:cTn id="8" dur="4500" fill="hold"/>
                                        <p:tgtEl>
                                          <p:spTgt spid="70"/>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2441592" y="1015590"/>
            <a:ext cx="9208020" cy="6604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3700">
                <a:solidFill>
                  <a:srgbClr val="FFFFFF"/>
                </a:solidFill>
                <a:latin typeface="Helvetica"/>
                <a:ea typeface="Helvetica"/>
                <a:cs typeface="Helvetica"/>
                <a:sym typeface="Helvetica"/>
              </a:defRPr>
            </a:lvl1pPr>
          </a:lstStyle>
          <a:p>
            <a:pPr/>
            <a:r>
              <a:t>Why so much division due to tongues?</a:t>
            </a:r>
          </a:p>
        </p:txBody>
      </p:sp>
      <p:sp>
        <p:nvSpPr>
          <p:cNvPr id="140" name="Shape 140"/>
          <p:cNvSpPr/>
          <p:nvPr/>
        </p:nvSpPr>
        <p:spPr>
          <a:xfrm>
            <a:off x="2040153" y="2120242"/>
            <a:ext cx="7415591" cy="455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l">
              <a:spcBef>
                <a:spcPts val="1700"/>
              </a:spcBef>
              <a:buSzPct val="100000"/>
              <a:buChar char="•"/>
              <a:defRPr sz="2500"/>
            </a:pPr>
            <a:r>
              <a:t>We all affirm there is one body of Christ and one Spirit but live opposing each other, suspicious of what the other does.</a:t>
            </a:r>
          </a:p>
          <a:p>
            <a:pPr lvl="1" marL="228600" indent="-228600" algn="l">
              <a:spcBef>
                <a:spcPts val="1700"/>
              </a:spcBef>
              <a:buSzPct val="100000"/>
              <a:buChar char="•"/>
              <a:defRPr sz="2500"/>
            </a:pPr>
            <a:r>
              <a:t>Two reasons for confusion over gifts:</a:t>
            </a:r>
          </a:p>
          <a:p>
            <a:pPr lvl="1" indent="0" algn="l">
              <a:spcBef>
                <a:spcPts val="1700"/>
              </a:spcBef>
              <a:defRPr sz="2500"/>
            </a:pPr>
            <a:r>
              <a:t>(1) Tongues is seen as confirming presence and fullness of Spirit (earlier discussed-Acts L#9).</a:t>
            </a:r>
          </a:p>
          <a:p>
            <a:pPr lvl="1" indent="0" algn="l">
              <a:spcBef>
                <a:spcPts val="1700"/>
              </a:spcBef>
              <a:defRPr sz="2500"/>
            </a:pPr>
            <a:r>
              <a:t>(2) The gift of tongues is confused with special communion with the Lord (1 Cor 14:2) which can lead to pride because of a suggested special intimacy rather than focus on service. </a:t>
            </a:r>
          </a:p>
        </p:txBody>
      </p:sp>
      <p:grpSp>
        <p:nvGrpSpPr>
          <p:cNvPr id="143" name="Group 143"/>
          <p:cNvGrpSpPr/>
          <p:nvPr/>
        </p:nvGrpSpPr>
        <p:grpSpPr>
          <a:xfrm>
            <a:off x="9654400" y="1775105"/>
            <a:ext cx="1265140" cy="4607821"/>
            <a:chOff x="0" y="0"/>
            <a:chExt cx="1265138" cy="4607820"/>
          </a:xfrm>
        </p:grpSpPr>
        <p:sp>
          <p:nvSpPr>
            <p:cNvPr id="141" name="Shape 141"/>
            <p:cNvSpPr/>
            <p:nvPr/>
          </p:nvSpPr>
          <p:spPr>
            <a:xfrm rot="5400000">
              <a:off x="-1671342" y="1671341"/>
              <a:ext cx="4607822" cy="1265139"/>
            </a:xfrm>
            <a:prstGeom prst="leftRightArrow">
              <a:avLst>
                <a:gd name="adj1" fmla="val 52381"/>
                <a:gd name="adj2" fmla="val 74523"/>
              </a:avLst>
            </a:prstGeom>
            <a:blipFill rotWithShape="1">
              <a:blip r:embed="rId2">
                <a:alphaModFix amt="47637"/>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42" name="Shape 142"/>
            <p:cNvSpPr/>
            <p:nvPr/>
          </p:nvSpPr>
          <p:spPr>
            <a:xfrm>
              <a:off x="295557" y="404669"/>
              <a:ext cx="626630" cy="3873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2000"/>
                </a:spcBef>
                <a:defRPr sz="2900">
                  <a:latin typeface="Arial Rounded MT Bold"/>
                  <a:ea typeface="Arial Rounded MT Bold"/>
                  <a:cs typeface="Arial Rounded MT Bold"/>
                  <a:sym typeface="Arial Rounded MT Bold"/>
                </a:defRPr>
              </a:pPr>
              <a:r>
                <a:t>COMMUN</a:t>
              </a:r>
              <a:br/>
              <a:r>
                <a:t>I</a:t>
              </a:r>
              <a:br/>
              <a:r>
                <a:t>ON</a:t>
              </a:r>
            </a:p>
          </p:txBody>
        </p:sp>
      </p:grpSp>
      <p:sp>
        <p:nvSpPr>
          <p:cNvPr id="144" name="Shape 144"/>
          <p:cNvSpPr/>
          <p:nvPr>
            <p:ph type="title" idx="4294967295"/>
          </p:nvPr>
        </p:nvSpPr>
        <p:spPr>
          <a:xfrm>
            <a:off x="1661076" y="25639"/>
            <a:ext cx="11125285" cy="890837"/>
          </a:xfrm>
          <a:prstGeom prst="rect">
            <a:avLst/>
          </a:prstGeom>
        </p:spPr>
        <p:txBody>
          <a:bodyPr lIns="0" tIns="0" rIns="0" bIns="0"/>
          <a:lstStyle>
            <a:lvl1pPr defTabSz="347472">
              <a:defRPr spc="-40" sz="4028"/>
            </a:lvl1pPr>
          </a:lstStyle>
          <a:p>
            <a:pPr/>
            <a:r>
              <a:t>C) Clarification on the Gift of Tongues (1 Cor 12:27-31)</a:t>
            </a:r>
          </a:p>
        </p:txBody>
      </p:sp>
      <p:grpSp>
        <p:nvGrpSpPr>
          <p:cNvPr id="147" name="Group 147"/>
          <p:cNvGrpSpPr/>
          <p:nvPr/>
        </p:nvGrpSpPr>
        <p:grpSpPr>
          <a:xfrm>
            <a:off x="10438582" y="2864185"/>
            <a:ext cx="2722204" cy="3227471"/>
            <a:chOff x="0" y="0"/>
            <a:chExt cx="2722203" cy="3227470"/>
          </a:xfrm>
        </p:grpSpPr>
        <p:sp>
          <p:nvSpPr>
            <p:cNvPr id="145" name="Shape 145"/>
            <p:cNvSpPr/>
            <p:nvPr/>
          </p:nvSpPr>
          <p:spPr>
            <a:xfrm rot="3321616">
              <a:off x="-204763" y="1041208"/>
              <a:ext cx="3131729" cy="1145054"/>
            </a:xfrm>
            <a:prstGeom prst="rightArrow">
              <a:avLst>
                <a:gd name="adj1" fmla="val 49109"/>
                <a:gd name="adj2" fmla="val 94976"/>
              </a:avLst>
            </a:prstGeom>
            <a:blipFill rotWithShape="1">
              <a:blip r:embed="rId2">
                <a:alphaModFix amt="4042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46" name="Shape 146"/>
            <p:cNvSpPr/>
            <p:nvPr/>
          </p:nvSpPr>
          <p:spPr>
            <a:xfrm rot="3419973">
              <a:off x="17439" y="1156346"/>
              <a:ext cx="2405201"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2000"/>
                </a:spcBef>
                <a:defRPr sz="2700">
                  <a:latin typeface="Arial Rounded MT Bold"/>
                  <a:ea typeface="Arial Rounded MT Bold"/>
                  <a:cs typeface="Arial Rounded MT Bold"/>
                  <a:sym typeface="Arial Rounded MT Bold"/>
                </a:defRPr>
              </a:lvl1pPr>
            </a:lstStyle>
            <a:p>
              <a:pPr/>
              <a:r>
                <a:t>GIFTING</a:t>
              </a:r>
            </a:p>
          </p:txBody>
        </p:sp>
      </p:grpSp>
      <p:graphicFrame>
        <p:nvGraphicFramePr>
          <p:cNvPr id="148" name="Table 148"/>
          <p:cNvGraphicFramePr/>
          <p:nvPr/>
        </p:nvGraphicFramePr>
        <p:xfrm>
          <a:off x="1661076" y="7540388"/>
          <a:ext cx="10769053" cy="236648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965971"/>
                <a:gridCol w="1261007"/>
                <a:gridCol w="4542074"/>
              </a:tblGrid>
              <a:tr h="467318">
                <a:tc gridSpan="3">
                  <a:txBody>
                    <a:bodyPr/>
                    <a:lstStyle/>
                    <a:p>
                      <a:pPr>
                        <a:spcBef>
                          <a:spcPts val="500"/>
                        </a:spcBef>
                        <a:defRPr b="0">
                          <a:solidFill>
                            <a:srgbClr val="000000"/>
                          </a:solidFill>
                        </a:defRPr>
                      </a:pPr>
                      <a:r>
                        <a:rPr b="1" sz="2700">
                          <a:solidFill>
                            <a:srgbClr val="FFFFFF"/>
                          </a:solidFill>
                          <a:sym typeface="Helvetica"/>
                        </a:rPr>
                        <a:t>Confusion between communion and gifting</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tcPr>
                </a:tc>
                <a:tc hMerge="1">
                  <a:tcPr/>
                </a:tc>
                <a:tc hMerge="1">
                  <a:tcPr/>
                </a:tc>
              </a:tr>
              <a:tr h="1406403">
                <a:tc>
                  <a:txBody>
                    <a:bodyPr/>
                    <a:lstStyle/>
                    <a:p>
                      <a:pPr>
                        <a:spcBef>
                          <a:spcPts val="500"/>
                        </a:spcBef>
                      </a:pPr>
                      <a:r>
                        <a:rPr sz="3100">
                          <a:latin typeface="Curlz MT"/>
                          <a:ea typeface="Curlz MT"/>
                          <a:cs typeface="Curlz MT"/>
                          <a:sym typeface="Curlz MT"/>
                        </a:rPr>
                        <a:t>“God specially speaks to me.”</a:t>
                      </a:r>
                    </a:p>
                  </a:txBody>
                  <a:tcPr marL="50800" marR="50800" marT="50800" marB="50800" anchor="ctr" anchorCtr="0" horzOverflow="overflow">
                    <a:lnL w="12700">
                      <a:solidFill>
                        <a:srgbClr val="3797C6"/>
                      </a:solidFill>
                      <a:miter lim="400000"/>
                    </a:lnL>
                    <a:lnB w="12700">
                      <a:solidFill>
                        <a:srgbClr val="3797C6"/>
                      </a:solidFill>
                      <a:miter lim="400000"/>
                    </a:lnB>
                  </a:tcPr>
                </a:tc>
                <a:tc>
                  <a:txBody>
                    <a:bodyPr/>
                    <a:lstStyle/>
                    <a:p>
                      <a:pPr defTabSz="914400">
                        <a:defRPr sz="2600"/>
                      </a:pPr>
                    </a:p>
                  </a:txBody>
                  <a:tcPr marL="50800" marR="50800" marT="50800" marB="50800" anchor="ctr" anchorCtr="0" horzOverflow="overflow">
                    <a:lnB w="12700">
                      <a:solidFill>
                        <a:srgbClr val="3797C6"/>
                      </a:solidFill>
                      <a:miter lim="400000"/>
                    </a:lnB>
                  </a:tcPr>
                </a:tc>
                <a:tc>
                  <a:txBody>
                    <a:bodyPr/>
                    <a:lstStyle/>
                    <a:p>
                      <a:pPr>
                        <a:spcBef>
                          <a:spcPts val="500"/>
                        </a:spcBef>
                      </a:pPr>
                      <a:r>
                        <a:rPr sz="2500">
                          <a:solidFill>
                            <a:schemeClr val="accent5">
                              <a:hueOff val="-176146"/>
                              <a:satOff val="3665"/>
                              <a:lumOff val="-13986"/>
                            </a:schemeClr>
                          </a:solidFill>
                          <a:latin typeface="Apple Chancery"/>
                          <a:ea typeface="Apple Chancery"/>
                          <a:cs typeface="Apple Chancery"/>
                          <a:sym typeface="Apple Chancery"/>
                        </a:rPr>
                        <a:t>But God powerfully speaks to all believers through the Spirit.</a:t>
                      </a:r>
                    </a:p>
                  </a:txBody>
                  <a:tcPr marL="50800" marR="50800" marT="50800" marB="50800" anchor="ctr" anchorCtr="0" horzOverflow="overflow">
                    <a:lnR w="12700">
                      <a:solidFill>
                        <a:srgbClr val="3797C6"/>
                      </a:solidFill>
                      <a:miter lim="400000"/>
                    </a:lnR>
                    <a:lnB w="12700">
                      <a:solidFill>
                        <a:srgbClr val="3797C6"/>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39"/>
                                        </p:tgtEl>
                                        <p:attrNameLst>
                                          <p:attrName>style.visibility</p:attrName>
                                        </p:attrNameLst>
                                      </p:cBhvr>
                                      <p:to>
                                        <p:strVal val="visible"/>
                                      </p:to>
                                    </p:set>
                                    <p:anim calcmode="lin" valueType="num">
                                      <p:cBhvr>
                                        <p:cTn id="7" dur="1750" fill="hold"/>
                                        <p:tgtEl>
                                          <p:spTgt spid="139"/>
                                        </p:tgtEl>
                                        <p:attrNameLst>
                                          <p:attrName>ppt_w</p:attrName>
                                        </p:attrNameLst>
                                      </p:cBhvr>
                                      <p:tavLst>
                                        <p:tav tm="0">
                                          <p:val>
                                            <p:strVal val="4*#ppt_w"/>
                                          </p:val>
                                        </p:tav>
                                        <p:tav tm="100000">
                                          <p:val>
                                            <p:strVal val="#ppt_w"/>
                                          </p:val>
                                        </p:tav>
                                      </p:tavLst>
                                    </p:anim>
                                    <p:anim calcmode="lin" valueType="num">
                                      <p:cBhvr>
                                        <p:cTn id="8" dur="1750" fill="hold"/>
                                        <p:tgtEl>
                                          <p:spTgt spid="13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40">
                                            <p:bg/>
                                          </p:spTgt>
                                        </p:tgtEl>
                                        <p:attrNameLst>
                                          <p:attrName>style.visibility</p:attrName>
                                        </p:attrNameLst>
                                      </p:cBhvr>
                                      <p:to>
                                        <p:strVal val="visible"/>
                                      </p:to>
                                    </p:set>
                                    <p:anim calcmode="lin" valueType="num">
                                      <p:cBhvr>
                                        <p:cTn id="13" dur="2500" fill="hold"/>
                                        <p:tgtEl>
                                          <p:spTgt spid="140">
                                            <p:bg/>
                                          </p:spTgt>
                                        </p:tgtEl>
                                        <p:attrNameLst>
                                          <p:attrName>ppt_x</p:attrName>
                                        </p:attrNameLst>
                                      </p:cBhvr>
                                      <p:tavLst>
                                        <p:tav tm="0">
                                          <p:val>
                                            <p:strVal val="#ppt_x"/>
                                          </p:val>
                                        </p:tav>
                                        <p:tav tm="100000">
                                          <p:val>
                                            <p:strVal val="#ppt_x"/>
                                          </p:val>
                                        </p:tav>
                                      </p:tavLst>
                                    </p:anim>
                                    <p:anim calcmode="lin" valueType="num">
                                      <p:cBhvr>
                                        <p:cTn id="14" dur="2500" fill="hold"/>
                                        <p:tgtEl>
                                          <p:spTgt spid="140">
                                            <p:bg/>
                                          </p:spTgt>
                                        </p:tgtEl>
                                        <p:attrNameLst>
                                          <p:attrName>ppt_y</p:attrName>
                                        </p:attrNameLst>
                                      </p:cBhvr>
                                      <p:tavLst>
                                        <p:tav tm="0">
                                          <p:val>
                                            <p:strVal val="1+#ppt_h/2"/>
                                          </p:val>
                                        </p:tav>
                                        <p:tav tm="100000">
                                          <p:val>
                                            <p:strVal val="#ppt_y"/>
                                          </p:val>
                                        </p:tav>
                                      </p:tavLst>
                                    </p:anim>
                                  </p:childTnLst>
                                </p:cTn>
                              </p:par>
                              <p:par>
                                <p:cTn id="15" presetClass="entr" nodeType="withEffect" presetSubtype="4" presetID="2" grpId="2" fill="hold">
                                  <p:stCondLst>
                                    <p:cond delay="0"/>
                                  </p:stCondLst>
                                  <p:iterate type="el" backwards="0">
                                    <p:tmAbs val="0"/>
                                  </p:iterate>
                                  <p:childTnLst>
                                    <p:set>
                                      <p:cBhvr>
                                        <p:cTn id="16" fill="hold"/>
                                        <p:tgtEl>
                                          <p:spTgt spid="140">
                                            <p:txEl>
                                              <p:pRg st="0" end="0"/>
                                            </p:txEl>
                                          </p:spTgt>
                                        </p:tgtEl>
                                        <p:attrNameLst>
                                          <p:attrName>style.visibility</p:attrName>
                                        </p:attrNameLst>
                                      </p:cBhvr>
                                      <p:to>
                                        <p:strVal val="visible"/>
                                      </p:to>
                                    </p:set>
                                    <p:anim calcmode="lin" valueType="num">
                                      <p:cBhvr>
                                        <p:cTn id="17" dur="2500" fill="hold"/>
                                        <p:tgtEl>
                                          <p:spTgt spid="140">
                                            <p:txEl>
                                              <p:pRg st="0" end="0"/>
                                            </p:txEl>
                                          </p:spTgt>
                                        </p:tgtEl>
                                        <p:attrNameLst>
                                          <p:attrName>ppt_x</p:attrName>
                                        </p:attrNameLst>
                                      </p:cBhvr>
                                      <p:tavLst>
                                        <p:tav tm="0">
                                          <p:val>
                                            <p:strVal val="#ppt_x"/>
                                          </p:val>
                                        </p:tav>
                                        <p:tav tm="100000">
                                          <p:val>
                                            <p:strVal val="#ppt_x"/>
                                          </p:val>
                                        </p:tav>
                                      </p:tavLst>
                                    </p:anim>
                                    <p:anim calcmode="lin" valueType="num">
                                      <p:cBhvr>
                                        <p:cTn id="18" dur="2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2" fill="hold">
                                  <p:stCondLst>
                                    <p:cond delay="0"/>
                                  </p:stCondLst>
                                  <p:iterate type="el" backwards="0">
                                    <p:tmAbs val="0"/>
                                  </p:iterate>
                                  <p:childTnLst>
                                    <p:set>
                                      <p:cBhvr>
                                        <p:cTn id="22" fill="hold"/>
                                        <p:tgtEl>
                                          <p:spTgt spid="140">
                                            <p:txEl>
                                              <p:pRg st="1" end="1"/>
                                            </p:txEl>
                                          </p:spTgt>
                                        </p:tgtEl>
                                        <p:attrNameLst>
                                          <p:attrName>style.visibility</p:attrName>
                                        </p:attrNameLst>
                                      </p:cBhvr>
                                      <p:to>
                                        <p:strVal val="visible"/>
                                      </p:to>
                                    </p:set>
                                    <p:anim calcmode="lin" valueType="num">
                                      <p:cBhvr>
                                        <p:cTn id="23" dur="2500" fill="hold"/>
                                        <p:tgtEl>
                                          <p:spTgt spid="140">
                                            <p:txEl>
                                              <p:pRg st="1" end="1"/>
                                            </p:txEl>
                                          </p:spTgt>
                                        </p:tgtEl>
                                        <p:attrNameLst>
                                          <p:attrName>ppt_x</p:attrName>
                                        </p:attrNameLst>
                                      </p:cBhvr>
                                      <p:tavLst>
                                        <p:tav tm="0">
                                          <p:val>
                                            <p:strVal val="#ppt_x"/>
                                          </p:val>
                                        </p:tav>
                                        <p:tav tm="100000">
                                          <p:val>
                                            <p:strVal val="#ppt_x"/>
                                          </p:val>
                                        </p:tav>
                                      </p:tavLst>
                                    </p:anim>
                                    <p:anim calcmode="lin" valueType="num">
                                      <p:cBhvr>
                                        <p:cTn id="24" dur="2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Class="entr" nodeType="afterEffect" presetSubtype="4" presetID="2" grpId="2" fill="hold">
                                  <p:stCondLst>
                                    <p:cond delay="0"/>
                                  </p:stCondLst>
                                  <p:iterate type="el" backwards="0">
                                    <p:tmAbs val="0"/>
                                  </p:iterate>
                                  <p:childTnLst>
                                    <p:set>
                                      <p:cBhvr>
                                        <p:cTn id="27" fill="hold"/>
                                        <p:tgtEl>
                                          <p:spTgt spid="140">
                                            <p:txEl>
                                              <p:pRg st="2" end="2"/>
                                            </p:txEl>
                                          </p:spTgt>
                                        </p:tgtEl>
                                        <p:attrNameLst>
                                          <p:attrName>style.visibility</p:attrName>
                                        </p:attrNameLst>
                                      </p:cBhvr>
                                      <p:to>
                                        <p:strVal val="visible"/>
                                      </p:to>
                                    </p:set>
                                    <p:anim calcmode="lin" valueType="num">
                                      <p:cBhvr>
                                        <p:cTn id="28" dur="2500" fill="hold"/>
                                        <p:tgtEl>
                                          <p:spTgt spid="140">
                                            <p:txEl>
                                              <p:pRg st="2" end="2"/>
                                            </p:txEl>
                                          </p:spTgt>
                                        </p:tgtEl>
                                        <p:attrNameLst>
                                          <p:attrName>ppt_x</p:attrName>
                                        </p:attrNameLst>
                                      </p:cBhvr>
                                      <p:tavLst>
                                        <p:tav tm="0">
                                          <p:val>
                                            <p:strVal val="#ppt_x"/>
                                          </p:val>
                                        </p:tav>
                                        <p:tav tm="100000">
                                          <p:val>
                                            <p:strVal val="#ppt_x"/>
                                          </p:val>
                                        </p:tav>
                                      </p:tavLst>
                                    </p:anim>
                                    <p:anim calcmode="lin" valueType="num">
                                      <p:cBhvr>
                                        <p:cTn id="29" dur="2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Class="entr" nodeType="afterEffect" presetSubtype="4" presetID="2" grpId="2" fill="hold">
                                  <p:stCondLst>
                                    <p:cond delay="0"/>
                                  </p:stCondLst>
                                  <p:iterate type="el" backwards="0">
                                    <p:tmAbs val="0"/>
                                  </p:iterate>
                                  <p:childTnLst>
                                    <p:set>
                                      <p:cBhvr>
                                        <p:cTn id="32" fill="hold"/>
                                        <p:tgtEl>
                                          <p:spTgt spid="140">
                                            <p:txEl>
                                              <p:pRg st="3" end="3"/>
                                            </p:txEl>
                                          </p:spTgt>
                                        </p:tgtEl>
                                        <p:attrNameLst>
                                          <p:attrName>style.visibility</p:attrName>
                                        </p:attrNameLst>
                                      </p:cBhvr>
                                      <p:to>
                                        <p:strVal val="visible"/>
                                      </p:to>
                                    </p:set>
                                    <p:anim calcmode="lin" valueType="num">
                                      <p:cBhvr>
                                        <p:cTn id="33" dur="2500" fill="hold"/>
                                        <p:tgtEl>
                                          <p:spTgt spid="140">
                                            <p:txEl>
                                              <p:pRg st="3" end="3"/>
                                            </p:txEl>
                                          </p:spTgt>
                                        </p:tgtEl>
                                        <p:attrNameLst>
                                          <p:attrName>ppt_x</p:attrName>
                                        </p:attrNameLst>
                                      </p:cBhvr>
                                      <p:tavLst>
                                        <p:tav tm="0">
                                          <p:val>
                                            <p:strVal val="#ppt_x"/>
                                          </p:val>
                                        </p:tav>
                                        <p:tav tm="100000">
                                          <p:val>
                                            <p:strVal val="#ppt_x"/>
                                          </p:val>
                                        </p:tav>
                                      </p:tavLst>
                                    </p:anim>
                                    <p:anim calcmode="lin" valueType="num">
                                      <p:cBhvr>
                                        <p:cTn id="34" dur="2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4" presetID="2" grpId="3" fill="hold">
                                  <p:stCondLst>
                                    <p:cond delay="0"/>
                                  </p:stCondLst>
                                  <p:iterate type="el" backwards="0">
                                    <p:tmAbs val="0"/>
                                  </p:iterate>
                                  <p:childTnLst>
                                    <p:set>
                                      <p:cBhvr>
                                        <p:cTn id="38" fill="hold"/>
                                        <p:tgtEl>
                                          <p:spTgt spid="143"/>
                                        </p:tgtEl>
                                        <p:attrNameLst>
                                          <p:attrName>style.visibility</p:attrName>
                                        </p:attrNameLst>
                                      </p:cBhvr>
                                      <p:to>
                                        <p:strVal val="visible"/>
                                      </p:to>
                                    </p:set>
                                    <p:anim calcmode="lin" valueType="num">
                                      <p:cBhvr>
                                        <p:cTn id="39" dur="2000" fill="hold"/>
                                        <p:tgtEl>
                                          <p:spTgt spid="143"/>
                                        </p:tgtEl>
                                        <p:attrNameLst>
                                          <p:attrName>ppt_x</p:attrName>
                                        </p:attrNameLst>
                                      </p:cBhvr>
                                      <p:tavLst>
                                        <p:tav tm="0">
                                          <p:val>
                                            <p:strVal val="#ppt_x"/>
                                          </p:val>
                                        </p:tav>
                                        <p:tav tm="100000">
                                          <p:val>
                                            <p:strVal val="#ppt_x"/>
                                          </p:val>
                                        </p:tav>
                                      </p:tavLst>
                                    </p:anim>
                                    <p:anim calcmode="lin" valueType="num">
                                      <p:cBhvr>
                                        <p:cTn id="40" dur="20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 presetID="2" grpId="4" fill="hold">
                                  <p:stCondLst>
                                    <p:cond delay="0"/>
                                  </p:stCondLst>
                                  <p:iterate type="el" backwards="0">
                                    <p:tmAbs val="0"/>
                                  </p:iterate>
                                  <p:childTnLst>
                                    <p:set>
                                      <p:cBhvr>
                                        <p:cTn id="44" fill="hold"/>
                                        <p:tgtEl>
                                          <p:spTgt spid="147"/>
                                        </p:tgtEl>
                                        <p:attrNameLst>
                                          <p:attrName>style.visibility</p:attrName>
                                        </p:attrNameLst>
                                      </p:cBhvr>
                                      <p:to>
                                        <p:strVal val="visible"/>
                                      </p:to>
                                    </p:set>
                                    <p:anim calcmode="lin" valueType="num">
                                      <p:cBhvr>
                                        <p:cTn id="45" dur="2000" fill="hold"/>
                                        <p:tgtEl>
                                          <p:spTgt spid="147"/>
                                        </p:tgtEl>
                                        <p:attrNameLst>
                                          <p:attrName>ppt_x</p:attrName>
                                        </p:attrNameLst>
                                      </p:cBhvr>
                                      <p:tavLst>
                                        <p:tav tm="0">
                                          <p:val>
                                            <p:strVal val="#ppt_x"/>
                                          </p:val>
                                        </p:tav>
                                        <p:tav tm="100000">
                                          <p:val>
                                            <p:strVal val="#ppt_x"/>
                                          </p:val>
                                        </p:tav>
                                      </p:tavLst>
                                    </p:anim>
                                    <p:anim calcmode="lin" valueType="num">
                                      <p:cBhvr>
                                        <p:cTn id="46" dur="2000" fill="hold"/>
                                        <p:tgtEl>
                                          <p:spTgt spid="147"/>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Class="entr" nodeType="afterEffect" presetID="10" grpId="5" fill="hold">
                                  <p:stCondLst>
                                    <p:cond delay="0"/>
                                  </p:stCondLst>
                                  <p:iterate type="el" backwards="0">
                                    <p:tmAbs val="0"/>
                                  </p:iterate>
                                  <p:childTnLst>
                                    <p:set>
                                      <p:cBhvr>
                                        <p:cTn id="49" fill="hold"/>
                                        <p:tgtEl>
                                          <p:spTgt spid="148"/>
                                        </p:tgtEl>
                                        <p:attrNameLst>
                                          <p:attrName>style.visibility</p:attrName>
                                        </p:attrNameLst>
                                      </p:cBhvr>
                                      <p:to>
                                        <p:strVal val="visible"/>
                                      </p:to>
                                    </p:set>
                                    <p:animEffect filter="fade" transition="in">
                                      <p:cBhvr>
                                        <p:cTn id="50" dur="1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2"/>
      <p:bldP build="whole" bldLvl="1" animBg="1" rev="0" advAuto="0" spid="143" grpId="3"/>
      <p:bldP build="whole" bldLvl="1" animBg="1" rev="0" advAuto="0" spid="139" grpId="1"/>
      <p:bldP build="whole" bldLvl="1" animBg="1" rev="0" advAuto="0" spid="147" grpId="4"/>
      <p:bldP build="whole" bldLvl="1" animBg="1" rev="0" advAuto="0" spid="148" grpId="5"/>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1637093" y="1801977"/>
            <a:ext cx="10422146" cy="373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lgn="just">
              <a:spcBef>
                <a:spcPts val="1700"/>
              </a:spcBef>
              <a:defRPr sz="3000"/>
            </a:pPr>
            <a:r>
              <a:t>1) Communion with the Lord (relationship) and holiness  serve as our foundation for proper use of our spiritual gifts.</a:t>
            </a:r>
          </a:p>
          <a:p>
            <a:pPr lvl="1" indent="0" algn="just">
              <a:spcBef>
                <a:spcPts val="1700"/>
              </a:spcBef>
              <a:defRPr sz="3000"/>
            </a:pPr>
            <a:r>
              <a:t>2) Spiritual gifts mark God’s special desire to work uniquely in and through the lives of every genuine believer.</a:t>
            </a:r>
          </a:p>
          <a:p>
            <a:pPr lvl="1" indent="0" algn="just">
              <a:spcBef>
                <a:spcPts val="1700"/>
              </a:spcBef>
              <a:defRPr sz="3000"/>
            </a:pPr>
            <a:r>
              <a:t>3) Gifts are for a purpose larger than ourselves, completing God’s purposes through us for the church’s good and God’s glory.</a:t>
            </a:r>
          </a:p>
        </p:txBody>
      </p:sp>
      <p:sp>
        <p:nvSpPr>
          <p:cNvPr id="151" name="Shape 151"/>
          <p:cNvSpPr/>
          <p:nvPr>
            <p:ph type="title" idx="4294967295"/>
          </p:nvPr>
        </p:nvSpPr>
        <p:spPr>
          <a:xfrm>
            <a:off x="1637093" y="282333"/>
            <a:ext cx="4660446" cy="890837"/>
          </a:xfrm>
          <a:prstGeom prst="rect">
            <a:avLst/>
          </a:prstGeom>
        </p:spPr>
        <p:txBody>
          <a:bodyPr lIns="0" tIns="0" rIns="0" bIns="0"/>
          <a:lstStyle>
            <a:lvl1pPr defTabSz="443484">
              <a:defRPr spc="-54" sz="5432"/>
            </a:lvl1pPr>
          </a:lstStyle>
          <a:p>
            <a:pPr/>
            <a:r>
              <a:t>Final Application</a:t>
            </a:r>
          </a:p>
        </p:txBody>
      </p:sp>
      <p:grpSp>
        <p:nvGrpSpPr>
          <p:cNvPr id="156" name="Group 156"/>
          <p:cNvGrpSpPr/>
          <p:nvPr/>
        </p:nvGrpSpPr>
        <p:grpSpPr>
          <a:xfrm>
            <a:off x="6756473" y="145896"/>
            <a:ext cx="6109330" cy="1497140"/>
            <a:chOff x="0" y="0"/>
            <a:chExt cx="6109328" cy="1497139"/>
          </a:xfrm>
        </p:grpSpPr>
        <p:sp>
          <p:nvSpPr>
            <p:cNvPr id="152" name="Shape 152"/>
            <p:cNvSpPr/>
            <p:nvPr/>
          </p:nvSpPr>
          <p:spPr>
            <a:xfrm>
              <a:off x="0" y="0"/>
              <a:ext cx="1497140" cy="1497140"/>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The </a:t>
              </a:r>
              <a:br/>
              <a:r>
                <a:t>Lord</a:t>
              </a:r>
            </a:p>
          </p:txBody>
        </p:sp>
        <p:sp>
          <p:nvSpPr>
            <p:cNvPr id="153" name="Shape 153"/>
            <p:cNvSpPr/>
            <p:nvPr/>
          </p:nvSpPr>
          <p:spPr>
            <a:xfrm>
              <a:off x="1254716" y="105169"/>
              <a:ext cx="3340639" cy="1286802"/>
            </a:xfrm>
            <a:prstGeom prst="rightArrow">
              <a:avLst>
                <a:gd name="adj1" fmla="val 32000"/>
                <a:gd name="adj2" fmla="val 6400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54" name="Shape 154"/>
            <p:cNvSpPr/>
            <p:nvPr/>
          </p:nvSpPr>
          <p:spPr>
            <a:xfrm>
              <a:off x="4612188" y="105169"/>
              <a:ext cx="1497141" cy="1286802"/>
            </a:xfrm>
            <a:prstGeom prst="roundRect">
              <a:avLst>
                <a:gd name="adj" fmla="val 1500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r>
                <a:t>church</a:t>
              </a:r>
            </a:p>
          </p:txBody>
        </p:sp>
        <p:sp>
          <p:nvSpPr>
            <p:cNvPr id="155" name="Shape 155"/>
            <p:cNvSpPr/>
            <p:nvPr/>
          </p:nvSpPr>
          <p:spPr>
            <a:xfrm>
              <a:off x="1951674" y="332822"/>
              <a:ext cx="875026" cy="875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200">
                  <a:solidFill>
                    <a:srgbClr val="FFFFFF"/>
                  </a:solidFill>
                </a:defRPr>
              </a:lvl1pPr>
            </a:lstStyle>
            <a:p>
              <a:pPr/>
              <a:r>
                <a:t>me</a:t>
              </a:r>
            </a:p>
          </p:txBody>
        </p:sp>
      </p:grpSp>
      <p:grpSp>
        <p:nvGrpSpPr>
          <p:cNvPr id="161" name="Group 161"/>
          <p:cNvGrpSpPr/>
          <p:nvPr/>
        </p:nvGrpSpPr>
        <p:grpSpPr>
          <a:xfrm rot="20142614">
            <a:off x="5633368" y="6207674"/>
            <a:ext cx="4686777" cy="3015355"/>
            <a:chOff x="-102771" y="1576338"/>
            <a:chExt cx="4686775" cy="3015354"/>
          </a:xfrm>
        </p:grpSpPr>
        <p:sp>
          <p:nvSpPr>
            <p:cNvPr id="157" name="Shape 157"/>
            <p:cNvSpPr/>
            <p:nvPr/>
          </p:nvSpPr>
          <p:spPr>
            <a:xfrm rot="21600000">
              <a:off x="-102772" y="1576338"/>
              <a:ext cx="4686776" cy="3015355"/>
            </a:xfrm>
            <a:prstGeom prst="rightArrow">
              <a:avLst>
                <a:gd name="adj1" fmla="val 68155"/>
                <a:gd name="adj2" fmla="val 98036"/>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58" name="Shape 158"/>
            <p:cNvSpPr/>
            <p:nvPr/>
          </p:nvSpPr>
          <p:spPr>
            <a:xfrm rot="21600000">
              <a:off x="178809" y="2039348"/>
              <a:ext cx="3497748" cy="750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indent="0" algn="just">
                <a:spcBef>
                  <a:spcPts val="1700"/>
                </a:spcBef>
                <a:defRPr sz="3300">
                  <a:solidFill>
                    <a:srgbClr val="FFFFFF"/>
                  </a:solidFill>
                  <a:effectLst>
                    <a:outerShdw sx="100000" sy="100000" kx="0" ky="0" algn="b" rotWithShape="0" blurRad="25400" dist="25400" dir="18900000">
                      <a:srgbClr val="53585F"/>
                    </a:outerShdw>
                  </a:effectLst>
                  <a:latin typeface="Arial Rounded MT Bold"/>
                  <a:ea typeface="Arial Rounded MT Bold"/>
                  <a:cs typeface="Arial Rounded MT Bold"/>
                  <a:sym typeface="Arial Rounded MT Bold"/>
                </a:defRPr>
              </a:pPr>
              <a:r>
                <a:t>Same Spirit</a:t>
              </a:r>
            </a:p>
          </p:txBody>
        </p:sp>
        <p:sp>
          <p:nvSpPr>
            <p:cNvPr id="159" name="Shape 159"/>
            <p:cNvSpPr/>
            <p:nvPr/>
          </p:nvSpPr>
          <p:spPr>
            <a:xfrm rot="21600000">
              <a:off x="174239" y="2687317"/>
              <a:ext cx="3502906" cy="750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indent="0" algn="just">
                <a:spcBef>
                  <a:spcPts val="1700"/>
                </a:spcBef>
                <a:defRPr sz="3300">
                  <a:solidFill>
                    <a:srgbClr val="FFFFFF"/>
                  </a:solidFill>
                  <a:effectLst>
                    <a:outerShdw sx="100000" sy="100000" kx="0" ky="0" algn="b" rotWithShape="0" blurRad="25400" dist="25400" dir="18900000">
                      <a:srgbClr val="53585F"/>
                    </a:outerShdw>
                  </a:effectLst>
                  <a:latin typeface="Arial Rounded MT Bold"/>
                  <a:ea typeface="Arial Rounded MT Bold"/>
                  <a:cs typeface="Arial Rounded MT Bold"/>
                  <a:sym typeface="Arial Rounded MT Bold"/>
                </a:defRPr>
              </a:pPr>
              <a:r>
                <a:t>Same Team</a:t>
              </a:r>
            </a:p>
          </p:txBody>
        </p:sp>
        <p:sp>
          <p:nvSpPr>
            <p:cNvPr id="160" name="Shape 160"/>
            <p:cNvSpPr/>
            <p:nvPr/>
          </p:nvSpPr>
          <p:spPr>
            <a:xfrm rot="21600000">
              <a:off x="221787" y="3299135"/>
              <a:ext cx="3294959" cy="750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indent="0" algn="just">
                <a:spcBef>
                  <a:spcPts val="1700"/>
                </a:spcBef>
                <a:defRPr sz="3300">
                  <a:solidFill>
                    <a:srgbClr val="FFFFFF"/>
                  </a:solidFill>
                  <a:effectLst>
                    <a:outerShdw sx="100000" sy="100000" kx="0" ky="0" algn="b" rotWithShape="0" blurRad="25400" dist="25400" dir="18900000">
                      <a:srgbClr val="53585F"/>
                    </a:outerShdw>
                  </a:effectLst>
                  <a:latin typeface="Arial Rounded MT Bold"/>
                  <a:ea typeface="Arial Rounded MT Bold"/>
                  <a:cs typeface="Arial Rounded MT Bold"/>
                  <a:sym typeface="Arial Rounded MT Bold"/>
                </a:defRPr>
              </a:pPr>
              <a:r>
                <a:t>Same Goal</a:t>
              </a:r>
            </a:p>
          </p:txBody>
        </p:sp>
      </p:grpSp>
      <p:sp>
        <p:nvSpPr>
          <p:cNvPr id="162" name="Shape 162"/>
          <p:cNvSpPr/>
          <p:nvPr/>
        </p:nvSpPr>
        <p:spPr>
          <a:xfrm>
            <a:off x="1637093" y="5694719"/>
            <a:ext cx="5315788" cy="193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a:spcBef>
                <a:spcPts val="1700"/>
              </a:spcBef>
              <a:defRPr sz="3000"/>
            </a:pPr>
            <a:r>
              <a:t>4) Saints on earth may differ in gifting but are required to work together to complete God’s redemptive plan.</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50">
                                            <p:bg/>
                                          </p:spTgt>
                                        </p:tgtEl>
                                        <p:attrNameLst>
                                          <p:attrName>style.visibility</p:attrName>
                                        </p:attrNameLst>
                                      </p:cBhvr>
                                      <p:to>
                                        <p:strVal val="visible"/>
                                      </p:to>
                                    </p:set>
                                    <p:anim calcmode="lin" valueType="num">
                                      <p:cBhvr>
                                        <p:cTn id="7" dur="2500" fill="hold"/>
                                        <p:tgtEl>
                                          <p:spTgt spid="150">
                                            <p:bg/>
                                          </p:spTgt>
                                        </p:tgtEl>
                                        <p:attrNameLst>
                                          <p:attrName>ppt_x</p:attrName>
                                        </p:attrNameLst>
                                      </p:cBhvr>
                                      <p:tavLst>
                                        <p:tav tm="0">
                                          <p:val>
                                            <p:strVal val="1+#ppt_w/2"/>
                                          </p:val>
                                        </p:tav>
                                        <p:tav tm="100000">
                                          <p:val>
                                            <p:strVal val="#ppt_x"/>
                                          </p:val>
                                        </p:tav>
                                      </p:tavLst>
                                    </p:anim>
                                    <p:anim calcmode="lin" valueType="num">
                                      <p:cBhvr>
                                        <p:cTn id="8" dur="2500" fill="hold"/>
                                        <p:tgtEl>
                                          <p:spTgt spid="150">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150">
                                            <p:txEl>
                                              <p:pRg st="0" end="0"/>
                                            </p:txEl>
                                          </p:spTgt>
                                        </p:tgtEl>
                                        <p:attrNameLst>
                                          <p:attrName>style.visibility</p:attrName>
                                        </p:attrNameLst>
                                      </p:cBhvr>
                                      <p:to>
                                        <p:strVal val="visible"/>
                                      </p:to>
                                    </p:set>
                                    <p:anim calcmode="lin" valueType="num">
                                      <p:cBhvr>
                                        <p:cTn id="11" dur="2500" fill="hold"/>
                                        <p:tgtEl>
                                          <p:spTgt spid="150">
                                            <p:txEl>
                                              <p:pRg st="0" end="0"/>
                                            </p:txEl>
                                          </p:spTgt>
                                        </p:tgtEl>
                                        <p:attrNameLst>
                                          <p:attrName>ppt_x</p:attrName>
                                        </p:attrNameLst>
                                      </p:cBhvr>
                                      <p:tavLst>
                                        <p:tav tm="0">
                                          <p:val>
                                            <p:strVal val="1+#ppt_w/2"/>
                                          </p:val>
                                        </p:tav>
                                        <p:tav tm="100000">
                                          <p:val>
                                            <p:strVal val="#ppt_x"/>
                                          </p:val>
                                        </p:tav>
                                      </p:tavLst>
                                    </p:anim>
                                    <p:anim calcmode="lin" valueType="num">
                                      <p:cBhvr>
                                        <p:cTn id="12" dur="2500" fill="hold"/>
                                        <p:tgtEl>
                                          <p:spTgt spid="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150">
                                            <p:txEl>
                                              <p:pRg st="1" end="1"/>
                                            </p:txEl>
                                          </p:spTgt>
                                        </p:tgtEl>
                                        <p:attrNameLst>
                                          <p:attrName>style.visibility</p:attrName>
                                        </p:attrNameLst>
                                      </p:cBhvr>
                                      <p:to>
                                        <p:strVal val="visible"/>
                                      </p:to>
                                    </p:set>
                                    <p:anim calcmode="lin" valueType="num">
                                      <p:cBhvr>
                                        <p:cTn id="17" dur="2500" fill="hold"/>
                                        <p:tgtEl>
                                          <p:spTgt spid="150">
                                            <p:txEl>
                                              <p:pRg st="1" end="1"/>
                                            </p:txEl>
                                          </p:spTgt>
                                        </p:tgtEl>
                                        <p:attrNameLst>
                                          <p:attrName>ppt_x</p:attrName>
                                        </p:attrNameLst>
                                      </p:cBhvr>
                                      <p:tavLst>
                                        <p:tav tm="0">
                                          <p:val>
                                            <p:strVal val="1+#ppt_w/2"/>
                                          </p:val>
                                        </p:tav>
                                        <p:tav tm="100000">
                                          <p:val>
                                            <p:strVal val="#ppt_x"/>
                                          </p:val>
                                        </p:tav>
                                      </p:tavLst>
                                    </p:anim>
                                    <p:anim calcmode="lin" valueType="num">
                                      <p:cBhvr>
                                        <p:cTn id="18" dur="2500" fill="hold"/>
                                        <p:tgtEl>
                                          <p:spTgt spid="1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1" fill="hold">
                                  <p:stCondLst>
                                    <p:cond delay="0"/>
                                  </p:stCondLst>
                                  <p:iterate type="el" backwards="0">
                                    <p:tmAbs val="0"/>
                                  </p:iterate>
                                  <p:childTnLst>
                                    <p:set>
                                      <p:cBhvr>
                                        <p:cTn id="22" fill="hold"/>
                                        <p:tgtEl>
                                          <p:spTgt spid="150">
                                            <p:txEl>
                                              <p:pRg st="2" end="2"/>
                                            </p:txEl>
                                          </p:spTgt>
                                        </p:tgtEl>
                                        <p:attrNameLst>
                                          <p:attrName>style.visibility</p:attrName>
                                        </p:attrNameLst>
                                      </p:cBhvr>
                                      <p:to>
                                        <p:strVal val="visible"/>
                                      </p:to>
                                    </p:set>
                                    <p:anim calcmode="lin" valueType="num">
                                      <p:cBhvr>
                                        <p:cTn id="23" dur="2500" fill="hold"/>
                                        <p:tgtEl>
                                          <p:spTgt spid="150">
                                            <p:txEl>
                                              <p:pRg st="2" end="2"/>
                                            </p:txEl>
                                          </p:spTgt>
                                        </p:tgtEl>
                                        <p:attrNameLst>
                                          <p:attrName>ppt_x</p:attrName>
                                        </p:attrNameLst>
                                      </p:cBhvr>
                                      <p:tavLst>
                                        <p:tav tm="0">
                                          <p:val>
                                            <p:strVal val="1+#ppt_w/2"/>
                                          </p:val>
                                        </p:tav>
                                        <p:tav tm="100000">
                                          <p:val>
                                            <p:strVal val="#ppt_x"/>
                                          </p:val>
                                        </p:tav>
                                      </p:tavLst>
                                    </p:anim>
                                    <p:anim calcmode="lin" valueType="num">
                                      <p:cBhvr>
                                        <p:cTn id="24" dur="2500" fill="hold"/>
                                        <p:tgtEl>
                                          <p:spTgt spid="150">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Class="entr" nodeType="afterEffect" presetSubtype="8" presetID="22" grpId="2" fill="hold">
                                  <p:stCondLst>
                                    <p:cond delay="0"/>
                                  </p:stCondLst>
                                  <p:iterate type="el" backwards="0">
                                    <p:tmAbs val="0"/>
                                  </p:iterate>
                                  <p:childTnLst>
                                    <p:set>
                                      <p:cBhvr>
                                        <p:cTn id="27" fill="hold"/>
                                        <p:tgtEl>
                                          <p:spTgt spid="156"/>
                                        </p:tgtEl>
                                        <p:attrNameLst>
                                          <p:attrName>style.visibility</p:attrName>
                                        </p:attrNameLst>
                                      </p:cBhvr>
                                      <p:to>
                                        <p:strVal val="visible"/>
                                      </p:to>
                                    </p:set>
                                    <p:animEffect filter="wipe(left)" transition="in">
                                      <p:cBhvr>
                                        <p:cTn id="28" dur="3000"/>
                                        <p:tgtEl>
                                          <p:spTgt spid="156"/>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15" grpId="3" fill="hold">
                                  <p:stCondLst>
                                    <p:cond delay="0"/>
                                  </p:stCondLst>
                                  <p:iterate type="el" backwards="0">
                                    <p:tmAbs val="0"/>
                                  </p:iterate>
                                  <p:childTnLst>
                                    <p:set>
                                      <p:cBhvr>
                                        <p:cTn id="32" fill="hold"/>
                                        <p:tgtEl>
                                          <p:spTgt spid="162"/>
                                        </p:tgtEl>
                                        <p:attrNameLst>
                                          <p:attrName>style.visibility</p:attrName>
                                        </p:attrNameLst>
                                      </p:cBhvr>
                                      <p:to>
                                        <p:strVal val="visible"/>
                                      </p:to>
                                    </p:set>
                                    <p:anim calcmode="lin" valueType="num">
                                      <p:cBhvr>
                                        <p:cTn id="33" dur="1000" fill="hold"/>
                                        <p:tgtEl>
                                          <p:spTgt spid="162"/>
                                        </p:tgtEl>
                                        <p:attrNameLst>
                                          <p:attrName>ppt_w</p:attrName>
                                        </p:attrNameLst>
                                      </p:cBhvr>
                                      <p:tavLst>
                                        <p:tav tm="0">
                                          <p:val>
                                            <p:fltVal val="0"/>
                                          </p:val>
                                        </p:tav>
                                        <p:tav tm="100000">
                                          <p:val>
                                            <p:strVal val="#ppt_w"/>
                                          </p:val>
                                        </p:tav>
                                      </p:tavLst>
                                    </p:anim>
                                    <p:anim calcmode="lin" valueType="num">
                                      <p:cBhvr>
                                        <p:cTn id="34" dur="1000" fill="hold"/>
                                        <p:tgtEl>
                                          <p:spTgt spid="162"/>
                                        </p:tgtEl>
                                        <p:attrNameLst>
                                          <p:attrName>ppt_h</p:attrName>
                                        </p:attrNameLst>
                                      </p:cBhvr>
                                      <p:tavLst>
                                        <p:tav tm="0">
                                          <p:val>
                                            <p:fltVal val="0"/>
                                          </p:val>
                                        </p:tav>
                                        <p:tav tm="100000">
                                          <p:val>
                                            <p:strVal val="#ppt_h"/>
                                          </p:val>
                                        </p:tav>
                                      </p:tavLst>
                                    </p:anim>
                                    <p:anim calcmode="lin" valueType="num">
                                      <p:cBhvr>
                                        <p:cTn id="35" dur="1000" fill="hold"/>
                                        <p:tgtEl>
                                          <p:spTgt spid="16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2"/>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1000"/>
                            </p:stCondLst>
                            <p:childTnLst>
                              <p:par>
                                <p:cTn id="38" presetClass="entr" nodeType="afterEffect" presetSubtype="3" presetID="18" grpId="4" fill="hold">
                                  <p:stCondLst>
                                    <p:cond delay="0"/>
                                  </p:stCondLst>
                                  <p:iterate type="el" backwards="0">
                                    <p:tmAbs val="0"/>
                                  </p:iterate>
                                  <p:childTnLst>
                                    <p:set>
                                      <p:cBhvr>
                                        <p:cTn id="39" fill="hold"/>
                                        <p:tgtEl>
                                          <p:spTgt spid="161"/>
                                        </p:tgtEl>
                                        <p:attrNameLst>
                                          <p:attrName>style.visibility</p:attrName>
                                        </p:attrNameLst>
                                      </p:cBhvr>
                                      <p:to>
                                        <p:strVal val="visible"/>
                                      </p:to>
                                    </p:set>
                                    <p:animEffect filter="strips(upRight)" transition="in">
                                      <p:cBhvr>
                                        <p:cTn id="40" dur="3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4"/>
      <p:bldP build="whole" bldLvl="1" animBg="1" rev="0" advAuto="0" spid="156" grpId="2"/>
      <p:bldP build="whole" bldLvl="1" animBg="1" rev="0" advAuto="0" spid="162" grpId="3"/>
      <p:bldP build="p" bldLvl="5" animBg="1" rev="0" advAuto="0" spid="15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water3.jpg"/>
          <p:cNvPicPr>
            <a:picLocks noChangeAspect="1"/>
          </p:cNvPicPr>
          <p:nvPr/>
        </p:nvPicPr>
        <p:blipFill>
          <a:blip r:embed="rId2">
            <a:extLst/>
          </a:blip>
          <a:stretch>
            <a:fillRect/>
          </a:stretch>
        </p:blipFill>
        <p:spPr>
          <a:xfrm>
            <a:off x="1470421" y="0"/>
            <a:ext cx="11584189" cy="4522660"/>
          </a:xfrm>
          <a:prstGeom prst="rect">
            <a:avLst/>
          </a:prstGeom>
          <a:ln w="12700">
            <a:miter lim="400000"/>
          </a:ln>
          <a:effectLst>
            <a:outerShdw sx="100000" sy="100000" kx="0" ky="0" algn="b" rotWithShape="0" blurRad="190500" dist="8455" dir="5400000">
              <a:srgbClr val="000000"/>
            </a:outerShdw>
          </a:effectLst>
        </p:spPr>
      </p:pic>
      <p:sp>
        <p:nvSpPr>
          <p:cNvPr id="165" name="Shape 165"/>
          <p:cNvSpPr/>
          <p:nvPr>
            <p:ph type="title" idx="4294967295"/>
          </p:nvPr>
        </p:nvSpPr>
        <p:spPr>
          <a:xfrm>
            <a:off x="1616655" y="3175132"/>
            <a:ext cx="11584188" cy="890837"/>
          </a:xfrm>
          <a:prstGeom prst="rect">
            <a:avLst/>
          </a:prstGeom>
        </p:spPr>
        <p:txBody>
          <a:bodyPr lIns="0" tIns="0" rIns="0" bIns="0"/>
          <a:lstStyle>
            <a:lvl1pPr>
              <a:defRPr spc="-56" sz="5600"/>
            </a:lvl1pPr>
          </a:lstStyle>
          <a:p>
            <a:pPr/>
            <a:r>
              <a:t>Discussion Questions</a:t>
            </a:r>
          </a:p>
        </p:txBody>
      </p:sp>
      <p:sp>
        <p:nvSpPr>
          <p:cNvPr id="166" name="Shape 166"/>
          <p:cNvSpPr/>
          <p:nvPr/>
        </p:nvSpPr>
        <p:spPr>
          <a:xfrm>
            <a:off x="1610773" y="5323770"/>
            <a:ext cx="11203866"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4400"/>
              </a:spcBef>
              <a:buSzPct val="100000"/>
              <a:buChar char="•"/>
              <a:defRPr sz="3100"/>
            </a:pPr>
            <a:r>
              <a:t>How can we keep ourselves from getting prideful over our spiritual gifts?</a:t>
            </a:r>
          </a:p>
          <a:p>
            <a:pPr marL="457200" indent="-457200" algn="just">
              <a:spcBef>
                <a:spcPts val="4400"/>
              </a:spcBef>
              <a:buSzPct val="100000"/>
              <a:buChar char="•"/>
              <a:defRPr sz="3100"/>
            </a:pPr>
            <a:r>
              <a:t>Are all the gifts of the Holy Spirit for this age or only for the early church? Explain.</a:t>
            </a:r>
          </a:p>
          <a:p>
            <a:pPr marL="457200" indent="-457200" algn="just">
              <a:spcBef>
                <a:spcPts val="4400"/>
              </a:spcBef>
              <a:buSzPct val="100000"/>
              <a:buChar char="•"/>
              <a:defRPr sz="3100"/>
            </a:pPr>
            <a:r>
              <a:t>How should we understand and treat others who look at spiritual gifts different from us?</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wipe(up)" transition="in">
                                      <p:cBhvr>
                                        <p:cTn id="7" dur="225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000187-0007-000023.jpg"/>
          <p:cNvPicPr>
            <a:picLocks noChangeAspect="1"/>
          </p:cNvPicPr>
          <p:nvPr/>
        </p:nvPicPr>
        <p:blipFill>
          <a:blip r:embed="rId2">
            <a:extLst/>
          </a:blip>
          <a:srcRect l="0" t="0" r="10181" b="0"/>
          <a:stretch>
            <a:fillRect/>
          </a:stretch>
        </p:blipFill>
        <p:spPr>
          <a:xfrm>
            <a:off x="-152400" y="0"/>
            <a:ext cx="13157200" cy="9753601"/>
          </a:xfrm>
          <a:prstGeom prst="rect">
            <a:avLst/>
          </a:prstGeom>
          <a:ln w="12700">
            <a:miter lim="400000"/>
          </a:ln>
        </p:spPr>
      </p:pic>
      <p:sp>
        <p:nvSpPr>
          <p:cNvPr id="169" name="Shape 169"/>
          <p:cNvSpPr/>
          <p:nvPr/>
        </p:nvSpPr>
        <p:spPr>
          <a:xfrm>
            <a:off x="1012991" y="705878"/>
            <a:ext cx="10330422" cy="4887444"/>
          </a:xfrm>
          <a:prstGeom prst="rect">
            <a:avLst/>
          </a:prstGeom>
          <a:ln w="12700">
            <a:miter lim="400000"/>
          </a:ln>
          <a:effectLst>
            <a:outerShdw sx="100000" sy="100000" kx="0" ky="0" algn="b" rotWithShape="0" blurRad="63500" dist="63500" dir="540000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pPr/>
            <a:r>
              <a:t>Life in the Spirit!</a:t>
            </a:r>
          </a:p>
        </p:txBody>
      </p:sp>
      <p:grpSp>
        <p:nvGrpSpPr>
          <p:cNvPr id="172" name="Group 172"/>
          <p:cNvGrpSpPr/>
          <p:nvPr/>
        </p:nvGrpSpPr>
        <p:grpSpPr>
          <a:xfrm>
            <a:off x="-1" y="7489592"/>
            <a:ext cx="13004801" cy="2781301"/>
            <a:chOff x="0" y="-41507"/>
            <a:chExt cx="13004800" cy="2781300"/>
          </a:xfrm>
        </p:grpSpPr>
        <p:sp>
          <p:nvSpPr>
            <p:cNvPr id="170" name="Shape 170"/>
            <p:cNvSpPr/>
            <p:nvPr/>
          </p:nvSpPr>
          <p:spPr>
            <a:xfrm>
              <a:off x="0" y="-41508"/>
              <a:ext cx="13004801" cy="27813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3400">
                  <a:solidFill>
                    <a:srgbClr val="FFFFFF"/>
                  </a:solidFill>
                </a:defRPr>
              </a:pPr>
              <a:r>
                <a:t>Experiencing the Fullness of Christ</a:t>
              </a:r>
            </a:p>
            <a:p>
              <a:pPr>
                <a:defRPr sz="7100">
                  <a:solidFill>
                    <a:srgbClr val="FFFFFF"/>
                  </a:solidFill>
                </a:defRPr>
              </a:pPr>
              <a:r>
                <a:t>14) The Gifts of the Spirit #2</a:t>
              </a:r>
            </a:p>
          </p:txBody>
        </p:sp>
        <p:sp>
          <p:nvSpPr>
            <p:cNvPr id="171" name="Shape 171"/>
            <p:cNvSpPr/>
            <p:nvPr/>
          </p:nvSpPr>
          <p:spPr>
            <a:xfrm>
              <a:off x="4676447" y="1564319"/>
              <a:ext cx="3651906"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nSpc>
                  <a:spcPct val="130000"/>
                </a:lnSpc>
                <a:defRPr sz="2900">
                  <a:solidFill>
                    <a:srgbClr val="FFFFFF"/>
                  </a:solidFill>
                  <a:latin typeface="Gill Sans"/>
                  <a:ea typeface="Gill Sans"/>
                  <a:cs typeface="Gill Sans"/>
                  <a:sym typeface="Gill Sans"/>
                </a:defRPr>
              </a:pPr>
              <a:r>
                <a:t>Paul J. Bucknell</a:t>
              </a:r>
            </a:p>
          </p:txBody>
        </p:sp>
      </p:gr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400"/>
                                  </p:stCondLst>
                                  <p:iterate type="el" backwards="0">
                                    <p:tmAbs val="0"/>
                                  </p:iterate>
                                  <p:childTnLst>
                                    <p:set>
                                      <p:cBhvr>
                                        <p:cTn id="6" fill="hold"/>
                                        <p:tgtEl>
                                          <p:spTgt spid="172"/>
                                        </p:tgtEl>
                                        <p:attrNameLst>
                                          <p:attrName>style.visibility</p:attrName>
                                        </p:attrNameLst>
                                      </p:cBhvr>
                                      <p:to>
                                        <p:strVal val="visible"/>
                                      </p:to>
                                    </p:set>
                                    <p:anim calcmode="lin" valueType="num">
                                      <p:cBhvr>
                                        <p:cTn id="7" dur="4500" fill="hold"/>
                                        <p:tgtEl>
                                          <p:spTgt spid="172"/>
                                        </p:tgtEl>
                                        <p:attrNameLst>
                                          <p:attrName>ppt_w</p:attrName>
                                        </p:attrNameLst>
                                      </p:cBhvr>
                                      <p:tavLst>
                                        <p:tav tm="0">
                                          <p:val>
                                            <p:strVal val="#ppt_w"/>
                                          </p:val>
                                        </p:tav>
                                        <p:tav tm="100000">
                                          <p:val>
                                            <p:strVal val="#ppt_w"/>
                                          </p:val>
                                        </p:tav>
                                      </p:tavLst>
                                    </p:anim>
                                    <p:anim calcmode="lin" valueType="num">
                                      <p:cBhvr>
                                        <p:cTn id="8" dur="4500" fill="hold"/>
                                        <p:tgtEl>
                                          <p:spTgt spid="172"/>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5505004" y="25639"/>
            <a:ext cx="10064970"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defRPr b="1" spc="-52" sz="5200">
                <a:latin typeface="+mj-lt"/>
                <a:ea typeface="+mj-ea"/>
                <a:cs typeface="+mj-cs"/>
                <a:sym typeface="Helvetica Condensed Medium"/>
              </a:defRPr>
            </a:lvl1pPr>
          </a:lstStyle>
          <a:p>
            <a:pPr/>
            <a:r>
              <a:t>Section 3: Christian Service</a:t>
            </a:r>
          </a:p>
        </p:txBody>
      </p:sp>
      <p:pic>
        <p:nvPicPr>
          <p:cNvPr id="73" name="Islands.png"/>
          <p:cNvPicPr>
            <a:picLocks noChangeAspect="1"/>
          </p:cNvPicPr>
          <p:nvPr/>
        </p:nvPicPr>
        <p:blipFill>
          <a:blip r:embed="rId2">
            <a:extLst/>
          </a:blip>
          <a:stretch>
            <a:fillRect/>
          </a:stretch>
        </p:blipFill>
        <p:spPr>
          <a:xfrm>
            <a:off x="1596505" y="-1"/>
            <a:ext cx="4004271" cy="2983844"/>
          </a:xfrm>
          <a:prstGeom prst="rect">
            <a:avLst/>
          </a:prstGeom>
          <a:ln w="12700">
            <a:miter lim="400000"/>
          </a:ln>
        </p:spPr>
      </p:pic>
      <p:pic>
        <p:nvPicPr>
          <p:cNvPr id="74" name="image6.png" descr="17720-bark-ship--vector.png"/>
          <p:cNvPicPr>
            <a:picLocks noChangeAspect="1"/>
          </p:cNvPicPr>
          <p:nvPr/>
        </p:nvPicPr>
        <p:blipFill>
          <a:blip r:embed="rId3">
            <a:extLst/>
          </a:blip>
          <a:stretch>
            <a:fillRect/>
          </a:stretch>
        </p:blipFill>
        <p:spPr>
          <a:xfrm rot="21159787">
            <a:off x="1745985" y="5448980"/>
            <a:ext cx="2935316" cy="2136258"/>
          </a:xfrm>
          <a:prstGeom prst="rect">
            <a:avLst/>
          </a:prstGeom>
          <a:ln w="12700">
            <a:miter lim="400000"/>
          </a:ln>
        </p:spPr>
      </p:pic>
      <p:sp>
        <p:nvSpPr>
          <p:cNvPr id="75" name="Shape 75"/>
          <p:cNvSpPr/>
          <p:nvPr/>
        </p:nvSpPr>
        <p:spPr>
          <a:xfrm>
            <a:off x="1690171" y="8368030"/>
            <a:ext cx="11065759"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atin typeface="Helvetica"/>
                <a:ea typeface="Helvetica"/>
                <a:cs typeface="Helvetica"/>
                <a:sym typeface="Helvetica"/>
              </a:defRPr>
            </a:lvl1pPr>
          </a:lstStyle>
          <a:p>
            <a:pPr/>
            <a:r>
              <a:t>“Let us also walk by the Spirit” (Gal 5:25).</a:t>
            </a:r>
          </a:p>
        </p:txBody>
      </p:sp>
      <p:pic>
        <p:nvPicPr>
          <p:cNvPr id="76" name="image2.png" descr="F&amp;Fisland.jpg"/>
          <p:cNvPicPr>
            <a:picLocks noChangeAspect="1"/>
          </p:cNvPicPr>
          <p:nvPr/>
        </p:nvPicPr>
        <p:blipFill>
          <a:blip r:embed="rId4">
            <a:extLst/>
          </a:blip>
          <a:stretch>
            <a:fillRect/>
          </a:stretch>
        </p:blipFill>
        <p:spPr>
          <a:xfrm>
            <a:off x="5077634" y="1049259"/>
            <a:ext cx="6410436" cy="6984133"/>
          </a:xfrm>
          <a:prstGeom prst="rect">
            <a:avLst/>
          </a:prstGeom>
          <a:ln w="12700">
            <a:miter lim="400000"/>
          </a:ln>
          <a:effectLst>
            <a:outerShdw sx="100000" sy="100000" kx="0" ky="0" algn="b" rotWithShape="0" blurRad="76200" dist="63500" dir="2800645">
              <a:srgbClr val="000000">
                <a:alpha val="80460"/>
              </a:srgbClr>
            </a:outerShdw>
          </a:effectLst>
        </p:spPr>
      </p:pic>
      <p:sp>
        <p:nvSpPr>
          <p:cNvPr id="77" name="Shape 77"/>
          <p:cNvSpPr/>
          <p:nvPr/>
        </p:nvSpPr>
        <p:spPr>
          <a:xfrm>
            <a:off x="11139251" y="4942308"/>
            <a:ext cx="1363217" cy="3149601"/>
          </a:xfrm>
          <a:prstGeom prst="rect">
            <a:avLst/>
          </a:prstGeom>
          <a:ln w="12700">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rgbClr val="FFC341"/>
                </a:solidFill>
                <a:latin typeface="Baskerville Old Face"/>
                <a:ea typeface="Baskerville Old Face"/>
                <a:cs typeface="Baskerville Old Face"/>
                <a:sym typeface="Baskerville Old Face"/>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7" grpId="1" fill="hold">
                                  <p:stCondLst>
                                    <p:cond delay="0"/>
                                  </p:stCondLst>
                                  <p:iterate type="el" backwards="0">
                                    <p:tmAbs val="0"/>
                                  </p:iterate>
                                  <p:childTnLst>
                                    <p:set>
                                      <p:cBhvr>
                                        <p:cTn id="6" fill="hold"/>
                                        <p:tgtEl>
                                          <p:spTgt spid="74"/>
                                        </p:tgtEl>
                                        <p:attrNameLst>
                                          <p:attrName>style.visibility</p:attrName>
                                        </p:attrNameLst>
                                      </p:cBhvr>
                                      <p:to>
                                        <p:strVal val="visible"/>
                                      </p:to>
                                    </p:set>
                                    <p:anim calcmode="lin" valueType="num">
                                      <p:cBhvr>
                                        <p:cTn id="7" dur="3000" fill="hold"/>
                                        <p:tgtEl>
                                          <p:spTgt spid="74"/>
                                        </p:tgtEl>
                                        <p:attrNameLst>
                                          <p:attrName>ppt_x</p:attrName>
                                        </p:attrNameLst>
                                      </p:cBhvr>
                                      <p:tavLst>
                                        <p:tav tm="0">
                                          <p:val>
                                            <p:strVal val="0-#ppt_w/2"/>
                                          </p:val>
                                        </p:tav>
                                        <p:tav tm="100000">
                                          <p:val>
                                            <p:strVal val="#ppt_x"/>
                                          </p:val>
                                        </p:tav>
                                      </p:tavLst>
                                    </p:anim>
                                    <p:anim calcmode="lin" valueType="num">
                                      <p:cBhvr>
                                        <p:cTn id="8" dur="30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Class="entr" nodeType="afterEffect" presetSubtype="10" presetID="19" grpId="2" fill="hold">
                                  <p:stCondLst>
                                    <p:cond delay="0"/>
                                  </p:stCondLst>
                                  <p:iterate type="el" backwards="0">
                                    <p:tmAbs val="0"/>
                                  </p:iterate>
                                  <p:childTnLst>
                                    <p:set>
                                      <p:cBhvr>
                                        <p:cTn id="11" fill="hold"/>
                                        <p:tgtEl>
                                          <p:spTgt spid="75"/>
                                        </p:tgtEl>
                                        <p:attrNameLst>
                                          <p:attrName>style.visibility</p:attrName>
                                        </p:attrNameLst>
                                      </p:cBhvr>
                                      <p:to>
                                        <p:strVal val="visible"/>
                                      </p:to>
                                    </p:se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5000"/>
                            </p:stCondLst>
                            <p:childTnLst>
                              <p:par>
                                <p:cTn id="15" presetClass="entr" nodeType="afterEffect" presetID="9" grpId="3" fill="hold">
                                  <p:stCondLst>
                                    <p:cond delay="0"/>
                                  </p:stCondLst>
                                  <p:iterate type="el" backwards="0">
                                    <p:tmAbs val="0"/>
                                  </p:iterate>
                                  <p:childTnLst>
                                    <p:set>
                                      <p:cBhvr>
                                        <p:cTn id="16" fill="hold"/>
                                        <p:tgtEl>
                                          <p:spTgt spid="73"/>
                                        </p:tgtEl>
                                        <p:attrNameLst>
                                          <p:attrName>style.visibility</p:attrName>
                                        </p:attrNameLst>
                                      </p:cBhvr>
                                      <p:to>
                                        <p:strVal val="visible"/>
                                      </p:to>
                                    </p:set>
                                    <p:animEffect filter="dissolve" transition="in">
                                      <p:cBhvr>
                                        <p:cTn id="17" dur="275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3"/>
      <p:bldP build="whole" bldLvl="1" animBg="1" rev="0" advAuto="0" spid="74" grpId="1"/>
      <p:bldP build="whole" bldLvl="1" animBg="1" rev="0" advAuto="0" spid="75"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idx="4294967295"/>
          </p:nvPr>
        </p:nvSpPr>
        <p:spPr>
          <a:xfrm>
            <a:off x="1661076" y="25639"/>
            <a:ext cx="11125285" cy="890837"/>
          </a:xfrm>
          <a:prstGeom prst="rect">
            <a:avLst/>
          </a:prstGeom>
        </p:spPr>
        <p:txBody>
          <a:bodyPr lIns="0" tIns="0" rIns="0" bIns="0"/>
          <a:lstStyle>
            <a:lvl1pPr>
              <a:defRPr spc="-50" sz="5000"/>
            </a:lvl1pPr>
          </a:lstStyle>
          <a:p>
            <a:pPr/>
            <a:r>
              <a:t>Context for Spiritual Gifts</a:t>
            </a:r>
          </a:p>
        </p:txBody>
      </p:sp>
      <p:grpSp>
        <p:nvGrpSpPr>
          <p:cNvPr id="87" name="Group 87"/>
          <p:cNvGrpSpPr/>
          <p:nvPr/>
        </p:nvGrpSpPr>
        <p:grpSpPr>
          <a:xfrm>
            <a:off x="3516693" y="929175"/>
            <a:ext cx="7912266" cy="3489345"/>
            <a:chOff x="0" y="0"/>
            <a:chExt cx="7912265" cy="3489343"/>
          </a:xfrm>
        </p:grpSpPr>
        <p:sp>
          <p:nvSpPr>
            <p:cNvPr id="80" name="Shape 80"/>
            <p:cNvSpPr/>
            <p:nvPr/>
          </p:nvSpPr>
          <p:spPr>
            <a:xfrm>
              <a:off x="0" y="0"/>
              <a:ext cx="7912266" cy="2328884"/>
            </a:xfrm>
            <a:prstGeom prst="ellipse">
              <a:avLst/>
            </a:prstGeom>
            <a:solidFill>
              <a:srgbClr val="DCDEE0"/>
            </a:solidFill>
            <a:ln w="25400" cap="flat">
              <a:solidFill>
                <a:srgbClr val="85888D"/>
              </a:solidFill>
              <a:prstDash val="solid"/>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4900">
                  <a:latin typeface="Helvetica"/>
                  <a:ea typeface="Helvetica"/>
                  <a:cs typeface="Helvetica"/>
                  <a:sym typeface="Helvetica"/>
                </a:defRPr>
              </a:lvl1pPr>
            </a:lstStyle>
            <a:p>
              <a:pPr/>
              <a:r>
                <a:t>Intimacy with God</a:t>
              </a:r>
            </a:p>
          </p:txBody>
        </p:sp>
        <p:grpSp>
          <p:nvGrpSpPr>
            <p:cNvPr id="85" name="Group 85"/>
            <p:cNvGrpSpPr/>
            <p:nvPr/>
          </p:nvGrpSpPr>
          <p:grpSpPr>
            <a:xfrm>
              <a:off x="218816" y="1609743"/>
              <a:ext cx="7474633" cy="1879601"/>
              <a:chOff x="0" y="0"/>
              <a:chExt cx="7474631" cy="1879600"/>
            </a:xfrm>
          </p:grpSpPr>
          <p:sp>
            <p:nvSpPr>
              <p:cNvPr id="81" name="Shape 81"/>
              <p:cNvSpPr/>
              <p:nvPr/>
            </p:nvSpPr>
            <p:spPr>
              <a:xfrm>
                <a:off x="0" y="1016000"/>
                <a:ext cx="7474632" cy="86360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63500" dist="25400" dir="5400000">
                  <a:srgbClr val="000000">
                    <a:alpha val="63570"/>
                  </a:srgbClr>
                </a:outerShdw>
              </a:effectLst>
            </p:spPr>
            <p:txBody>
              <a:bodyPr wrap="square" lIns="50800" tIns="50800" rIns="50800" bIns="50800" numCol="1" anchor="ctr">
                <a:noAutofit/>
              </a:bodyPr>
              <a:lstStyle/>
              <a:p>
                <a:pPr>
                  <a:defRPr sz="2400">
                    <a:solidFill>
                      <a:srgbClr val="FFFFFF"/>
                    </a:solidFill>
                  </a:defRPr>
                </a:pPr>
              </a:p>
            </p:txBody>
          </p:sp>
          <p:sp>
            <p:nvSpPr>
              <p:cNvPr id="82" name="Shape 82"/>
              <p:cNvSpPr/>
              <p:nvPr/>
            </p:nvSpPr>
            <p:spPr>
              <a:xfrm>
                <a:off x="0" y="-1"/>
                <a:ext cx="7474632" cy="10033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5900">
                    <a:solidFill>
                      <a:srgbClr val="FFFFFF"/>
                    </a:solidFill>
                    <a:latin typeface="Helvetica"/>
                    <a:ea typeface="Helvetica"/>
                    <a:cs typeface="Helvetica"/>
                    <a:sym typeface="Helvetica"/>
                  </a:defRPr>
                </a:lvl1pPr>
              </a:lstStyle>
              <a:p>
                <a:pPr/>
                <a:r>
                  <a:t>SANCTIFICATION</a:t>
                </a:r>
              </a:p>
            </p:txBody>
          </p:sp>
          <p:sp>
            <p:nvSpPr>
              <p:cNvPr id="83" name="Shape 83"/>
              <p:cNvSpPr/>
              <p:nvPr/>
            </p:nvSpPr>
            <p:spPr>
              <a:xfrm>
                <a:off x="0" y="1123950"/>
                <a:ext cx="365065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a:latin typeface="Helvetica"/>
                    <a:ea typeface="Helvetica"/>
                    <a:cs typeface="Helvetica"/>
                    <a:sym typeface="Helvetica"/>
                  </a:defRPr>
                </a:lvl1pPr>
              </a:lstStyle>
              <a:p>
                <a:pPr/>
                <a:r>
                  <a:t>Who we are</a:t>
                </a:r>
              </a:p>
            </p:txBody>
          </p:sp>
          <p:sp>
            <p:nvSpPr>
              <p:cNvPr id="84" name="Shape 84"/>
              <p:cNvSpPr/>
              <p:nvPr/>
            </p:nvSpPr>
            <p:spPr>
              <a:xfrm>
                <a:off x="4042074" y="1123950"/>
                <a:ext cx="28470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a:latin typeface="Helvetica"/>
                    <a:ea typeface="Helvetica"/>
                    <a:cs typeface="Helvetica"/>
                    <a:sym typeface="Helvetica"/>
                  </a:defRPr>
                </a:lvl1pPr>
              </a:lstStyle>
              <a:p>
                <a:pPr/>
                <a:r>
                  <a:t>What we do</a:t>
                </a:r>
              </a:p>
            </p:txBody>
          </p:sp>
        </p:grpSp>
        <p:sp>
          <p:nvSpPr>
            <p:cNvPr id="86" name="Shape 86"/>
            <p:cNvSpPr/>
            <p:nvPr/>
          </p:nvSpPr>
          <p:spPr>
            <a:xfrm>
              <a:off x="2268678" y="78859"/>
              <a:ext cx="3374909"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500">
                  <a:solidFill>
                    <a:srgbClr val="53585F"/>
                  </a:solidFill>
                  <a:latin typeface="Helvetica"/>
                  <a:ea typeface="Helvetica"/>
                  <a:cs typeface="Helvetica"/>
                  <a:sym typeface="Helvetica"/>
                </a:defRPr>
              </a:lvl1pPr>
            </a:lstStyle>
            <a:p>
              <a:pPr/>
              <a:r>
                <a:t>(As His priests)</a:t>
              </a:r>
            </a:p>
          </p:txBody>
        </p:sp>
      </p:grpSp>
      <p:sp>
        <p:nvSpPr>
          <p:cNvPr id="88" name="Shape 88"/>
          <p:cNvSpPr/>
          <p:nvPr/>
        </p:nvSpPr>
        <p:spPr>
          <a:xfrm>
            <a:off x="6382520" y="5199569"/>
            <a:ext cx="2395311" cy="3995621"/>
          </a:xfrm>
          <a:prstGeom prst="rightArrow">
            <a:avLst>
              <a:gd name="adj1" fmla="val 62645"/>
              <a:gd name="adj2" fmla="val 73943"/>
            </a:avLst>
          </a:prstGeom>
          <a:blipFill>
            <a:blip r:embed="rId3"/>
          </a:blipFill>
          <a:ln w="12700">
            <a:miter lim="400000"/>
          </a:ln>
          <a:effectLst>
            <a:outerShdw sx="100000" sy="100000" kx="0" ky="0" algn="b" rotWithShape="0" blurRad="38100" dist="25400" dir="9695295">
              <a:srgbClr val="000000">
                <a:alpha val="50000"/>
              </a:srgbClr>
            </a:outerShdw>
          </a:effectLst>
        </p:spPr>
        <p:txBody>
          <a:bodyPr lIns="50800" tIns="50800" rIns="50800" bIns="50800" anchor="ctr"/>
          <a:lstStyle/>
          <a:p>
            <a:pPr>
              <a:defRPr sz="2400">
                <a:solidFill>
                  <a:srgbClr val="FFFFFF"/>
                </a:solidFill>
              </a:defRPr>
            </a:pPr>
          </a:p>
        </p:txBody>
      </p:sp>
      <p:sp>
        <p:nvSpPr>
          <p:cNvPr id="89" name="Shape 89"/>
          <p:cNvSpPr/>
          <p:nvPr/>
        </p:nvSpPr>
        <p:spPr>
          <a:xfrm>
            <a:off x="1897687" y="5893040"/>
            <a:ext cx="4250872"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3000"/>
            </a:lvl1pPr>
          </a:lstStyle>
          <a:p>
            <a:pPr/>
            <a:r>
              <a:t>“For we are His workmanship, created in Christ Jesus for good works, which God prepared beforehand, that we should walk in them” (Eph 2:10).</a:t>
            </a:r>
          </a:p>
        </p:txBody>
      </p:sp>
      <p:sp>
        <p:nvSpPr>
          <p:cNvPr id="90" name="Shape 90"/>
          <p:cNvSpPr/>
          <p:nvPr/>
        </p:nvSpPr>
        <p:spPr>
          <a:xfrm>
            <a:off x="2344135" y="5156499"/>
            <a:ext cx="3164673" cy="685801"/>
          </a:xfrm>
          <a:prstGeom prst="rect">
            <a:avLst/>
          </a:prstGeom>
          <a:ln w="38100">
            <a:solidFill>
              <a:schemeClr val="accent5"/>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atin typeface="Helvetica"/>
                <a:ea typeface="Helvetica"/>
                <a:cs typeface="Helvetica"/>
                <a:sym typeface="Helvetica"/>
              </a:defRPr>
            </a:lvl1pPr>
          </a:lstStyle>
          <a:p>
            <a:pPr/>
            <a:r>
              <a:t>All our works</a:t>
            </a:r>
          </a:p>
        </p:txBody>
      </p:sp>
      <p:grpSp>
        <p:nvGrpSpPr>
          <p:cNvPr id="93" name="Group 93"/>
          <p:cNvGrpSpPr/>
          <p:nvPr/>
        </p:nvGrpSpPr>
        <p:grpSpPr>
          <a:xfrm>
            <a:off x="7883217" y="5137449"/>
            <a:ext cx="4669746" cy="4057741"/>
            <a:chOff x="0" y="0"/>
            <a:chExt cx="4669745" cy="4057740"/>
          </a:xfrm>
        </p:grpSpPr>
        <p:sp>
          <p:nvSpPr>
            <p:cNvPr id="91" name="Shape 91"/>
            <p:cNvSpPr/>
            <p:nvPr/>
          </p:nvSpPr>
          <p:spPr>
            <a:xfrm>
              <a:off x="0" y="2863940"/>
              <a:ext cx="3650654"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a:latin typeface="Helvetica"/>
                  <a:ea typeface="Helvetica"/>
                  <a:cs typeface="Helvetica"/>
                  <a:sym typeface="Helvetica"/>
                </a:defRPr>
              </a:pPr>
              <a:r>
                <a:rPr>
                  <a:solidFill>
                    <a:schemeClr val="accent5">
                      <a:hueOff val="-176146"/>
                      <a:satOff val="3665"/>
                      <a:lumOff val="-13986"/>
                    </a:schemeClr>
                  </a:solidFill>
                </a:rPr>
                <a:t>Specific</a:t>
              </a:r>
              <a:r>
                <a:t>: Fulfill Responsibilities</a:t>
              </a:r>
            </a:p>
          </p:txBody>
        </p:sp>
        <p:sp>
          <p:nvSpPr>
            <p:cNvPr id="92" name="Shape 92"/>
            <p:cNvSpPr/>
            <p:nvPr/>
          </p:nvSpPr>
          <p:spPr>
            <a:xfrm>
              <a:off x="0" y="0"/>
              <a:ext cx="4669746"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a:latin typeface="Helvetica"/>
                  <a:ea typeface="Helvetica"/>
                  <a:cs typeface="Helvetica"/>
                  <a:sym typeface="Helvetica"/>
                </a:defRPr>
              </a:pPr>
              <a:r>
                <a:rPr>
                  <a:solidFill>
                    <a:schemeClr val="accent5">
                      <a:hueOff val="-176146"/>
                      <a:satOff val="3665"/>
                      <a:lumOff val="-13986"/>
                    </a:schemeClr>
                  </a:solidFill>
                </a:rPr>
                <a:t>General</a:t>
              </a:r>
              <a:r>
                <a:t>: Seek opportunities to love</a:t>
              </a:r>
            </a:p>
          </p:txBody>
        </p:sp>
      </p:grpSp>
      <p:sp>
        <p:nvSpPr>
          <p:cNvPr id="94" name="Shape 94"/>
          <p:cNvSpPr/>
          <p:nvPr/>
        </p:nvSpPr>
        <p:spPr>
          <a:xfrm>
            <a:off x="9290513" y="6886229"/>
            <a:ext cx="3650654" cy="6223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3400">
                <a:solidFill>
                  <a:srgbClr val="FFFFFF"/>
                </a:solidFill>
                <a:latin typeface="Helvetica"/>
                <a:ea typeface="Helvetica"/>
                <a:cs typeface="Helvetica"/>
                <a:sym typeface="Helvetica"/>
              </a:defRPr>
            </a:lvl1pPr>
          </a:lstStyle>
          <a:p>
            <a:pPr/>
            <a:r>
              <a:t>Spiritual Gifts</a:t>
            </a:r>
          </a:p>
        </p:txBody>
      </p:sp>
      <p:sp>
        <p:nvSpPr>
          <p:cNvPr id="95" name="Shape 95"/>
          <p:cNvSpPr/>
          <p:nvPr/>
        </p:nvSpPr>
        <p:spPr>
          <a:xfrm flipH="1">
            <a:off x="5692481" y="4540601"/>
            <a:ext cx="3717745" cy="918803"/>
          </a:xfrm>
          <a:prstGeom prst="line">
            <a:avLst/>
          </a:prstGeom>
          <a:ln w="38100">
            <a:solidFill>
              <a:srgbClr val="53585F"/>
            </a:solidFill>
            <a:miter lim="400000"/>
            <a:headEnd type="oval"/>
            <a:tailEnd type="triangle"/>
          </a:ln>
        </p:spPr>
        <p:txBody>
          <a:bodyPr lIns="50800" tIns="50800" rIns="50800" bIns="50800" anchor="ctr"/>
          <a:lstStyle/>
          <a:p>
            <a:pPr>
              <a:defRPr sz="2400"/>
            </a:pP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87"/>
                                        </p:tgtEl>
                                        <p:attrNameLst>
                                          <p:attrName>style.visibility</p:attrName>
                                        </p:attrNameLst>
                                      </p:cBhvr>
                                      <p:to>
                                        <p:strVal val="visible"/>
                                      </p:to>
                                    </p:set>
                                    <p:animEffect filter="wipe(up)" transition="in">
                                      <p:cBhvr>
                                        <p:cTn id="7" dur="325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2" presetID="18" grpId="2" fill="hold">
                                  <p:stCondLst>
                                    <p:cond delay="0"/>
                                  </p:stCondLst>
                                  <p:iterate type="el" backwards="0">
                                    <p:tmAbs val="0"/>
                                  </p:iterate>
                                  <p:childTnLst>
                                    <p:set>
                                      <p:cBhvr>
                                        <p:cTn id="11" fill="hold"/>
                                        <p:tgtEl>
                                          <p:spTgt spid="95"/>
                                        </p:tgtEl>
                                        <p:attrNameLst>
                                          <p:attrName>style.visibility</p:attrName>
                                        </p:attrNameLst>
                                      </p:cBhvr>
                                      <p:to>
                                        <p:strVal val="visible"/>
                                      </p:to>
                                    </p:set>
                                    <p:animEffect filter="strips(downLeft)" transition="in">
                                      <p:cBhvr>
                                        <p:cTn id="12" dur="3250"/>
                                        <p:tgtEl>
                                          <p:spTgt spid="95"/>
                                        </p:tgtEl>
                                      </p:cBhvr>
                                    </p:animEffect>
                                  </p:childTnLst>
                                </p:cTn>
                              </p:par>
                            </p:childTnLst>
                          </p:cTn>
                        </p:par>
                        <p:par>
                          <p:cTn id="13" fill="hold">
                            <p:stCondLst>
                              <p:cond delay="3250"/>
                            </p:stCondLst>
                            <p:childTnLst>
                              <p:par>
                                <p:cTn id="14" presetClass="entr" nodeType="afterEffect" presetSubtype="32" presetID="23" grpId="3" fill="hold">
                                  <p:stCondLst>
                                    <p:cond delay="0"/>
                                  </p:stCondLst>
                                  <p:iterate type="el" backwards="0">
                                    <p:tmAbs val="0"/>
                                  </p:iterate>
                                  <p:childTnLst>
                                    <p:set>
                                      <p:cBhvr>
                                        <p:cTn id="15" fill="hold"/>
                                        <p:tgtEl>
                                          <p:spTgt spid="90"/>
                                        </p:tgtEl>
                                        <p:attrNameLst>
                                          <p:attrName>style.visibility</p:attrName>
                                        </p:attrNameLst>
                                      </p:cBhvr>
                                      <p:to>
                                        <p:strVal val="visible"/>
                                      </p:to>
                                    </p:set>
                                    <p:anim calcmode="lin" valueType="num">
                                      <p:cBhvr>
                                        <p:cTn id="16" dur="1250" fill="hold"/>
                                        <p:tgtEl>
                                          <p:spTgt spid="90"/>
                                        </p:tgtEl>
                                        <p:attrNameLst>
                                          <p:attrName>ppt_w</p:attrName>
                                        </p:attrNameLst>
                                      </p:cBhvr>
                                      <p:tavLst>
                                        <p:tav tm="0">
                                          <p:val>
                                            <p:strVal val="4*#ppt_w"/>
                                          </p:val>
                                        </p:tav>
                                        <p:tav tm="100000">
                                          <p:val>
                                            <p:strVal val="#ppt_w"/>
                                          </p:val>
                                        </p:tav>
                                      </p:tavLst>
                                    </p:anim>
                                    <p:anim calcmode="lin" valueType="num">
                                      <p:cBhvr>
                                        <p:cTn id="17" dur="1250" fill="hold"/>
                                        <p:tgtEl>
                                          <p:spTgt spid="90"/>
                                        </p:tgtEl>
                                        <p:attrNameLst>
                                          <p:attrName>ppt_h</p:attrName>
                                        </p:attrNameLst>
                                      </p:cBhvr>
                                      <p:tavLst>
                                        <p:tav tm="0">
                                          <p:val>
                                            <p:strVal val="4*#ppt_h"/>
                                          </p:val>
                                        </p:tav>
                                        <p:tav tm="100000">
                                          <p:val>
                                            <p:strVal val="#ppt_h"/>
                                          </p:val>
                                        </p:tav>
                                      </p:tavLst>
                                    </p:anim>
                                  </p:childTnLst>
                                </p:cTn>
                              </p:par>
                            </p:childTnLst>
                          </p:cTn>
                        </p:par>
                        <p:par>
                          <p:cTn id="18" fill="hold">
                            <p:stCondLst>
                              <p:cond delay="4500"/>
                            </p:stCondLst>
                            <p:childTnLst>
                              <p:par>
                                <p:cTn id="19" presetClass="entr" nodeType="afterEffect" presetSubtype="1" presetID="22" grpId="4" fill="hold">
                                  <p:stCondLst>
                                    <p:cond delay="0"/>
                                  </p:stCondLst>
                                  <p:iterate type="el" backwards="0">
                                    <p:tmAbs val="0"/>
                                  </p:iterate>
                                  <p:childTnLst>
                                    <p:set>
                                      <p:cBhvr>
                                        <p:cTn id="20" fill="hold"/>
                                        <p:tgtEl>
                                          <p:spTgt spid="89"/>
                                        </p:tgtEl>
                                        <p:attrNameLst>
                                          <p:attrName>style.visibility</p:attrName>
                                        </p:attrNameLst>
                                      </p:cBhvr>
                                      <p:to>
                                        <p:strVal val="visible"/>
                                      </p:to>
                                    </p:set>
                                    <p:animEffect filter="wipe(up)" transition="in">
                                      <p:cBhvr>
                                        <p:cTn id="21" dur="225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2" grpId="5" fill="hold">
                                  <p:stCondLst>
                                    <p:cond delay="0"/>
                                  </p:stCondLst>
                                  <p:iterate type="el" backwards="0">
                                    <p:tmAbs val="0"/>
                                  </p:iterate>
                                  <p:childTnLst>
                                    <p:set>
                                      <p:cBhvr>
                                        <p:cTn id="25" fill="hold"/>
                                        <p:tgtEl>
                                          <p:spTgt spid="88"/>
                                        </p:tgtEl>
                                        <p:attrNameLst>
                                          <p:attrName>style.visibility</p:attrName>
                                        </p:attrNameLst>
                                      </p:cBhvr>
                                      <p:to>
                                        <p:strVal val="visible"/>
                                      </p:to>
                                    </p:set>
                                    <p:animEffect filter="wipe(left)" transition="in">
                                      <p:cBhvr>
                                        <p:cTn id="26" dur="1500"/>
                                        <p:tgtEl>
                                          <p:spTgt spid="88"/>
                                        </p:tgtEl>
                                      </p:cBhvr>
                                    </p:animEffect>
                                  </p:childTnLst>
                                </p:cTn>
                              </p:par>
                            </p:childTnLst>
                          </p:cTn>
                        </p:par>
                        <p:par>
                          <p:cTn id="27" fill="hold">
                            <p:stCondLst>
                              <p:cond delay="1500"/>
                            </p:stCondLst>
                            <p:childTnLst>
                              <p:par>
                                <p:cTn id="28" presetClass="entr" nodeType="afterEffect" presetSubtype="8" presetID="22" grpId="6" fill="hold">
                                  <p:stCondLst>
                                    <p:cond delay="0"/>
                                  </p:stCondLst>
                                  <p:iterate type="el" backwards="0">
                                    <p:tmAbs val="0"/>
                                  </p:iterate>
                                  <p:childTnLst>
                                    <p:set>
                                      <p:cBhvr>
                                        <p:cTn id="29" fill="hold"/>
                                        <p:tgtEl>
                                          <p:spTgt spid="93"/>
                                        </p:tgtEl>
                                        <p:attrNameLst>
                                          <p:attrName>style.visibility</p:attrName>
                                        </p:attrNameLst>
                                      </p:cBhvr>
                                      <p:to>
                                        <p:strVal val="visible"/>
                                      </p:to>
                                    </p:set>
                                    <p:animEffect filter="wipe(left)" transition="in">
                                      <p:cBhvr>
                                        <p:cTn id="30" dur="3500"/>
                                        <p:tgtEl>
                                          <p:spTgt spid="93"/>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7" fill="hold">
                                  <p:stCondLst>
                                    <p:cond delay="0"/>
                                  </p:stCondLst>
                                  <p:iterate type="el" backwards="0">
                                    <p:tmAbs val="0"/>
                                  </p:iterate>
                                  <p:childTnLst>
                                    <p:set>
                                      <p:cBhvr>
                                        <p:cTn id="34" fill="hold"/>
                                        <p:tgtEl>
                                          <p:spTgt spid="94"/>
                                        </p:tgtEl>
                                        <p:attrNameLst>
                                          <p:attrName>style.visibility</p:attrName>
                                        </p:attrNameLst>
                                      </p:cBhvr>
                                      <p:to>
                                        <p:strVal val="visible"/>
                                      </p:to>
                                    </p:set>
                                    <p:animEffect filter="fade" transition="in">
                                      <p:cBhvr>
                                        <p:cTn id="35"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5"/>
      <p:bldP build="whole" bldLvl="1" animBg="1" rev="0" advAuto="0" spid="93" grpId="6"/>
      <p:bldP build="whole" bldLvl="1" animBg="1" rev="0" advAuto="0" spid="94" grpId="7"/>
      <p:bldP build="whole" bldLvl="1" animBg="1" rev="0" advAuto="0" spid="90" grpId="3"/>
      <p:bldP build="whole" bldLvl="1" animBg="1" rev="0" advAuto="0" spid="95" grpId="2"/>
      <p:bldP build="whole" bldLvl="1" animBg="1" rev="0" advAuto="0" spid="87" grpId="1"/>
      <p:bldP build="whole" bldLvl="1" animBg="1" rev="0" advAuto="0" spid="89"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2040031" y="1015950"/>
            <a:ext cx="10569026" cy="2818793"/>
          </a:xfrm>
          <a:prstGeom prst="rect">
            <a:avLst/>
          </a:prstGeom>
          <a:solidFill>
            <a:srgbClr val="FFF9DA"/>
          </a:solidFill>
          <a:ln w="25400">
            <a:solidFill>
              <a:srgbClr val="85888D"/>
            </a:solidFill>
            <a:miter lim="400000"/>
          </a:ln>
          <a:effectLst>
            <a:outerShdw sx="100000" sy="100000" kx="0" ky="0" algn="b" rotWithShape="0" blurRad="190500" dist="8455" dir="5400000">
              <a:srgbClr val="000000"/>
            </a:outerShdw>
          </a:effectLst>
        </p:spPr>
        <p:txBody>
          <a:bodyPr lIns="50800" tIns="50800" rIns="50800" bIns="50800" anchor="ctr"/>
          <a:lstStyle/>
          <a:p>
            <a:pPr>
              <a:defRPr sz="2400"/>
            </a:pPr>
          </a:p>
        </p:txBody>
      </p:sp>
      <p:sp>
        <p:nvSpPr>
          <p:cNvPr id="98" name="Shape 98"/>
          <p:cNvSpPr/>
          <p:nvPr>
            <p:ph type="title" idx="4294967295"/>
          </p:nvPr>
        </p:nvSpPr>
        <p:spPr>
          <a:xfrm>
            <a:off x="1661076" y="25639"/>
            <a:ext cx="11125285" cy="890837"/>
          </a:xfrm>
          <a:prstGeom prst="rect">
            <a:avLst/>
          </a:prstGeom>
        </p:spPr>
        <p:txBody>
          <a:bodyPr lIns="0" tIns="0" rIns="0" bIns="0"/>
          <a:lstStyle>
            <a:lvl1pPr>
              <a:defRPr spc="-50" sz="5000"/>
            </a:lvl1pPr>
          </a:lstStyle>
          <a:p>
            <a:pPr/>
            <a:r>
              <a:t>A) Gifts of the Holy Spirit (1 Cor 12:1,4-7)</a:t>
            </a:r>
          </a:p>
        </p:txBody>
      </p:sp>
      <p:sp>
        <p:nvSpPr>
          <p:cNvPr id="99" name="Shape 99"/>
          <p:cNvSpPr/>
          <p:nvPr/>
        </p:nvSpPr>
        <p:spPr>
          <a:xfrm>
            <a:off x="1661076" y="4662872"/>
            <a:ext cx="9088527" cy="474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2300"/>
              </a:spcBef>
              <a:buSzPct val="100000"/>
              <a:buChar char="•"/>
              <a:defRPr sz="2700"/>
            </a:pPr>
            <a:r>
              <a:t>“Spiritual </a:t>
            </a:r>
            <a:r>
              <a:rPr i="1"/>
              <a:t>gifts</a:t>
            </a:r>
            <a:r>
              <a:t>” (1) (lit. ‘spiritual things’) emphasize the special imparting of skill, wisdom, speech, miraculous power, etc. by God through the Holy Spirit to equip His people to carry out His service.</a:t>
            </a:r>
          </a:p>
          <a:p>
            <a:pPr lvl="1" marL="228599" indent="-228599" algn="just">
              <a:spcBef>
                <a:spcPts val="2300"/>
              </a:spcBef>
              <a:buSzPct val="100000"/>
              <a:buChar char="•"/>
              <a:defRPr sz="2700"/>
            </a:pPr>
            <a:r>
              <a:t>“Gifts, but the same Spirit” (4) (literally charismata–root for charisma, charismatic; root ‘charis’) means grace or divine gift and the fact it is undeserving (grace) and never should be prideful of.</a:t>
            </a:r>
          </a:p>
          <a:p>
            <a:pPr lvl="1" marL="228599" indent="-228599" algn="just">
              <a:spcBef>
                <a:spcPts val="2300"/>
              </a:spcBef>
              <a:buSzPct val="100000"/>
              <a:buChar char="•"/>
              <a:defRPr sz="2700"/>
            </a:pPr>
            <a:r>
              <a:t>“Do not want you to be unaware” (1) reflects misunderstandings, denial, and distortion of gifts (chart).</a:t>
            </a:r>
          </a:p>
        </p:txBody>
      </p:sp>
      <p:sp>
        <p:nvSpPr>
          <p:cNvPr id="100" name="Shape 100"/>
          <p:cNvSpPr/>
          <p:nvPr/>
        </p:nvSpPr>
        <p:spPr>
          <a:xfrm>
            <a:off x="2265230" y="1121299"/>
            <a:ext cx="10118628" cy="2540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spcBef>
                <a:spcPts val="500"/>
              </a:spcBef>
              <a:defRPr sz="2700"/>
            </a:pPr>
            <a:r>
              <a:t>“1 Now concerning </a:t>
            </a:r>
            <a:r>
              <a:rPr b="1">
                <a:solidFill>
                  <a:schemeClr val="accent5">
                    <a:hueOff val="-176146"/>
                    <a:satOff val="3665"/>
                    <a:lumOff val="-13986"/>
                  </a:schemeClr>
                </a:solidFill>
                <a:latin typeface="Helvetica"/>
                <a:ea typeface="Helvetica"/>
                <a:cs typeface="Helvetica"/>
                <a:sym typeface="Helvetica"/>
              </a:rPr>
              <a:t>spiritual</a:t>
            </a:r>
            <a:r>
              <a:t> </a:t>
            </a:r>
            <a:r>
              <a:rPr i="1"/>
              <a:t>gifts</a:t>
            </a:r>
            <a:r>
              <a:t>, brethren, I do not want you to be unaware.  4 Now there are varieties of </a:t>
            </a:r>
            <a:r>
              <a:rPr b="1">
                <a:solidFill>
                  <a:schemeClr val="accent5">
                    <a:hueOff val="-176146"/>
                    <a:satOff val="3665"/>
                    <a:lumOff val="-13986"/>
                  </a:schemeClr>
                </a:solidFill>
                <a:latin typeface="Helvetica"/>
                <a:ea typeface="Helvetica"/>
                <a:cs typeface="Helvetica"/>
                <a:sym typeface="Helvetica"/>
              </a:rPr>
              <a:t>gifts</a:t>
            </a:r>
            <a:r>
              <a:t>, but the same Spirit.  5 And there are varieties of ministries, and the same Lord. 6 And there are varieties of effects, but the same God who works all things in all persons. 7 But to each one is given the manifestation of the Spirit for the common good” (1 Cor 12:1,4-7).</a:t>
            </a:r>
          </a:p>
        </p:txBody>
      </p:sp>
      <p:sp>
        <p:nvSpPr>
          <p:cNvPr id="101" name="Shape 101"/>
          <p:cNvSpPr/>
          <p:nvPr/>
        </p:nvSpPr>
        <p:spPr>
          <a:xfrm>
            <a:off x="2398191" y="4053272"/>
            <a:ext cx="10088316"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176146"/>
                    <a:satOff val="3665"/>
                    <a:lumOff val="-13986"/>
                  </a:schemeClr>
                </a:solidFill>
                <a:latin typeface="Copperplate Gothic Bold"/>
                <a:ea typeface="Copperplate Gothic Bold"/>
                <a:cs typeface="Copperplate Gothic Bold"/>
                <a:sym typeface="Copperplate Gothic Bold"/>
              </a:defRPr>
            </a:lvl1pPr>
          </a:lstStyle>
          <a:p>
            <a:pPr/>
            <a:r>
              <a:t>spiritual (1) + gifts (4) = spiritual gifts</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0"/>
                                        </p:tgtEl>
                                        <p:attrNameLst>
                                          <p:attrName>style.visibility</p:attrName>
                                        </p:attrNameLst>
                                      </p:cBhvr>
                                      <p:to>
                                        <p:strVal val="visible"/>
                                      </p:to>
                                    </p:set>
                                    <p:animEffect filter="wipe(left)" transition="in">
                                      <p:cBhvr>
                                        <p:cTn id="7" dur="2250"/>
                                        <p:tgtEl>
                                          <p:spTgt spid="100"/>
                                        </p:tgtEl>
                                      </p:cBhvr>
                                    </p:animEffect>
                                  </p:childTnLst>
                                </p:cTn>
                              </p:par>
                            </p:childTnLst>
                          </p:cTn>
                        </p:par>
                        <p:par>
                          <p:cTn id="8" fill="hold">
                            <p:stCondLst>
                              <p:cond delay="2250"/>
                            </p:stCondLst>
                            <p:childTnLst>
                              <p:par>
                                <p:cTn id="9" presetClass="entr" nodeType="afterEffect" presetSubtype="16" presetID="23" grpId="2" fill="hold">
                                  <p:stCondLst>
                                    <p:cond delay="0"/>
                                  </p:stCondLst>
                                  <p:iterate type="el" backwards="0">
                                    <p:tmAbs val="0"/>
                                  </p:iterate>
                                  <p:childTnLst>
                                    <p:set>
                                      <p:cBhvr>
                                        <p:cTn id="10" fill="hold"/>
                                        <p:tgtEl>
                                          <p:spTgt spid="97"/>
                                        </p:tgtEl>
                                        <p:attrNameLst>
                                          <p:attrName>style.visibility</p:attrName>
                                        </p:attrNameLst>
                                      </p:cBhvr>
                                      <p:to>
                                        <p:strVal val="visible"/>
                                      </p:to>
                                    </p:set>
                                    <p:anim calcmode="lin" valueType="num">
                                      <p:cBhvr>
                                        <p:cTn id="11" dur="2500" fill="hold"/>
                                        <p:tgtEl>
                                          <p:spTgt spid="97"/>
                                        </p:tgtEl>
                                        <p:attrNameLst>
                                          <p:attrName>ppt_w</p:attrName>
                                        </p:attrNameLst>
                                      </p:cBhvr>
                                      <p:tavLst>
                                        <p:tav tm="0">
                                          <p:val>
                                            <p:fltVal val="0"/>
                                          </p:val>
                                        </p:tav>
                                        <p:tav tm="100000">
                                          <p:val>
                                            <p:strVal val="#ppt_w"/>
                                          </p:val>
                                        </p:tav>
                                      </p:tavLst>
                                    </p:anim>
                                    <p:anim calcmode="lin" valueType="num">
                                      <p:cBhvr>
                                        <p:cTn id="12" dur="2500" fill="hold"/>
                                        <p:tgtEl>
                                          <p:spTgt spid="97"/>
                                        </p:tgtEl>
                                        <p:attrNameLst>
                                          <p:attrName>ppt_h</p:attrName>
                                        </p:attrNameLst>
                                      </p:cBhvr>
                                      <p:tavLst>
                                        <p:tav tm="0">
                                          <p:val>
                                            <p:fltVal val="0"/>
                                          </p:val>
                                        </p:tav>
                                        <p:tav tm="100000">
                                          <p:val>
                                            <p:strVal val="#ppt_h"/>
                                          </p:val>
                                        </p:tav>
                                      </p:tavLst>
                                    </p:anim>
                                  </p:childTnLst>
                                </p:cTn>
                              </p:par>
                            </p:childTnLst>
                          </p:cTn>
                        </p:par>
                        <p:par>
                          <p:cTn id="13" fill="hold">
                            <p:stCondLst>
                              <p:cond delay="4750"/>
                            </p:stCondLst>
                            <p:childTnLst>
                              <p:par>
                                <p:cTn id="14" presetClass="entr" nodeType="afterEffect" presetSubtype="4" presetID="2" grpId="3" fill="hold">
                                  <p:stCondLst>
                                    <p:cond delay="0"/>
                                  </p:stCondLst>
                                  <p:iterate type="el" backwards="0">
                                    <p:tmAbs val="0"/>
                                  </p:iterate>
                                  <p:childTnLst>
                                    <p:set>
                                      <p:cBhvr>
                                        <p:cTn id="15" fill="hold"/>
                                        <p:tgtEl>
                                          <p:spTgt spid="99">
                                            <p:bg/>
                                          </p:spTgt>
                                        </p:tgtEl>
                                        <p:attrNameLst>
                                          <p:attrName>style.visibility</p:attrName>
                                        </p:attrNameLst>
                                      </p:cBhvr>
                                      <p:to>
                                        <p:strVal val="visible"/>
                                      </p:to>
                                    </p:set>
                                    <p:anim calcmode="lin" valueType="num">
                                      <p:cBhvr>
                                        <p:cTn id="16" dur="2500" fill="hold"/>
                                        <p:tgtEl>
                                          <p:spTgt spid="99">
                                            <p:bg/>
                                          </p:spTgt>
                                        </p:tgtEl>
                                        <p:attrNameLst>
                                          <p:attrName>ppt_x</p:attrName>
                                        </p:attrNameLst>
                                      </p:cBhvr>
                                      <p:tavLst>
                                        <p:tav tm="0">
                                          <p:val>
                                            <p:strVal val="#ppt_x"/>
                                          </p:val>
                                        </p:tav>
                                        <p:tav tm="100000">
                                          <p:val>
                                            <p:strVal val="#ppt_x"/>
                                          </p:val>
                                        </p:tav>
                                      </p:tavLst>
                                    </p:anim>
                                    <p:anim calcmode="lin" valueType="num">
                                      <p:cBhvr>
                                        <p:cTn id="17" dur="2500" fill="hold"/>
                                        <p:tgtEl>
                                          <p:spTgt spid="99">
                                            <p:bg/>
                                          </p:spTgt>
                                        </p:tgtEl>
                                        <p:attrNameLst>
                                          <p:attrName>ppt_y</p:attrName>
                                        </p:attrNameLst>
                                      </p:cBhvr>
                                      <p:tavLst>
                                        <p:tav tm="0">
                                          <p:val>
                                            <p:strVal val="1+#ppt_h/2"/>
                                          </p:val>
                                        </p:tav>
                                        <p:tav tm="100000">
                                          <p:val>
                                            <p:strVal val="#ppt_y"/>
                                          </p:val>
                                        </p:tav>
                                      </p:tavLst>
                                    </p:anim>
                                  </p:childTnLst>
                                </p:cTn>
                              </p:par>
                              <p:par>
                                <p:cTn id="18" presetClass="entr" nodeType="withEffect" presetSubtype="4" presetID="2" grpId="3" fill="hold">
                                  <p:stCondLst>
                                    <p:cond delay="0"/>
                                  </p:stCondLst>
                                  <p:iterate type="el" backwards="0">
                                    <p:tmAbs val="0"/>
                                  </p:iterate>
                                  <p:childTnLst>
                                    <p:set>
                                      <p:cBhvr>
                                        <p:cTn id="19" fill="hold"/>
                                        <p:tgtEl>
                                          <p:spTgt spid="99">
                                            <p:txEl>
                                              <p:pRg st="0" end="0"/>
                                            </p:txEl>
                                          </p:spTgt>
                                        </p:tgtEl>
                                        <p:attrNameLst>
                                          <p:attrName>style.visibility</p:attrName>
                                        </p:attrNameLst>
                                      </p:cBhvr>
                                      <p:to>
                                        <p:strVal val="visible"/>
                                      </p:to>
                                    </p:set>
                                    <p:anim calcmode="lin" valueType="num">
                                      <p:cBhvr>
                                        <p:cTn id="20" dur="25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21" dur="2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3" fill="hold">
                                  <p:stCondLst>
                                    <p:cond delay="0"/>
                                  </p:stCondLst>
                                  <p:iterate type="el" backwards="0">
                                    <p:tmAbs val="0"/>
                                  </p:iterate>
                                  <p:childTnLst>
                                    <p:set>
                                      <p:cBhvr>
                                        <p:cTn id="25" fill="hold"/>
                                        <p:tgtEl>
                                          <p:spTgt spid="99">
                                            <p:txEl>
                                              <p:pRg st="1" end="1"/>
                                            </p:txEl>
                                          </p:spTgt>
                                        </p:tgtEl>
                                        <p:attrNameLst>
                                          <p:attrName>style.visibility</p:attrName>
                                        </p:attrNameLst>
                                      </p:cBhvr>
                                      <p:to>
                                        <p:strVal val="visible"/>
                                      </p:to>
                                    </p:set>
                                    <p:anim calcmode="lin" valueType="num">
                                      <p:cBhvr>
                                        <p:cTn id="26" dur="25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7" dur="2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3" fill="hold">
                                  <p:stCondLst>
                                    <p:cond delay="0"/>
                                  </p:stCondLst>
                                  <p:iterate type="el" backwards="0">
                                    <p:tmAbs val="0"/>
                                  </p:iterate>
                                  <p:childTnLst>
                                    <p:set>
                                      <p:cBhvr>
                                        <p:cTn id="31" fill="hold"/>
                                        <p:tgtEl>
                                          <p:spTgt spid="99">
                                            <p:txEl>
                                              <p:pRg st="2" end="2"/>
                                            </p:txEl>
                                          </p:spTgt>
                                        </p:tgtEl>
                                        <p:attrNameLst>
                                          <p:attrName>style.visibility</p:attrName>
                                        </p:attrNameLst>
                                      </p:cBhvr>
                                      <p:to>
                                        <p:strVal val="visible"/>
                                      </p:to>
                                    </p:set>
                                    <p:anim calcmode="lin" valueType="num">
                                      <p:cBhvr>
                                        <p:cTn id="32" dur="25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3" dur="2500" fill="hold"/>
                                        <p:tgtEl>
                                          <p:spTgt spid="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1"/>
      <p:bldP build="whole" bldLvl="1" animBg="1" rev="0" advAuto="0" spid="97" grpId="2"/>
      <p:bldP build="p" bldLvl="5" animBg="1" rev="0" advAuto="0" spid="99"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 name="Gifts-development.png"/>
          <p:cNvPicPr>
            <a:picLocks noChangeAspect="1"/>
          </p:cNvPicPr>
          <p:nvPr/>
        </p:nvPicPr>
        <p:blipFill>
          <a:blip r:embed="rId2">
            <a:extLst/>
          </a:blip>
          <a:stretch>
            <a:fillRect/>
          </a:stretch>
        </p:blipFill>
        <p:spPr>
          <a:xfrm>
            <a:off x="1661076" y="1173283"/>
            <a:ext cx="11464578" cy="4422151"/>
          </a:xfrm>
          <a:prstGeom prst="rect">
            <a:avLst/>
          </a:prstGeom>
          <a:ln w="12700">
            <a:miter lim="400000"/>
          </a:ln>
        </p:spPr>
      </p:pic>
      <p:sp>
        <p:nvSpPr>
          <p:cNvPr id="104" name="Shape 104"/>
          <p:cNvSpPr/>
          <p:nvPr/>
        </p:nvSpPr>
        <p:spPr>
          <a:xfrm>
            <a:off x="1929826" y="5852240"/>
            <a:ext cx="2677889"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766A57"/>
                </a:solidFill>
                <a:latin typeface="Helvetica"/>
                <a:ea typeface="Helvetica"/>
                <a:cs typeface="Helvetica"/>
                <a:sym typeface="Helvetica"/>
              </a:defRPr>
            </a:lvl1pPr>
          </a:lstStyle>
          <a:p>
            <a:pPr/>
            <a:r>
              <a:t>Unaware of spiritual gifts</a:t>
            </a:r>
          </a:p>
        </p:txBody>
      </p:sp>
      <p:sp>
        <p:nvSpPr>
          <p:cNvPr id="105" name="Shape 105"/>
          <p:cNvSpPr/>
          <p:nvPr/>
        </p:nvSpPr>
        <p:spPr>
          <a:xfrm>
            <a:off x="1929826" y="7171714"/>
            <a:ext cx="2677889"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766A57"/>
                </a:solidFill>
                <a:latin typeface="Helvetica"/>
                <a:ea typeface="Helvetica"/>
                <a:cs typeface="Helvetica"/>
                <a:sym typeface="Helvetica"/>
              </a:defRPr>
            </a:lvl1pPr>
          </a:lstStyle>
          <a:p>
            <a:pPr/>
            <a:r>
              <a:t>Focused on newfound faith</a:t>
            </a:r>
          </a:p>
        </p:txBody>
      </p:sp>
      <p:sp>
        <p:nvSpPr>
          <p:cNvPr id="106" name="Shape 106"/>
          <p:cNvSpPr/>
          <p:nvPr/>
        </p:nvSpPr>
        <p:spPr>
          <a:xfrm>
            <a:off x="5744551" y="5852240"/>
            <a:ext cx="2677889"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865D5C"/>
                </a:solidFill>
                <a:latin typeface="Helvetica"/>
                <a:ea typeface="Helvetica"/>
                <a:cs typeface="Helvetica"/>
                <a:sym typeface="Helvetica"/>
              </a:defRPr>
            </a:lvl1pPr>
          </a:lstStyle>
          <a:p>
            <a:pPr/>
            <a:r>
              <a:t>Discovery of spiritual gifts</a:t>
            </a:r>
          </a:p>
        </p:txBody>
      </p:sp>
      <p:sp>
        <p:nvSpPr>
          <p:cNvPr id="107" name="Shape 107"/>
          <p:cNvSpPr/>
          <p:nvPr/>
        </p:nvSpPr>
        <p:spPr>
          <a:xfrm>
            <a:off x="5277568" y="7171714"/>
            <a:ext cx="3611856"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865D5C"/>
                </a:solidFill>
                <a:latin typeface="Helvetica"/>
                <a:ea typeface="Helvetica"/>
                <a:cs typeface="Helvetica"/>
                <a:sym typeface="Helvetica"/>
              </a:defRPr>
            </a:lvl1pPr>
          </a:lstStyle>
          <a:p>
            <a:pPr/>
            <a:r>
              <a:t>Sometimes pridefully thinks of gifts</a:t>
            </a:r>
          </a:p>
        </p:txBody>
      </p:sp>
      <p:sp>
        <p:nvSpPr>
          <p:cNvPr id="108" name="Shape 108"/>
          <p:cNvSpPr/>
          <p:nvPr/>
        </p:nvSpPr>
        <p:spPr>
          <a:xfrm>
            <a:off x="9559276" y="5849353"/>
            <a:ext cx="2677889"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6687B9"/>
                </a:solidFill>
                <a:latin typeface="Helvetica"/>
                <a:ea typeface="Helvetica"/>
                <a:cs typeface="Helvetica"/>
                <a:sym typeface="Helvetica"/>
              </a:defRPr>
            </a:lvl1pPr>
          </a:lstStyle>
          <a:p>
            <a:pPr/>
            <a:r>
              <a:t>Faithful use of spiritual gifts</a:t>
            </a:r>
          </a:p>
        </p:txBody>
      </p:sp>
      <p:sp>
        <p:nvSpPr>
          <p:cNvPr id="109" name="Shape 109"/>
          <p:cNvSpPr/>
          <p:nvPr/>
        </p:nvSpPr>
        <p:spPr>
          <a:xfrm>
            <a:off x="9278830" y="7171714"/>
            <a:ext cx="3373392"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6687B9"/>
                </a:solidFill>
                <a:latin typeface="Helvetica"/>
                <a:ea typeface="Helvetica"/>
                <a:cs typeface="Helvetica"/>
                <a:sym typeface="Helvetica"/>
              </a:defRPr>
            </a:lvl1pPr>
          </a:lstStyle>
          <a:p>
            <a:pPr/>
            <a:r>
              <a:t>Caring for others is mark of maturity</a:t>
            </a:r>
          </a:p>
        </p:txBody>
      </p:sp>
      <p:sp>
        <p:nvSpPr>
          <p:cNvPr id="110" name="Shape 110"/>
          <p:cNvSpPr/>
          <p:nvPr/>
        </p:nvSpPr>
        <p:spPr>
          <a:xfrm>
            <a:off x="1929826" y="8491187"/>
            <a:ext cx="2677889"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766A57"/>
                </a:solidFill>
                <a:latin typeface="Helvetica"/>
                <a:ea typeface="Helvetica"/>
                <a:cs typeface="Helvetica"/>
                <a:sym typeface="Helvetica"/>
              </a:defRPr>
            </a:lvl1pPr>
          </a:lstStyle>
          <a:p>
            <a:pPr/>
            <a:r>
              <a:t>All possess a gift</a:t>
            </a:r>
          </a:p>
        </p:txBody>
      </p:sp>
      <p:sp>
        <p:nvSpPr>
          <p:cNvPr id="111" name="Shape 111"/>
          <p:cNvSpPr/>
          <p:nvPr/>
        </p:nvSpPr>
        <p:spPr>
          <a:xfrm>
            <a:off x="5884774" y="8581840"/>
            <a:ext cx="2677889"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865D5C"/>
                </a:solidFill>
                <a:latin typeface="Helvetica"/>
                <a:ea typeface="Helvetica"/>
                <a:cs typeface="Helvetica"/>
                <a:sym typeface="Helvetica"/>
              </a:defRPr>
            </a:lvl1pPr>
          </a:lstStyle>
          <a:p>
            <a:pPr/>
            <a:r>
              <a:t>A gift, not to be puffed up</a:t>
            </a:r>
          </a:p>
        </p:txBody>
      </p:sp>
      <p:sp>
        <p:nvSpPr>
          <p:cNvPr id="112" name="Shape 112"/>
          <p:cNvSpPr/>
          <p:nvPr/>
        </p:nvSpPr>
        <p:spPr>
          <a:xfrm>
            <a:off x="9559276" y="8581840"/>
            <a:ext cx="2677889" cy="9144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00"/>
              </a:spcBef>
              <a:defRPr b="1" sz="2700">
                <a:solidFill>
                  <a:srgbClr val="6687B9"/>
                </a:solidFill>
                <a:latin typeface="Helvetica"/>
                <a:ea typeface="Helvetica"/>
                <a:cs typeface="Helvetica"/>
                <a:sym typeface="Helvetica"/>
              </a:defRPr>
            </a:lvl1pPr>
          </a:lstStyle>
          <a:p>
            <a:pPr/>
            <a:r>
              <a:t>Opportunity to uniquely serve</a:t>
            </a:r>
          </a:p>
        </p:txBody>
      </p:sp>
      <p:sp>
        <p:nvSpPr>
          <p:cNvPr id="113" name="Shape 113"/>
          <p:cNvSpPr/>
          <p:nvPr>
            <p:ph type="title" idx="4294967295"/>
          </p:nvPr>
        </p:nvSpPr>
        <p:spPr>
          <a:xfrm>
            <a:off x="1661076" y="25639"/>
            <a:ext cx="11125285" cy="890837"/>
          </a:xfrm>
          <a:prstGeom prst="rect">
            <a:avLst/>
          </a:prstGeom>
        </p:spPr>
        <p:txBody>
          <a:bodyPr lIns="0" tIns="0" rIns="0" bIns="0"/>
          <a:lstStyle>
            <a:lvl1pPr>
              <a:defRPr spc="-50" sz="5000"/>
            </a:lvl1pPr>
          </a:lstStyle>
          <a:p>
            <a:pPr/>
            <a:r>
              <a:t>A) Gifts of the Holy Spirit (1 Cor 12:1,4-7)</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fade" transition="in">
                                      <p:cBhvr>
                                        <p:cTn id="7" dur="1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104"/>
                                        </p:tgtEl>
                                        <p:attrNameLst>
                                          <p:attrName>style.visibility</p:attrName>
                                        </p:attrNameLst>
                                      </p:cBhvr>
                                      <p:to>
                                        <p:strVal val="visible"/>
                                      </p:to>
                                    </p:set>
                                    <p:animEffect filter="wipe(up)" transition="in">
                                      <p:cBhvr>
                                        <p:cTn id="12" dur="2250"/>
                                        <p:tgtEl>
                                          <p:spTgt spid="104"/>
                                        </p:tgtEl>
                                      </p:cBhvr>
                                    </p:animEffect>
                                  </p:childTnLst>
                                </p:cTn>
                              </p:par>
                            </p:childTnLst>
                          </p:cTn>
                        </p:par>
                        <p:par>
                          <p:cTn id="13" fill="hold">
                            <p:stCondLst>
                              <p:cond delay="2250"/>
                            </p:stCondLst>
                            <p:childTnLst>
                              <p:par>
                                <p:cTn id="14" presetClass="entr" nodeType="afterEffect" presetSubtype="1" presetID="22" grpId="3" fill="hold">
                                  <p:stCondLst>
                                    <p:cond delay="0"/>
                                  </p:stCondLst>
                                  <p:iterate type="el" backwards="0">
                                    <p:tmAbs val="0"/>
                                  </p:iterate>
                                  <p:childTnLst>
                                    <p:set>
                                      <p:cBhvr>
                                        <p:cTn id="15" fill="hold"/>
                                        <p:tgtEl>
                                          <p:spTgt spid="105"/>
                                        </p:tgtEl>
                                        <p:attrNameLst>
                                          <p:attrName>style.visibility</p:attrName>
                                        </p:attrNameLst>
                                      </p:cBhvr>
                                      <p:to>
                                        <p:strVal val="visible"/>
                                      </p:to>
                                    </p:set>
                                    <p:animEffect filter="wipe(up)" transition="in">
                                      <p:cBhvr>
                                        <p:cTn id="16" dur="2250"/>
                                        <p:tgtEl>
                                          <p:spTgt spid="105"/>
                                        </p:tgtEl>
                                      </p:cBhvr>
                                    </p:animEffect>
                                  </p:childTnLst>
                                </p:cTn>
                              </p:par>
                            </p:childTnLst>
                          </p:cTn>
                        </p:par>
                        <p:par>
                          <p:cTn id="17" fill="hold">
                            <p:stCondLst>
                              <p:cond delay="4500"/>
                            </p:stCondLst>
                            <p:childTnLst>
                              <p:par>
                                <p:cTn id="18" presetClass="entr" nodeType="afterEffect" presetSubtype="1" presetID="22" grpId="4" fill="hold">
                                  <p:stCondLst>
                                    <p:cond delay="0"/>
                                  </p:stCondLst>
                                  <p:iterate type="el" backwards="0">
                                    <p:tmAbs val="0"/>
                                  </p:iterate>
                                  <p:childTnLst>
                                    <p:set>
                                      <p:cBhvr>
                                        <p:cTn id="19" fill="hold"/>
                                        <p:tgtEl>
                                          <p:spTgt spid="110"/>
                                        </p:tgtEl>
                                        <p:attrNameLst>
                                          <p:attrName>style.visibility</p:attrName>
                                        </p:attrNameLst>
                                      </p:cBhvr>
                                      <p:to>
                                        <p:strVal val="visible"/>
                                      </p:to>
                                    </p:set>
                                    <p:animEffect filter="wipe(up)" transition="in">
                                      <p:cBhvr>
                                        <p:cTn id="20" dur="225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5" fill="hold">
                                  <p:stCondLst>
                                    <p:cond delay="0"/>
                                  </p:stCondLst>
                                  <p:iterate type="el" backwards="0">
                                    <p:tmAbs val="0"/>
                                  </p:iterate>
                                  <p:childTnLst>
                                    <p:set>
                                      <p:cBhvr>
                                        <p:cTn id="24" fill="hold"/>
                                        <p:tgtEl>
                                          <p:spTgt spid="106"/>
                                        </p:tgtEl>
                                        <p:attrNameLst>
                                          <p:attrName>style.visibility</p:attrName>
                                        </p:attrNameLst>
                                      </p:cBhvr>
                                      <p:to>
                                        <p:strVal val="visible"/>
                                      </p:to>
                                    </p:set>
                                    <p:animEffect filter="wipe(up)" transition="in">
                                      <p:cBhvr>
                                        <p:cTn id="25" dur="2250"/>
                                        <p:tgtEl>
                                          <p:spTgt spid="106"/>
                                        </p:tgtEl>
                                      </p:cBhvr>
                                    </p:animEffect>
                                  </p:childTnLst>
                                </p:cTn>
                              </p:par>
                            </p:childTnLst>
                          </p:cTn>
                        </p:par>
                        <p:par>
                          <p:cTn id="26" fill="hold">
                            <p:stCondLst>
                              <p:cond delay="2250"/>
                            </p:stCondLst>
                            <p:childTnLst>
                              <p:par>
                                <p:cTn id="27" presetClass="entr" nodeType="afterEffect" presetSubtype="1" presetID="22" grpId="6" fill="hold">
                                  <p:stCondLst>
                                    <p:cond delay="0"/>
                                  </p:stCondLst>
                                  <p:iterate type="el" backwards="0">
                                    <p:tmAbs val="0"/>
                                  </p:iterate>
                                  <p:childTnLst>
                                    <p:set>
                                      <p:cBhvr>
                                        <p:cTn id="28" fill="hold"/>
                                        <p:tgtEl>
                                          <p:spTgt spid="107"/>
                                        </p:tgtEl>
                                        <p:attrNameLst>
                                          <p:attrName>style.visibility</p:attrName>
                                        </p:attrNameLst>
                                      </p:cBhvr>
                                      <p:to>
                                        <p:strVal val="visible"/>
                                      </p:to>
                                    </p:set>
                                    <p:animEffect filter="wipe(up)" transition="in">
                                      <p:cBhvr>
                                        <p:cTn id="29" dur="2250"/>
                                        <p:tgtEl>
                                          <p:spTgt spid="107"/>
                                        </p:tgtEl>
                                      </p:cBhvr>
                                    </p:animEffect>
                                  </p:childTnLst>
                                </p:cTn>
                              </p:par>
                            </p:childTnLst>
                          </p:cTn>
                        </p:par>
                        <p:par>
                          <p:cTn id="30" fill="hold">
                            <p:stCondLst>
                              <p:cond delay="4500"/>
                            </p:stCondLst>
                            <p:childTnLst>
                              <p:par>
                                <p:cTn id="31" presetClass="entr" nodeType="afterEffect" presetSubtype="1" presetID="22" grpId="7" fill="hold">
                                  <p:stCondLst>
                                    <p:cond delay="0"/>
                                  </p:stCondLst>
                                  <p:iterate type="el" backwards="0">
                                    <p:tmAbs val="0"/>
                                  </p:iterate>
                                  <p:childTnLst>
                                    <p:set>
                                      <p:cBhvr>
                                        <p:cTn id="32" fill="hold"/>
                                        <p:tgtEl>
                                          <p:spTgt spid="111"/>
                                        </p:tgtEl>
                                        <p:attrNameLst>
                                          <p:attrName>style.visibility</p:attrName>
                                        </p:attrNameLst>
                                      </p:cBhvr>
                                      <p:to>
                                        <p:strVal val="visible"/>
                                      </p:to>
                                    </p:set>
                                    <p:animEffect filter="wipe(up)" transition="in">
                                      <p:cBhvr>
                                        <p:cTn id="33" dur="2250"/>
                                        <p:tgtEl>
                                          <p:spTgt spid="111"/>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 presetID="22" grpId="8" fill="hold">
                                  <p:stCondLst>
                                    <p:cond delay="0"/>
                                  </p:stCondLst>
                                  <p:iterate type="el" backwards="0">
                                    <p:tmAbs val="0"/>
                                  </p:iterate>
                                  <p:childTnLst>
                                    <p:set>
                                      <p:cBhvr>
                                        <p:cTn id="37" fill="hold"/>
                                        <p:tgtEl>
                                          <p:spTgt spid="108"/>
                                        </p:tgtEl>
                                        <p:attrNameLst>
                                          <p:attrName>style.visibility</p:attrName>
                                        </p:attrNameLst>
                                      </p:cBhvr>
                                      <p:to>
                                        <p:strVal val="visible"/>
                                      </p:to>
                                    </p:set>
                                    <p:animEffect filter="wipe(up)" transition="in">
                                      <p:cBhvr>
                                        <p:cTn id="38" dur="2250"/>
                                        <p:tgtEl>
                                          <p:spTgt spid="108"/>
                                        </p:tgtEl>
                                      </p:cBhvr>
                                    </p:animEffect>
                                  </p:childTnLst>
                                </p:cTn>
                              </p:par>
                            </p:childTnLst>
                          </p:cTn>
                        </p:par>
                        <p:par>
                          <p:cTn id="39" fill="hold">
                            <p:stCondLst>
                              <p:cond delay="2250"/>
                            </p:stCondLst>
                            <p:childTnLst>
                              <p:par>
                                <p:cTn id="40" presetClass="entr" nodeType="afterEffect" presetSubtype="1" presetID="22" grpId="9" fill="hold">
                                  <p:stCondLst>
                                    <p:cond delay="0"/>
                                  </p:stCondLst>
                                  <p:iterate type="el" backwards="0">
                                    <p:tmAbs val="0"/>
                                  </p:iterate>
                                  <p:childTnLst>
                                    <p:set>
                                      <p:cBhvr>
                                        <p:cTn id="41" fill="hold"/>
                                        <p:tgtEl>
                                          <p:spTgt spid="109"/>
                                        </p:tgtEl>
                                        <p:attrNameLst>
                                          <p:attrName>style.visibility</p:attrName>
                                        </p:attrNameLst>
                                      </p:cBhvr>
                                      <p:to>
                                        <p:strVal val="visible"/>
                                      </p:to>
                                    </p:set>
                                    <p:animEffect filter="wipe(up)" transition="in">
                                      <p:cBhvr>
                                        <p:cTn id="42" dur="2250"/>
                                        <p:tgtEl>
                                          <p:spTgt spid="109"/>
                                        </p:tgtEl>
                                      </p:cBhvr>
                                    </p:animEffect>
                                  </p:childTnLst>
                                </p:cTn>
                              </p:par>
                            </p:childTnLst>
                          </p:cTn>
                        </p:par>
                        <p:par>
                          <p:cTn id="43" fill="hold">
                            <p:stCondLst>
                              <p:cond delay="4500"/>
                            </p:stCondLst>
                            <p:childTnLst>
                              <p:par>
                                <p:cTn id="44" presetClass="entr" nodeType="afterEffect" presetSubtype="1" presetID="22" grpId="10" fill="hold">
                                  <p:stCondLst>
                                    <p:cond delay="0"/>
                                  </p:stCondLst>
                                  <p:iterate type="el" backwards="0">
                                    <p:tmAbs val="0"/>
                                  </p:iterate>
                                  <p:childTnLst>
                                    <p:set>
                                      <p:cBhvr>
                                        <p:cTn id="45" fill="hold"/>
                                        <p:tgtEl>
                                          <p:spTgt spid="112"/>
                                        </p:tgtEl>
                                        <p:attrNameLst>
                                          <p:attrName>style.visibility</p:attrName>
                                        </p:attrNameLst>
                                      </p:cBhvr>
                                      <p:to>
                                        <p:strVal val="visible"/>
                                      </p:to>
                                    </p:set>
                                    <p:animEffect filter="wipe(up)" transition="in">
                                      <p:cBhvr>
                                        <p:cTn id="46" dur="225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3"/>
      <p:bldP build="whole" bldLvl="1" animBg="1" rev="0" advAuto="0" spid="108" grpId="8"/>
      <p:bldP build="whole" bldLvl="1" animBg="1" rev="0" advAuto="0" spid="109" grpId="9"/>
      <p:bldP build="whole" bldLvl="1" animBg="1" rev="0" advAuto="0" spid="107" grpId="6"/>
      <p:bldP build="whole" bldLvl="1" animBg="1" rev="0" advAuto="0" spid="103" grpId="1"/>
      <p:bldP build="whole" bldLvl="1" animBg="1" rev="0" advAuto="0" spid="106" grpId="5"/>
      <p:bldP build="whole" bldLvl="1" animBg="1" rev="0" advAuto="0" spid="111" grpId="7"/>
      <p:bldP build="whole" bldLvl="1" animBg="1" rev="0" advAuto="0" spid="110" grpId="4"/>
      <p:bldP build="whole" bldLvl="1" animBg="1" rev="0" advAuto="0" spid="112" grpId="10"/>
      <p:bldP build="whole" bldLvl="1" animBg="1" rev="0" advAuto="0" spid="104"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nvSpPr>
        <p:spPr>
          <a:xfrm>
            <a:off x="2040031" y="1015950"/>
            <a:ext cx="10507810" cy="1856136"/>
          </a:xfrm>
          <a:prstGeom prst="rect">
            <a:avLst/>
          </a:prstGeom>
          <a:solidFill>
            <a:srgbClr val="FFF9DA"/>
          </a:solidFill>
          <a:ln w="25400">
            <a:solidFill>
              <a:srgbClr val="85888D"/>
            </a:solidFill>
            <a:miter lim="400000"/>
          </a:ln>
          <a:effectLst>
            <a:outerShdw sx="100000" sy="100000" kx="0" ky="0" algn="b" rotWithShape="0" blurRad="190500" dist="8455" dir="5400000">
              <a:srgbClr val="000000"/>
            </a:outerShdw>
          </a:effectLst>
        </p:spPr>
        <p:txBody>
          <a:bodyPr lIns="50800" tIns="50800" rIns="50800" bIns="50800" anchor="ctr"/>
          <a:lstStyle/>
          <a:p>
            <a:pPr>
              <a:defRPr sz="2400"/>
            </a:pPr>
          </a:p>
        </p:txBody>
      </p:sp>
      <p:sp>
        <p:nvSpPr>
          <p:cNvPr id="116" name="Shape 116"/>
          <p:cNvSpPr/>
          <p:nvPr/>
        </p:nvSpPr>
        <p:spPr>
          <a:xfrm>
            <a:off x="1757618" y="3117849"/>
            <a:ext cx="9183239" cy="622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1700"/>
              </a:spcBef>
              <a:buSzPct val="100000"/>
              <a:buChar char="•"/>
              <a:defRPr sz="2700"/>
            </a:pPr>
            <a:r>
              <a:t>“The same Lord” (5) and “the same God” affirms God is completely in charge of the variety of spiritual gifts. It is amazing that God deems to work through His people to do His divine work.</a:t>
            </a:r>
          </a:p>
          <a:p>
            <a:pPr lvl="1" marL="228599" indent="-228599" algn="just">
              <a:spcBef>
                <a:spcPts val="1700"/>
              </a:spcBef>
              <a:buSzPct val="100000"/>
              <a:buChar char="•"/>
              <a:defRPr sz="2700"/>
            </a:pPr>
            <a:r>
              <a:t>“God who works all things in all persons” (6): People do not gain their main identify from their spiritual or natural gifts for they only offer differing opportunities of service. They do not establish a person’s value but shape God’s will for their lives.</a:t>
            </a:r>
          </a:p>
          <a:p>
            <a:pPr lvl="1" marL="228599" indent="-228599" algn="just">
              <a:spcBef>
                <a:spcPts val="1700"/>
              </a:spcBef>
              <a:buSzPct val="100000"/>
              <a:buChar char="•"/>
              <a:defRPr sz="2700"/>
            </a:pPr>
            <a:r>
              <a:t>“Each one” (7) and “all things in all persons” (6) speak on how God miraculously works in every genuine believer through His spiritual gifts enabled within him or her “for the common good” (7).  “But to each one of us grace was given according to the measure of Christ’s gift” (Eph 4:7)  </a:t>
            </a:r>
          </a:p>
        </p:txBody>
      </p:sp>
      <p:sp>
        <p:nvSpPr>
          <p:cNvPr id="117" name="Shape 117"/>
          <p:cNvSpPr/>
          <p:nvPr/>
        </p:nvSpPr>
        <p:spPr>
          <a:xfrm>
            <a:off x="2200842" y="1105817"/>
            <a:ext cx="9627915"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spcBef>
                <a:spcPts val="500"/>
              </a:spcBef>
              <a:defRPr sz="2600"/>
            </a:lvl1pPr>
          </a:lstStyle>
          <a:p>
            <a:pPr/>
            <a:r>
              <a:t>5 And there are varieties of ministries, and the same Lord. 6 And there are varieties of effects, but the same God who works all things in all persons. 7 But to each one is given the manifestation of the Spirit for the common good” (1 Cor 12:5-7).</a:t>
            </a:r>
          </a:p>
        </p:txBody>
      </p:sp>
      <p:sp>
        <p:nvSpPr>
          <p:cNvPr id="118" name="Shape 118"/>
          <p:cNvSpPr/>
          <p:nvPr>
            <p:ph type="title" idx="4294967295"/>
          </p:nvPr>
        </p:nvSpPr>
        <p:spPr>
          <a:xfrm>
            <a:off x="1661076" y="25639"/>
            <a:ext cx="11125285" cy="890837"/>
          </a:xfrm>
          <a:prstGeom prst="rect">
            <a:avLst/>
          </a:prstGeom>
        </p:spPr>
        <p:txBody>
          <a:bodyPr lIns="0" tIns="0" rIns="0" bIns="0"/>
          <a:lstStyle>
            <a:lvl1pPr>
              <a:defRPr spc="-50" sz="5000"/>
            </a:lvl1pPr>
          </a:lstStyle>
          <a:p>
            <a:pPr/>
            <a:r>
              <a:t>A) Gifts of the Holy Spirit (1 Cor 12:5-7)</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wipe(left)" transition="in">
                                      <p:cBhvr>
                                        <p:cTn id="7" dur="2250"/>
                                        <p:tgtEl>
                                          <p:spTgt spid="117"/>
                                        </p:tgtEl>
                                      </p:cBhvr>
                                    </p:animEffect>
                                  </p:childTnLst>
                                </p:cTn>
                              </p:par>
                            </p:childTnLst>
                          </p:cTn>
                        </p:par>
                        <p:par>
                          <p:cTn id="8" fill="hold">
                            <p:stCondLst>
                              <p:cond delay="2250"/>
                            </p:stCondLst>
                            <p:childTnLst>
                              <p:par>
                                <p:cTn id="9" presetClass="entr" nodeType="afterEffect" presetSubtype="16" presetID="23" grpId="2" fill="hold">
                                  <p:stCondLst>
                                    <p:cond delay="0"/>
                                  </p:stCondLst>
                                  <p:iterate type="el" backwards="0">
                                    <p:tmAbs val="0"/>
                                  </p:iterate>
                                  <p:childTnLst>
                                    <p:set>
                                      <p:cBhvr>
                                        <p:cTn id="10" fill="hold"/>
                                        <p:tgtEl>
                                          <p:spTgt spid="115"/>
                                        </p:tgtEl>
                                        <p:attrNameLst>
                                          <p:attrName>style.visibility</p:attrName>
                                        </p:attrNameLst>
                                      </p:cBhvr>
                                      <p:to>
                                        <p:strVal val="visible"/>
                                      </p:to>
                                    </p:set>
                                    <p:anim calcmode="lin" valueType="num">
                                      <p:cBhvr>
                                        <p:cTn id="11" dur="2500" fill="hold"/>
                                        <p:tgtEl>
                                          <p:spTgt spid="115"/>
                                        </p:tgtEl>
                                        <p:attrNameLst>
                                          <p:attrName>ppt_w</p:attrName>
                                        </p:attrNameLst>
                                      </p:cBhvr>
                                      <p:tavLst>
                                        <p:tav tm="0">
                                          <p:val>
                                            <p:fltVal val="0"/>
                                          </p:val>
                                        </p:tav>
                                        <p:tav tm="100000">
                                          <p:val>
                                            <p:strVal val="#ppt_w"/>
                                          </p:val>
                                        </p:tav>
                                      </p:tavLst>
                                    </p:anim>
                                    <p:anim calcmode="lin" valueType="num">
                                      <p:cBhvr>
                                        <p:cTn id="12" dur="2500" fill="hold"/>
                                        <p:tgtEl>
                                          <p:spTgt spid="115"/>
                                        </p:tgtEl>
                                        <p:attrNameLst>
                                          <p:attrName>ppt_h</p:attrName>
                                        </p:attrNameLst>
                                      </p:cBhvr>
                                      <p:tavLst>
                                        <p:tav tm="0">
                                          <p:val>
                                            <p:fltVal val="0"/>
                                          </p:val>
                                        </p:tav>
                                        <p:tav tm="100000">
                                          <p:val>
                                            <p:strVal val="#ppt_h"/>
                                          </p:val>
                                        </p:tav>
                                      </p:tavLst>
                                    </p:anim>
                                  </p:childTnLst>
                                </p:cTn>
                              </p:par>
                            </p:childTnLst>
                          </p:cTn>
                        </p:par>
                        <p:par>
                          <p:cTn id="13" fill="hold">
                            <p:stCondLst>
                              <p:cond delay="4750"/>
                            </p:stCondLst>
                            <p:childTnLst>
                              <p:par>
                                <p:cTn id="14" presetClass="entr" nodeType="afterEffect" presetSubtype="4" presetID="2" grpId="3" fill="hold">
                                  <p:stCondLst>
                                    <p:cond delay="0"/>
                                  </p:stCondLst>
                                  <p:iterate type="el" backwards="0">
                                    <p:tmAbs val="0"/>
                                  </p:iterate>
                                  <p:childTnLst>
                                    <p:set>
                                      <p:cBhvr>
                                        <p:cTn id="15" fill="hold"/>
                                        <p:tgtEl>
                                          <p:spTgt spid="116">
                                            <p:bg/>
                                          </p:spTgt>
                                        </p:tgtEl>
                                        <p:attrNameLst>
                                          <p:attrName>style.visibility</p:attrName>
                                        </p:attrNameLst>
                                      </p:cBhvr>
                                      <p:to>
                                        <p:strVal val="visible"/>
                                      </p:to>
                                    </p:set>
                                    <p:anim calcmode="lin" valueType="num">
                                      <p:cBhvr>
                                        <p:cTn id="16" dur="2500" fill="hold"/>
                                        <p:tgtEl>
                                          <p:spTgt spid="116">
                                            <p:bg/>
                                          </p:spTgt>
                                        </p:tgtEl>
                                        <p:attrNameLst>
                                          <p:attrName>ppt_x</p:attrName>
                                        </p:attrNameLst>
                                      </p:cBhvr>
                                      <p:tavLst>
                                        <p:tav tm="0">
                                          <p:val>
                                            <p:strVal val="#ppt_x"/>
                                          </p:val>
                                        </p:tav>
                                        <p:tav tm="100000">
                                          <p:val>
                                            <p:strVal val="#ppt_x"/>
                                          </p:val>
                                        </p:tav>
                                      </p:tavLst>
                                    </p:anim>
                                    <p:anim calcmode="lin" valueType="num">
                                      <p:cBhvr>
                                        <p:cTn id="17" dur="2500" fill="hold"/>
                                        <p:tgtEl>
                                          <p:spTgt spid="116">
                                            <p:bg/>
                                          </p:spTgt>
                                        </p:tgtEl>
                                        <p:attrNameLst>
                                          <p:attrName>ppt_y</p:attrName>
                                        </p:attrNameLst>
                                      </p:cBhvr>
                                      <p:tavLst>
                                        <p:tav tm="0">
                                          <p:val>
                                            <p:strVal val="1+#ppt_h/2"/>
                                          </p:val>
                                        </p:tav>
                                        <p:tav tm="100000">
                                          <p:val>
                                            <p:strVal val="#ppt_y"/>
                                          </p:val>
                                        </p:tav>
                                      </p:tavLst>
                                    </p:anim>
                                  </p:childTnLst>
                                </p:cTn>
                              </p:par>
                              <p:par>
                                <p:cTn id="18" presetClass="entr" nodeType="withEffect" presetSubtype="4" presetID="2" grpId="3" fill="hold">
                                  <p:stCondLst>
                                    <p:cond delay="0"/>
                                  </p:stCondLst>
                                  <p:iterate type="el" backwards="0">
                                    <p:tmAbs val="0"/>
                                  </p:iterate>
                                  <p:childTnLst>
                                    <p:set>
                                      <p:cBhvr>
                                        <p:cTn id="19" fill="hold"/>
                                        <p:tgtEl>
                                          <p:spTgt spid="116">
                                            <p:txEl>
                                              <p:pRg st="0" end="0"/>
                                            </p:txEl>
                                          </p:spTgt>
                                        </p:tgtEl>
                                        <p:attrNameLst>
                                          <p:attrName>style.visibility</p:attrName>
                                        </p:attrNameLst>
                                      </p:cBhvr>
                                      <p:to>
                                        <p:strVal val="visible"/>
                                      </p:to>
                                    </p:set>
                                    <p:anim calcmode="lin" valueType="num">
                                      <p:cBhvr>
                                        <p:cTn id="20" dur="2500" fill="hold"/>
                                        <p:tgtEl>
                                          <p:spTgt spid="116">
                                            <p:txEl>
                                              <p:pRg st="0" end="0"/>
                                            </p:txEl>
                                          </p:spTgt>
                                        </p:tgtEl>
                                        <p:attrNameLst>
                                          <p:attrName>ppt_x</p:attrName>
                                        </p:attrNameLst>
                                      </p:cBhvr>
                                      <p:tavLst>
                                        <p:tav tm="0">
                                          <p:val>
                                            <p:strVal val="#ppt_x"/>
                                          </p:val>
                                        </p:tav>
                                        <p:tav tm="100000">
                                          <p:val>
                                            <p:strVal val="#ppt_x"/>
                                          </p:val>
                                        </p:tav>
                                      </p:tavLst>
                                    </p:anim>
                                    <p:anim calcmode="lin" valueType="num">
                                      <p:cBhvr>
                                        <p:cTn id="21" dur="2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3" fill="hold">
                                  <p:stCondLst>
                                    <p:cond delay="0"/>
                                  </p:stCondLst>
                                  <p:iterate type="el" backwards="0">
                                    <p:tmAbs val="0"/>
                                  </p:iterate>
                                  <p:childTnLst>
                                    <p:set>
                                      <p:cBhvr>
                                        <p:cTn id="25" fill="hold"/>
                                        <p:tgtEl>
                                          <p:spTgt spid="116">
                                            <p:txEl>
                                              <p:pRg st="1" end="1"/>
                                            </p:txEl>
                                          </p:spTgt>
                                        </p:tgtEl>
                                        <p:attrNameLst>
                                          <p:attrName>style.visibility</p:attrName>
                                        </p:attrNameLst>
                                      </p:cBhvr>
                                      <p:to>
                                        <p:strVal val="visible"/>
                                      </p:to>
                                    </p:set>
                                    <p:anim calcmode="lin" valueType="num">
                                      <p:cBhvr>
                                        <p:cTn id="26" dur="25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27" dur="2500" fill="hold"/>
                                        <p:tgtEl>
                                          <p:spTgt spid="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3" fill="hold">
                                  <p:stCondLst>
                                    <p:cond delay="0"/>
                                  </p:stCondLst>
                                  <p:iterate type="el" backwards="0">
                                    <p:tmAbs val="0"/>
                                  </p:iterate>
                                  <p:childTnLst>
                                    <p:set>
                                      <p:cBhvr>
                                        <p:cTn id="31" fill="hold"/>
                                        <p:tgtEl>
                                          <p:spTgt spid="116">
                                            <p:txEl>
                                              <p:pRg st="2" end="2"/>
                                            </p:txEl>
                                          </p:spTgt>
                                        </p:tgtEl>
                                        <p:attrNameLst>
                                          <p:attrName>style.visibility</p:attrName>
                                        </p:attrNameLst>
                                      </p:cBhvr>
                                      <p:to>
                                        <p:strVal val="visible"/>
                                      </p:to>
                                    </p:set>
                                    <p:anim calcmode="lin" valueType="num">
                                      <p:cBhvr>
                                        <p:cTn id="32" dur="2500" fill="hold"/>
                                        <p:tgtEl>
                                          <p:spTgt spid="116">
                                            <p:txEl>
                                              <p:pRg st="2" end="2"/>
                                            </p:txEl>
                                          </p:spTgt>
                                        </p:tgtEl>
                                        <p:attrNameLst>
                                          <p:attrName>ppt_x</p:attrName>
                                        </p:attrNameLst>
                                      </p:cBhvr>
                                      <p:tavLst>
                                        <p:tav tm="0">
                                          <p:val>
                                            <p:strVal val="#ppt_x"/>
                                          </p:val>
                                        </p:tav>
                                        <p:tav tm="100000">
                                          <p:val>
                                            <p:strVal val="#ppt_x"/>
                                          </p:val>
                                        </p:tav>
                                      </p:tavLst>
                                    </p:anim>
                                    <p:anim calcmode="lin" valueType="num">
                                      <p:cBhvr>
                                        <p:cTn id="33" dur="2500" fill="hold"/>
                                        <p:tgtEl>
                                          <p:spTgt spid="1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6" grpId="3"/>
      <p:bldP build="whole" bldLvl="1" animBg="1" rev="0" advAuto="0" spid="117" grpId="1"/>
      <p:bldP build="whole" bldLvl="1" animBg="1" rev="0" advAuto="0" spid="115"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nvSpPr>
        <p:spPr>
          <a:xfrm>
            <a:off x="1947122" y="1006252"/>
            <a:ext cx="10714716" cy="1856136"/>
          </a:xfrm>
          <a:prstGeom prst="rect">
            <a:avLst/>
          </a:prstGeom>
          <a:solidFill>
            <a:srgbClr val="FFF9DA"/>
          </a:solidFill>
          <a:ln w="25400">
            <a:solidFill>
              <a:srgbClr val="85888D"/>
            </a:solidFill>
            <a:miter lim="400000"/>
          </a:ln>
          <a:effectLst>
            <a:outerShdw sx="100000" sy="100000" kx="0" ky="0" algn="b" rotWithShape="0" blurRad="190500" dist="8455" dir="5400000">
              <a:srgbClr val="000000"/>
            </a:outerShdw>
          </a:effectLst>
        </p:spPr>
        <p:txBody>
          <a:bodyPr lIns="50800" tIns="50800" rIns="50800" bIns="50800" anchor="ctr"/>
          <a:lstStyle/>
          <a:p>
            <a:pPr>
              <a:defRPr sz="2400"/>
            </a:pPr>
          </a:p>
        </p:txBody>
      </p:sp>
      <p:sp>
        <p:nvSpPr>
          <p:cNvPr id="121" name="Shape 121"/>
          <p:cNvSpPr/>
          <p:nvPr/>
        </p:nvSpPr>
        <p:spPr>
          <a:xfrm>
            <a:off x="2105305" y="1426319"/>
            <a:ext cx="1039835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spcBef>
                <a:spcPts val="500"/>
              </a:spcBef>
              <a:defRPr sz="3000"/>
            </a:lvl1pPr>
          </a:lstStyle>
          <a:p>
            <a:pPr/>
            <a:r>
              <a:t>“7 But to each one is given the manifestation of the Spirit for the common good” (1 Cor 12:7).</a:t>
            </a:r>
          </a:p>
        </p:txBody>
      </p:sp>
      <p:sp>
        <p:nvSpPr>
          <p:cNvPr id="122" name="Shape 122"/>
          <p:cNvSpPr/>
          <p:nvPr>
            <p:ph type="title" idx="4294967295"/>
          </p:nvPr>
        </p:nvSpPr>
        <p:spPr>
          <a:xfrm>
            <a:off x="1661076" y="25639"/>
            <a:ext cx="11125285" cy="890837"/>
          </a:xfrm>
          <a:prstGeom prst="rect">
            <a:avLst/>
          </a:prstGeom>
        </p:spPr>
        <p:txBody>
          <a:bodyPr lIns="0" tIns="0" rIns="0" bIns="0"/>
          <a:lstStyle>
            <a:lvl1pPr defTabSz="374904">
              <a:defRPr spc="-41" sz="4100"/>
            </a:lvl1pPr>
          </a:lstStyle>
          <a:p>
            <a:pPr/>
            <a:r>
              <a:t>B) Cessationism Versus Continuationism (1 Cor 12:7)</a:t>
            </a:r>
          </a:p>
        </p:txBody>
      </p:sp>
      <p:graphicFrame>
        <p:nvGraphicFramePr>
          <p:cNvPr id="123" name="Table 123"/>
          <p:cNvGraphicFramePr/>
          <p:nvPr/>
        </p:nvGraphicFramePr>
        <p:xfrm>
          <a:off x="1470421" y="3138772"/>
          <a:ext cx="11593226" cy="6627768"/>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603706"/>
                <a:gridCol w="497294"/>
                <a:gridCol w="5492223"/>
              </a:tblGrid>
              <a:tr h="1325553">
                <a:tc>
                  <a:txBody>
                    <a:bodyPr/>
                    <a:lstStyle/>
                    <a:p>
                      <a:pPr defTabSz="914400">
                        <a:defRPr b="0">
                          <a:solidFill>
                            <a:srgbClr val="000000"/>
                          </a:solidFill>
                        </a:defRPr>
                      </a:pPr>
                      <a:r>
                        <a:rPr b="1" sz="3800">
                          <a:solidFill>
                            <a:srgbClr val="FFFFFF"/>
                          </a:solidFill>
                          <a:sym typeface="Helvetica"/>
                        </a:rPr>
                        <a:t>Cessationism</a:t>
                      </a:r>
                    </a:p>
                  </a:txBody>
                  <a:tcPr marL="50800" marR="50800" marT="50800" marB="50800" anchor="ctr" anchorCtr="0" horzOverflow="overflow"/>
                </a:tc>
                <a:tc>
                  <a:txBody>
                    <a:bodyPr/>
                    <a:lstStyle/>
                    <a:p>
                      <a:pPr defTabSz="914400">
                        <a:defRPr b="0">
                          <a:solidFill>
                            <a:srgbClr val="000000"/>
                          </a:solidFill>
                        </a:defRPr>
                      </a:pPr>
                      <a:r>
                        <a:rPr b="1" sz="2600">
                          <a:solidFill>
                            <a:srgbClr val="FFFFFF"/>
                          </a:solidFill>
                          <a:sym typeface="Helvetica"/>
                        </a:rPr>
                        <a:t>vs</a:t>
                      </a:r>
                    </a:p>
                  </a:txBody>
                  <a:tcPr marL="50800" marR="50800" marT="50800" marB="50800" anchor="ctr" anchorCtr="0" horzOverflow="overflow"/>
                </a:tc>
                <a:tc>
                  <a:txBody>
                    <a:bodyPr/>
                    <a:lstStyle/>
                    <a:p>
                      <a:pPr defTabSz="914400">
                        <a:defRPr b="0">
                          <a:solidFill>
                            <a:srgbClr val="000000"/>
                          </a:solidFill>
                        </a:defRPr>
                      </a:pPr>
                      <a:r>
                        <a:rPr b="1" sz="3800">
                          <a:solidFill>
                            <a:srgbClr val="FFFFFF"/>
                          </a:solidFill>
                          <a:sym typeface="Helvetica"/>
                        </a:rPr>
                        <a:t>Continuationism</a:t>
                      </a:r>
                    </a:p>
                  </a:txBody>
                  <a:tcPr marL="50800" marR="50800" marT="50800" marB="50800" anchor="ctr" anchorCtr="0" horzOverflow="overflow"/>
                </a:tc>
              </a:tr>
              <a:tr h="1325553">
                <a:tc>
                  <a:txBody>
                    <a:bodyPr/>
                    <a:lstStyle/>
                    <a:p>
                      <a:pPr defTabSz="914400"/>
                      <a:r>
                        <a:rPr sz="3100"/>
                        <a:t>Miracles, prophecy and tongues has ceased</a:t>
                      </a: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r>
                        <a:rPr sz="3100"/>
                        <a:t>Miracles, prophecy and tongues continues on</a:t>
                      </a:r>
                    </a:p>
                  </a:txBody>
                  <a:tcPr marL="50800" marR="50800" marT="50800" marB="50800" anchor="ctr" anchorCtr="0" horzOverflow="overflow"/>
                </a:tc>
              </a:tr>
              <a:tr h="1325553">
                <a:tc>
                  <a:txBody>
                    <a:bodyPr/>
                    <a:lstStyle/>
                    <a:p>
                      <a:pPr defTabSz="914400"/>
                      <a:r>
                        <a:rPr sz="3100"/>
                        <a:t>Such gifts only establish apostle’s authority</a:t>
                      </a: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r>
                        <a:rPr sz="3100"/>
                        <a:t>Such gifts have several purposes (common good)</a:t>
                      </a:r>
                    </a:p>
                  </a:txBody>
                  <a:tcPr marL="50800" marR="50800" marT="50800" marB="50800" anchor="ctr" anchorCtr="0" horzOverflow="overflow"/>
                </a:tc>
              </a:tr>
              <a:tr h="1325553">
                <a:tc>
                  <a:txBody>
                    <a:bodyPr/>
                    <a:lstStyle/>
                    <a:p>
                      <a:pPr defTabSz="914400"/>
                      <a:r>
                        <a:rPr sz="3100"/>
                        <a:t>Don’t see gifts after the apostles’ time</a:t>
                      </a: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r>
                        <a:rPr sz="3100"/>
                        <a:t>Those other than apostles had such gifts</a:t>
                      </a:r>
                    </a:p>
                  </a:txBody>
                  <a:tcPr marL="50800" marR="50800" marT="50800" marB="50800" anchor="ctr" anchorCtr="0" horzOverflow="overflow"/>
                </a:tc>
              </a:tr>
              <a:tr h="1325553">
                <a:tc>
                  <a:txBody>
                    <a:bodyPr/>
                    <a:lstStyle/>
                    <a:p>
                      <a:pPr defTabSz="914400"/>
                      <a:r>
                        <a:rPr sz="3100"/>
                        <a:t>Foundation laid makes gifts irrelevant</a:t>
                      </a: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r>
                        <a:rPr sz="3100"/>
                        <a:t>Christ’s fullness is distributed through gifts</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1"/>
                                        </p:tgtEl>
                                        <p:attrNameLst>
                                          <p:attrName>style.visibility</p:attrName>
                                        </p:attrNameLst>
                                      </p:cBhvr>
                                      <p:to>
                                        <p:strVal val="visible"/>
                                      </p:to>
                                    </p:set>
                                    <p:animEffect filter="wipe(left)" transition="in">
                                      <p:cBhvr>
                                        <p:cTn id="7" dur="2250"/>
                                        <p:tgtEl>
                                          <p:spTgt spid="121"/>
                                        </p:tgtEl>
                                      </p:cBhvr>
                                    </p:animEffect>
                                  </p:childTnLst>
                                </p:cTn>
                              </p:par>
                            </p:childTnLst>
                          </p:cTn>
                        </p:par>
                        <p:par>
                          <p:cTn id="8" fill="hold">
                            <p:stCondLst>
                              <p:cond delay="2250"/>
                            </p:stCondLst>
                            <p:childTnLst>
                              <p:par>
                                <p:cTn id="9" presetClass="entr" nodeType="afterEffect" presetSubtype="16" presetID="23" grpId="2" fill="hold">
                                  <p:stCondLst>
                                    <p:cond delay="0"/>
                                  </p:stCondLst>
                                  <p:iterate type="el" backwards="0">
                                    <p:tmAbs val="0"/>
                                  </p:iterate>
                                  <p:childTnLst>
                                    <p:set>
                                      <p:cBhvr>
                                        <p:cTn id="10" fill="hold"/>
                                        <p:tgtEl>
                                          <p:spTgt spid="120"/>
                                        </p:tgtEl>
                                        <p:attrNameLst>
                                          <p:attrName>style.visibility</p:attrName>
                                        </p:attrNameLst>
                                      </p:cBhvr>
                                      <p:to>
                                        <p:strVal val="visible"/>
                                      </p:to>
                                    </p:set>
                                    <p:anim calcmode="lin" valueType="num">
                                      <p:cBhvr>
                                        <p:cTn id="11" dur="2500" fill="hold"/>
                                        <p:tgtEl>
                                          <p:spTgt spid="120"/>
                                        </p:tgtEl>
                                        <p:attrNameLst>
                                          <p:attrName>ppt_w</p:attrName>
                                        </p:attrNameLst>
                                      </p:cBhvr>
                                      <p:tavLst>
                                        <p:tav tm="0">
                                          <p:val>
                                            <p:fltVal val="0"/>
                                          </p:val>
                                        </p:tav>
                                        <p:tav tm="100000">
                                          <p:val>
                                            <p:strVal val="#ppt_w"/>
                                          </p:val>
                                        </p:tav>
                                      </p:tavLst>
                                    </p:anim>
                                    <p:anim calcmode="lin" valueType="num">
                                      <p:cBhvr>
                                        <p:cTn id="12" dur="2500" fill="hold"/>
                                        <p:tgtEl>
                                          <p:spTgt spid="12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15" grpId="3" fill="hold">
                                  <p:stCondLst>
                                    <p:cond delay="0"/>
                                  </p:stCondLst>
                                  <p:iterate type="el" backwards="0">
                                    <p:tmAbs val="0"/>
                                  </p:iterate>
                                  <p:childTnLst>
                                    <p:set>
                                      <p:cBhvr>
                                        <p:cTn id="16" fill="hold"/>
                                        <p:tgtEl>
                                          <p:spTgt spid="123"/>
                                        </p:tgtEl>
                                        <p:attrNameLst>
                                          <p:attrName>style.visibility</p:attrName>
                                        </p:attrNameLst>
                                      </p:cBhvr>
                                      <p:to>
                                        <p:strVal val="visible"/>
                                      </p:to>
                                    </p:set>
                                    <p:anim calcmode="lin" valueType="num">
                                      <p:cBhvr>
                                        <p:cTn id="17" dur="1000" fill="hold"/>
                                        <p:tgtEl>
                                          <p:spTgt spid="123"/>
                                        </p:tgtEl>
                                        <p:attrNameLst>
                                          <p:attrName>ppt_w</p:attrName>
                                        </p:attrNameLst>
                                      </p:cBhvr>
                                      <p:tavLst>
                                        <p:tav tm="0">
                                          <p:val>
                                            <p:fltVal val="0"/>
                                          </p:val>
                                        </p:tav>
                                        <p:tav tm="100000">
                                          <p:val>
                                            <p:strVal val="#ppt_w"/>
                                          </p:val>
                                        </p:tav>
                                      </p:tavLst>
                                    </p:anim>
                                    <p:anim calcmode="lin" valueType="num">
                                      <p:cBhvr>
                                        <p:cTn id="18" dur="1000" fill="hold"/>
                                        <p:tgtEl>
                                          <p:spTgt spid="123"/>
                                        </p:tgtEl>
                                        <p:attrNameLst>
                                          <p:attrName>ppt_h</p:attrName>
                                        </p:attrNameLst>
                                      </p:cBhvr>
                                      <p:tavLst>
                                        <p:tav tm="0">
                                          <p:val>
                                            <p:fltVal val="0"/>
                                          </p:val>
                                        </p:tav>
                                        <p:tav tm="100000">
                                          <p:val>
                                            <p:strVal val="#ppt_h"/>
                                          </p:val>
                                        </p:tav>
                                      </p:tavLst>
                                    </p:anim>
                                    <p:anim calcmode="lin" valueType="num">
                                      <p:cBhvr>
                                        <p:cTn id="19" dur="1000" fill="hold"/>
                                        <p:tgtEl>
                                          <p:spTgt spid="12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3"/>
      <p:bldP build="whole" bldLvl="1" animBg="1" rev="0" advAuto="0" spid="120" grpId="2"/>
      <p:bldP build="whole" bldLvl="1" animBg="1" rev="0" advAuto="0" spid="12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idx="4294967295"/>
          </p:nvPr>
        </p:nvSpPr>
        <p:spPr>
          <a:xfrm>
            <a:off x="1661076" y="25639"/>
            <a:ext cx="11125285" cy="890837"/>
          </a:xfrm>
          <a:prstGeom prst="rect">
            <a:avLst/>
          </a:prstGeom>
        </p:spPr>
        <p:txBody>
          <a:bodyPr lIns="0" tIns="0" rIns="0" bIns="0"/>
          <a:lstStyle>
            <a:lvl1pPr defTabSz="374904">
              <a:defRPr spc="-41" sz="4100"/>
            </a:lvl1pPr>
          </a:lstStyle>
          <a:p>
            <a:pPr/>
            <a:r>
              <a:t>B) Cessationism Versus Continuationism (1 Cor 12:7)</a:t>
            </a:r>
          </a:p>
        </p:txBody>
      </p:sp>
      <p:sp>
        <p:nvSpPr>
          <p:cNvPr id="126" name="Shape 126"/>
          <p:cNvSpPr/>
          <p:nvPr/>
        </p:nvSpPr>
        <p:spPr>
          <a:xfrm>
            <a:off x="1811787" y="834337"/>
            <a:ext cx="9452619" cy="43815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1700"/>
              </a:spcBef>
              <a:buSzPct val="100000"/>
              <a:buChar char="•"/>
              <a:defRPr sz="2200"/>
            </a:pPr>
            <a:r>
              <a:rPr b="1">
                <a:latin typeface="Helvetica"/>
                <a:ea typeface="Helvetica"/>
                <a:cs typeface="Helvetica"/>
                <a:sym typeface="Helvetica"/>
              </a:rPr>
              <a:t>Not equal.</a:t>
            </a:r>
            <a:r>
              <a:t> Paul praises the gifts of the Corinthians (1:4-7) putting the burden of proof on cessationalists whose arguments are unconvincing.</a:t>
            </a:r>
          </a:p>
          <a:p>
            <a:pPr lvl="1" marL="228599" indent="-228599" algn="just">
              <a:spcBef>
                <a:spcPts val="1700"/>
              </a:spcBef>
              <a:buSzPct val="100000"/>
              <a:buChar char="•"/>
              <a:defRPr sz="2200"/>
            </a:pPr>
            <a:r>
              <a:rPr b="1">
                <a:latin typeface="Helvetica"/>
                <a:ea typeface="Helvetica"/>
                <a:cs typeface="Helvetica"/>
                <a:sym typeface="Helvetica"/>
              </a:rPr>
              <a:t>Greater purpose:</a:t>
            </a:r>
            <a:r>
              <a:t> These gifts not only to affirm the authority of the apostles (Eph 2:20) as cessationalists affirm but are “the manifestation of the Spirit for the common good” (1 Cor 12:7).</a:t>
            </a:r>
          </a:p>
          <a:p>
            <a:pPr lvl="1" marL="228599" indent="-228599" algn="just">
              <a:spcBef>
                <a:spcPts val="1700"/>
              </a:spcBef>
              <a:buSzPct val="100000"/>
              <a:buChar char="•"/>
              <a:defRPr sz="2200"/>
            </a:pPr>
            <a:r>
              <a:rPr b="1">
                <a:latin typeface="Helvetica"/>
                <a:ea typeface="Helvetica"/>
                <a:cs typeface="Helvetica"/>
                <a:sym typeface="Helvetica"/>
              </a:rPr>
              <a:t>Others possess: </a:t>
            </a:r>
            <a:r>
              <a:t>Stephen, not an apostle, but: “full of grace and power, was performing great wonders and signs among the people” (Acts 6:8) who along with other historical cases (John Knox) testify that miracles and revelatory gifts are not only associated with the apostles’ age.</a:t>
            </a:r>
          </a:p>
          <a:p>
            <a:pPr lvl="1" marL="228599" indent="-228599" algn="just">
              <a:spcBef>
                <a:spcPts val="1700"/>
              </a:spcBef>
              <a:buSzPct val="100000"/>
              <a:buChar char="•"/>
              <a:defRPr sz="2200"/>
            </a:pPr>
            <a:r>
              <a:rPr b="1">
                <a:latin typeface="Helvetica"/>
                <a:ea typeface="Helvetica"/>
                <a:cs typeface="Helvetica"/>
                <a:sym typeface="Helvetica"/>
              </a:rPr>
              <a:t>Treated as typical:</a:t>
            </a:r>
            <a:r>
              <a:t> Paul intertwines the revelatory/miraculous gifts with other gifts accepted by all in 1 Cor 12:27-30.</a:t>
            </a:r>
          </a:p>
        </p:txBody>
      </p:sp>
      <p:grpSp>
        <p:nvGrpSpPr>
          <p:cNvPr id="129" name="Group 129"/>
          <p:cNvGrpSpPr/>
          <p:nvPr/>
        </p:nvGrpSpPr>
        <p:grpSpPr>
          <a:xfrm>
            <a:off x="1661076" y="5449001"/>
            <a:ext cx="5510190" cy="4074253"/>
            <a:chOff x="0" y="0"/>
            <a:chExt cx="5510189" cy="4074252"/>
          </a:xfrm>
        </p:grpSpPr>
        <p:sp>
          <p:nvSpPr>
            <p:cNvPr id="127" name="Shape 127"/>
            <p:cNvSpPr/>
            <p:nvPr/>
          </p:nvSpPr>
          <p:spPr>
            <a:xfrm>
              <a:off x="0" y="0"/>
              <a:ext cx="5510190" cy="4074253"/>
            </a:xfrm>
            <a:prstGeom prst="roundRect">
              <a:avLst>
                <a:gd name="adj" fmla="val 1315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8" name="Shape 128"/>
            <p:cNvSpPr/>
            <p:nvPr/>
          </p:nvSpPr>
          <p:spPr>
            <a:xfrm>
              <a:off x="0" y="284526"/>
              <a:ext cx="5050460" cy="350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lvl="1" indent="0" algn="just">
                <a:spcBef>
                  <a:spcPts val="1700"/>
                </a:spcBef>
                <a:defRPr sz="2200">
                  <a:solidFill>
                    <a:srgbClr val="FFFFFF"/>
                  </a:solidFill>
                  <a:latin typeface="Helvetica"/>
                  <a:ea typeface="Helvetica"/>
                  <a:cs typeface="Helvetica"/>
                  <a:sym typeface="Helvetica"/>
                </a:defRPr>
              </a:pPr>
              <a:r>
                <a:t>1) Cessationism tends to be divisive rather than together working to accomplish God’s greater purposes.</a:t>
              </a:r>
            </a:p>
            <a:p>
              <a:pPr lvl="1" indent="0" algn="just">
                <a:spcBef>
                  <a:spcPts val="1700"/>
                </a:spcBef>
                <a:defRPr sz="2200">
                  <a:solidFill>
                    <a:srgbClr val="FFFFFF"/>
                  </a:solidFill>
                  <a:latin typeface="Helvetica"/>
                  <a:ea typeface="Helvetica"/>
                  <a:cs typeface="Helvetica"/>
                  <a:sym typeface="Helvetica"/>
                </a:defRPr>
              </a:pPr>
              <a:r>
                <a:t>2) Without suspicion, we can together better employ discernment for the protection and good of all,.</a:t>
              </a:r>
            </a:p>
            <a:p>
              <a:pPr lvl="1" indent="0" algn="just">
                <a:spcBef>
                  <a:spcPts val="1700"/>
                </a:spcBef>
                <a:defRPr sz="2200">
                  <a:solidFill>
                    <a:srgbClr val="FFFFFF"/>
                  </a:solidFill>
                  <a:latin typeface="Helvetica"/>
                  <a:ea typeface="Helvetica"/>
                  <a:cs typeface="Helvetica"/>
                  <a:sym typeface="Helvetica"/>
                </a:defRPr>
              </a:pPr>
              <a:r>
                <a:t>3) Working together, we could see the issue deeper–pioneering areas (apostle=missionary=sent ones).</a:t>
              </a:r>
            </a:p>
          </p:txBody>
        </p:sp>
      </p:grpSp>
      <p:sp>
        <p:nvSpPr>
          <p:cNvPr id="130" name="Shape 130"/>
          <p:cNvSpPr/>
          <p:nvPr/>
        </p:nvSpPr>
        <p:spPr>
          <a:xfrm>
            <a:off x="6926804" y="6675194"/>
            <a:ext cx="3796554" cy="1332829"/>
          </a:xfrm>
          <a:prstGeom prst="rightArrow">
            <a:avLst>
              <a:gd name="adj1" fmla="val 49444"/>
              <a:gd name="adj2" fmla="val 80082"/>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spcBef>
                <a:spcPts val="500"/>
              </a:spcBef>
              <a:defRPr cap="small" sz="3100">
                <a:solidFill>
                  <a:srgbClr val="FFFFFF"/>
                </a:solidFill>
                <a:latin typeface="Abbey Road NF"/>
                <a:ea typeface="Abbey Road NF"/>
                <a:cs typeface="Abbey Road NF"/>
                <a:sym typeface="Abbey Road NF"/>
              </a:defRPr>
            </a:lvl1pPr>
          </a:lstStyle>
          <a:p>
            <a:pPr/>
            <a:r>
              <a:t>Fight real enemy</a:t>
            </a:r>
          </a:p>
        </p:txBody>
      </p:sp>
      <p:sp>
        <p:nvSpPr>
          <p:cNvPr id="131" name="Shape 131"/>
          <p:cNvSpPr/>
          <p:nvPr/>
        </p:nvSpPr>
        <p:spPr>
          <a:xfrm>
            <a:off x="6926804" y="8008022"/>
            <a:ext cx="3796554" cy="1332828"/>
          </a:xfrm>
          <a:prstGeom prst="rightArrow">
            <a:avLst>
              <a:gd name="adj1" fmla="val 49444"/>
              <a:gd name="adj2" fmla="val 80082"/>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spcBef>
                <a:spcPts val="500"/>
              </a:spcBef>
              <a:defRPr cap="small" sz="3100">
                <a:solidFill>
                  <a:srgbClr val="FFFFFF"/>
                </a:solidFill>
                <a:latin typeface="Abbey Road NF"/>
                <a:ea typeface="Abbey Road NF"/>
                <a:cs typeface="Abbey Road NF"/>
                <a:sym typeface="Abbey Road NF"/>
              </a:defRPr>
            </a:lvl1pPr>
          </a:lstStyle>
          <a:p>
            <a:pPr/>
            <a:r>
              <a:t>Joint true values</a:t>
            </a:r>
          </a:p>
        </p:txBody>
      </p:sp>
      <p:sp>
        <p:nvSpPr>
          <p:cNvPr id="132" name="Shape 132"/>
          <p:cNvSpPr/>
          <p:nvPr/>
        </p:nvSpPr>
        <p:spPr>
          <a:xfrm>
            <a:off x="6926804" y="5356416"/>
            <a:ext cx="3796554" cy="1332829"/>
          </a:xfrm>
          <a:prstGeom prst="rightArrow">
            <a:avLst>
              <a:gd name="adj1" fmla="val 49444"/>
              <a:gd name="adj2" fmla="val 80082"/>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spcBef>
                <a:spcPts val="500"/>
              </a:spcBef>
              <a:defRPr cap="small" sz="3100">
                <a:solidFill>
                  <a:srgbClr val="FFFFFF"/>
                </a:solidFill>
                <a:latin typeface="Abbey Road NF"/>
                <a:ea typeface="Abbey Road NF"/>
                <a:cs typeface="Abbey Road NF"/>
                <a:sym typeface="Abbey Road NF"/>
              </a:defRPr>
            </a:lvl1pPr>
          </a:lstStyle>
          <a:p>
            <a:pPr/>
            <a:r>
              <a:t>Common mission</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6">
                                            <p:bg/>
                                          </p:spTgt>
                                        </p:tgtEl>
                                        <p:attrNameLst>
                                          <p:attrName>style.visibility</p:attrName>
                                        </p:attrNameLst>
                                      </p:cBhvr>
                                      <p:to>
                                        <p:strVal val="visible"/>
                                      </p:to>
                                    </p:set>
                                    <p:anim calcmode="lin" valueType="num">
                                      <p:cBhvr>
                                        <p:cTn id="7" dur="2500" fill="hold"/>
                                        <p:tgtEl>
                                          <p:spTgt spid="126">
                                            <p:bg/>
                                          </p:spTgt>
                                        </p:tgtEl>
                                        <p:attrNameLst>
                                          <p:attrName>ppt_x</p:attrName>
                                        </p:attrNameLst>
                                      </p:cBhvr>
                                      <p:tavLst>
                                        <p:tav tm="0">
                                          <p:val>
                                            <p:strVal val="#ppt_x"/>
                                          </p:val>
                                        </p:tav>
                                        <p:tav tm="100000">
                                          <p:val>
                                            <p:strVal val="#ppt_x"/>
                                          </p:val>
                                        </p:tav>
                                      </p:tavLst>
                                    </p:anim>
                                    <p:anim calcmode="lin" valueType="num">
                                      <p:cBhvr>
                                        <p:cTn id="8" dur="2500" fill="hold"/>
                                        <p:tgtEl>
                                          <p:spTgt spid="12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6">
                                            <p:txEl>
                                              <p:pRg st="0" end="0"/>
                                            </p:txEl>
                                          </p:spTgt>
                                        </p:tgtEl>
                                        <p:attrNameLst>
                                          <p:attrName>style.visibility</p:attrName>
                                        </p:attrNameLst>
                                      </p:cBhvr>
                                      <p:to>
                                        <p:strVal val="visible"/>
                                      </p:to>
                                    </p:set>
                                    <p:anim calcmode="lin" valueType="num">
                                      <p:cBhvr>
                                        <p:cTn id="11" dur="25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26">
                                            <p:txEl>
                                              <p:pRg st="1" end="1"/>
                                            </p:txEl>
                                          </p:spTgt>
                                        </p:tgtEl>
                                        <p:attrNameLst>
                                          <p:attrName>style.visibility</p:attrName>
                                        </p:attrNameLst>
                                      </p:cBhvr>
                                      <p:to>
                                        <p:strVal val="visible"/>
                                      </p:to>
                                    </p:set>
                                    <p:anim calcmode="lin" valueType="num">
                                      <p:cBhvr>
                                        <p:cTn id="16" dur="25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126">
                                            <p:txEl>
                                              <p:pRg st="2" end="2"/>
                                            </p:txEl>
                                          </p:spTgt>
                                        </p:tgtEl>
                                        <p:attrNameLst>
                                          <p:attrName>style.visibility</p:attrName>
                                        </p:attrNameLst>
                                      </p:cBhvr>
                                      <p:to>
                                        <p:strVal val="visible"/>
                                      </p:to>
                                    </p:set>
                                    <p:anim calcmode="lin" valueType="num">
                                      <p:cBhvr>
                                        <p:cTn id="22" dur="25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Class="entr" nodeType="afterEffect" presetSubtype="4" presetID="2" grpId="1" fill="hold">
                                  <p:stCondLst>
                                    <p:cond delay="0"/>
                                  </p:stCondLst>
                                  <p:iterate type="el" backwards="0">
                                    <p:tmAbs val="0"/>
                                  </p:iterate>
                                  <p:childTnLst>
                                    <p:set>
                                      <p:cBhvr>
                                        <p:cTn id="26" fill="hold"/>
                                        <p:tgtEl>
                                          <p:spTgt spid="126">
                                            <p:txEl>
                                              <p:pRg st="3" end="3"/>
                                            </p:txEl>
                                          </p:spTgt>
                                        </p:tgtEl>
                                        <p:attrNameLst>
                                          <p:attrName>style.visibility</p:attrName>
                                        </p:attrNameLst>
                                      </p:cBhvr>
                                      <p:to>
                                        <p:strVal val="visible"/>
                                      </p:to>
                                    </p:set>
                                    <p:anim calcmode="lin" valueType="num">
                                      <p:cBhvr>
                                        <p:cTn id="27" dur="2500" fill="hold"/>
                                        <p:tgtEl>
                                          <p:spTgt spid="126">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1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2" fill="hold">
                                  <p:stCondLst>
                                    <p:cond delay="0"/>
                                  </p:stCondLst>
                                  <p:iterate type="el" backwards="0">
                                    <p:tmAbs val="0"/>
                                  </p:iterate>
                                  <p:childTnLst>
                                    <p:set>
                                      <p:cBhvr>
                                        <p:cTn id="32" fill="hold"/>
                                        <p:tgtEl>
                                          <p:spTgt spid="129"/>
                                        </p:tgtEl>
                                        <p:attrNameLst>
                                          <p:attrName>style.visibility</p:attrName>
                                        </p:attrNameLst>
                                      </p:cBhvr>
                                      <p:to>
                                        <p:strVal val="visible"/>
                                      </p:to>
                                    </p:set>
                                    <p:animEffect filter="wipe(left)" transition="in">
                                      <p:cBhvr>
                                        <p:cTn id="33" dur="1500"/>
                                        <p:tgtEl>
                                          <p:spTgt spid="129"/>
                                        </p:tgtEl>
                                      </p:cBhvr>
                                    </p:animEffect>
                                  </p:childTnLst>
                                </p:cTn>
                              </p:par>
                            </p:childTnLst>
                          </p:cTn>
                        </p:par>
                        <p:par>
                          <p:cTn id="34" fill="hold">
                            <p:stCondLst>
                              <p:cond delay="1500"/>
                            </p:stCondLst>
                            <p:childTnLst>
                              <p:par>
                                <p:cTn id="35" presetClass="entr" nodeType="afterEffect" presetSubtype="8" presetID="22" grpId="3" fill="hold">
                                  <p:stCondLst>
                                    <p:cond delay="0"/>
                                  </p:stCondLst>
                                  <p:iterate type="el" backwards="0">
                                    <p:tmAbs val="0"/>
                                  </p:iterate>
                                  <p:childTnLst>
                                    <p:set>
                                      <p:cBhvr>
                                        <p:cTn id="36" fill="hold"/>
                                        <p:tgtEl>
                                          <p:spTgt spid="132"/>
                                        </p:tgtEl>
                                        <p:attrNameLst>
                                          <p:attrName>style.visibility</p:attrName>
                                        </p:attrNameLst>
                                      </p:cBhvr>
                                      <p:to>
                                        <p:strVal val="visible"/>
                                      </p:to>
                                    </p:set>
                                    <p:animEffect filter="wipe(left)" transition="in">
                                      <p:cBhvr>
                                        <p:cTn id="37" dur="1500"/>
                                        <p:tgtEl>
                                          <p:spTgt spid="13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4" fill="hold">
                                  <p:stCondLst>
                                    <p:cond delay="0"/>
                                  </p:stCondLst>
                                  <p:iterate type="el" backwards="0">
                                    <p:tmAbs val="0"/>
                                  </p:iterate>
                                  <p:childTnLst>
                                    <p:set>
                                      <p:cBhvr>
                                        <p:cTn id="41" fill="hold"/>
                                        <p:tgtEl>
                                          <p:spTgt spid="130"/>
                                        </p:tgtEl>
                                        <p:attrNameLst>
                                          <p:attrName>style.visibility</p:attrName>
                                        </p:attrNameLst>
                                      </p:cBhvr>
                                      <p:to>
                                        <p:strVal val="visible"/>
                                      </p:to>
                                    </p:set>
                                    <p:animEffect filter="wipe(left)" transition="in">
                                      <p:cBhvr>
                                        <p:cTn id="42" dur="1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5" fill="hold">
                                  <p:stCondLst>
                                    <p:cond delay="0"/>
                                  </p:stCondLst>
                                  <p:iterate type="el" backwards="0">
                                    <p:tmAbs val="0"/>
                                  </p:iterate>
                                  <p:childTnLst>
                                    <p:set>
                                      <p:cBhvr>
                                        <p:cTn id="46" fill="hold"/>
                                        <p:tgtEl>
                                          <p:spTgt spid="131"/>
                                        </p:tgtEl>
                                        <p:attrNameLst>
                                          <p:attrName>style.visibility</p:attrName>
                                        </p:attrNameLst>
                                      </p:cBhvr>
                                      <p:to>
                                        <p:strVal val="visible"/>
                                      </p:to>
                                    </p:set>
                                    <p:animEffect filter="wipe(left)" transition="in">
                                      <p:cBhvr>
                                        <p:cTn id="47" dur="1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5"/>
      <p:bldP build="p" bldLvl="5" animBg="1" rev="0" advAuto="0" spid="126" grpId="1"/>
      <p:bldP build="whole" bldLvl="1" animBg="1" rev="0" advAuto="0" spid="129" grpId="2"/>
      <p:bldP build="whole" bldLvl="1" animBg="1" rev="0" advAuto="0" spid="132" grpId="3"/>
      <p:bldP build="whole" bldLvl="1" animBg="1" rev="0" advAuto="0" spid="130"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1909782" y="847037"/>
            <a:ext cx="10627874" cy="3669477"/>
          </a:xfrm>
          <a:prstGeom prst="rect">
            <a:avLst/>
          </a:prstGeom>
          <a:solidFill>
            <a:srgbClr val="FFF9DA"/>
          </a:solidFill>
          <a:ln w="25400">
            <a:solidFill>
              <a:srgbClr val="85888D"/>
            </a:solidFill>
            <a:miter lim="400000"/>
          </a:ln>
          <a:effectLst>
            <a:outerShdw sx="100000" sy="100000" kx="0" ky="0" algn="b" rotWithShape="0" blurRad="190500" dist="8455" dir="5400000">
              <a:srgbClr val="000000"/>
            </a:outerShdw>
          </a:effectLst>
        </p:spPr>
        <p:txBody>
          <a:bodyPr lIns="50800" tIns="50800" rIns="50800" bIns="50800" anchor="ctr"/>
          <a:lstStyle/>
          <a:p>
            <a:pPr>
              <a:defRPr sz="2400"/>
            </a:pPr>
          </a:p>
        </p:txBody>
      </p:sp>
      <p:sp>
        <p:nvSpPr>
          <p:cNvPr id="135" name="Shape 135"/>
          <p:cNvSpPr/>
          <p:nvPr/>
        </p:nvSpPr>
        <p:spPr>
          <a:xfrm>
            <a:off x="1897082" y="4692650"/>
            <a:ext cx="10217134" cy="49530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1000"/>
              </a:spcBef>
              <a:buSzPct val="100000"/>
              <a:buChar char="•"/>
              <a:defRPr sz="2700"/>
            </a:pPr>
            <a:r>
              <a:t>“Then miracles, then gifts of healings, helps” (28). This inclusion in this mixed listing affirms their ongoing importance.</a:t>
            </a:r>
          </a:p>
          <a:p>
            <a:pPr lvl="1" marL="228599" indent="-228599" algn="just">
              <a:spcBef>
                <a:spcPts val="1000"/>
              </a:spcBef>
              <a:buSzPct val="100000"/>
              <a:buChar char="•"/>
              <a:defRPr sz="2700"/>
            </a:pPr>
            <a:r>
              <a:t>Paul includes ‘tongues’ with other gifts, prioritizing the appointment of equipping gifts over other gifts (1 Cor 12:27-31).</a:t>
            </a:r>
          </a:p>
          <a:p>
            <a:pPr lvl="1" marL="228599" indent="-228599" algn="just">
              <a:spcBef>
                <a:spcPts val="1000"/>
              </a:spcBef>
              <a:buSzPct val="100000"/>
              <a:buChar char="•"/>
              <a:defRPr sz="2700"/>
            </a:pPr>
            <a:r>
              <a:t>Tongues is KJB (1600s) usage of the word for languages and has been improperly translated today as ‘tongues’ rather than languages, allowing some to substitute gibberish for language. </a:t>
            </a:r>
          </a:p>
          <a:p>
            <a:pPr lvl="1" marL="228599" indent="-228599" algn="just">
              <a:spcBef>
                <a:spcPts val="1000"/>
              </a:spcBef>
              <a:buSzPct val="100000"/>
              <a:buChar char="•"/>
              <a:defRPr sz="2700"/>
            </a:pPr>
            <a:r>
              <a:t>“</a:t>
            </a:r>
            <a:r>
              <a:rPr b="1">
                <a:latin typeface="Helvetica"/>
                <a:ea typeface="Helvetica"/>
                <a:cs typeface="Helvetica"/>
                <a:sym typeface="Helvetica"/>
              </a:rPr>
              <a:t>All do not have</a:t>
            </a:r>
            <a:r>
              <a:t> gifts of healings,…tongues,…do they?” (30) insinuates that some have wrongly insisted on the presence of spiritual gifts (tongues) as a sign of salvation or spirituality (28,31). Be wary!  (see Lesson 9-Acts) </a:t>
            </a:r>
          </a:p>
        </p:txBody>
      </p:sp>
      <p:sp>
        <p:nvSpPr>
          <p:cNvPr id="136" name="Shape 136"/>
          <p:cNvSpPr/>
          <p:nvPr/>
        </p:nvSpPr>
        <p:spPr>
          <a:xfrm>
            <a:off x="2137209" y="916475"/>
            <a:ext cx="9977007" cy="353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spcBef>
                <a:spcPts val="500"/>
              </a:spcBef>
              <a:defRPr sz="2500"/>
            </a:lvl1pPr>
          </a:lstStyle>
          <a:p>
            <a:pPr/>
            <a:r>
              <a:t>“27 Now you are Christ’s body, and individually members of it.  28 And God has appointed in the church, first apostles, second prophets, third teachers, then miracles, then gifts of healings, helps, administrations, various kinds of tongues.  29 All are not apostles, are they? All are not prophets, are they? All are not teachers, are they? All are not workers of miracles, are they?  30 All do not have gifts of healings, do they? All do not speak with tongues, do they? All do not interpret, do they?  31 But earnestly desire the greater gifts. And I show you a still more excellent way” (1 Cor 12:27-31).</a:t>
            </a:r>
          </a:p>
        </p:txBody>
      </p:sp>
      <p:sp>
        <p:nvSpPr>
          <p:cNvPr id="137" name="Shape 137"/>
          <p:cNvSpPr/>
          <p:nvPr>
            <p:ph type="title" idx="4294967295"/>
          </p:nvPr>
        </p:nvSpPr>
        <p:spPr>
          <a:xfrm>
            <a:off x="1661076" y="25639"/>
            <a:ext cx="11125285" cy="890837"/>
          </a:xfrm>
          <a:prstGeom prst="rect">
            <a:avLst/>
          </a:prstGeom>
        </p:spPr>
        <p:txBody>
          <a:bodyPr lIns="0" tIns="0" rIns="0" bIns="0"/>
          <a:lstStyle>
            <a:lvl1pPr defTabSz="365760">
              <a:defRPr spc="-39" sz="4000"/>
            </a:lvl1pPr>
          </a:lstStyle>
          <a:p>
            <a:pPr/>
            <a:r>
              <a:t>C) Clarification on the Gift of Tongues (1 Cor 12:27-31)</a:t>
            </a:r>
          </a:p>
        </p:txBody>
      </p:sp>
    </p:spTree>
  </p:cSld>
  <p:clrMapOvr>
    <a:masterClrMapping/>
  </p:clrMapOvr>
  <mc:AlternateContent xmlns:mc="http://schemas.openxmlformats.org/markup-compatibility/2006">
    <mc:Choice xmlns:p14="http://schemas.microsoft.com/office/powerpoint/2010/main" Requires="p14">
      <p:transition spd="slow" advClick="1" p14:dur="2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36"/>
                                        </p:tgtEl>
                                        <p:attrNameLst>
                                          <p:attrName>style.visibility</p:attrName>
                                        </p:attrNameLst>
                                      </p:cBhvr>
                                      <p:to>
                                        <p:strVal val="visible"/>
                                      </p:to>
                                    </p:set>
                                    <p:animEffect filter="wipe(left)" transition="in">
                                      <p:cBhvr>
                                        <p:cTn id="7" dur="2250"/>
                                        <p:tgtEl>
                                          <p:spTgt spid="136"/>
                                        </p:tgtEl>
                                      </p:cBhvr>
                                    </p:animEffect>
                                  </p:childTnLst>
                                </p:cTn>
                              </p:par>
                            </p:childTnLst>
                          </p:cTn>
                        </p:par>
                        <p:par>
                          <p:cTn id="8" fill="hold">
                            <p:stCondLst>
                              <p:cond delay="2250"/>
                            </p:stCondLst>
                            <p:childTnLst>
                              <p:par>
                                <p:cTn id="9" presetClass="entr" nodeType="afterEffect" presetSubtype="16" presetID="23" grpId="2" fill="hold">
                                  <p:stCondLst>
                                    <p:cond delay="0"/>
                                  </p:stCondLst>
                                  <p:iterate type="el" backwards="0">
                                    <p:tmAbs val="0"/>
                                  </p:iterate>
                                  <p:childTnLst>
                                    <p:set>
                                      <p:cBhvr>
                                        <p:cTn id="10" fill="hold"/>
                                        <p:tgtEl>
                                          <p:spTgt spid="134"/>
                                        </p:tgtEl>
                                        <p:attrNameLst>
                                          <p:attrName>style.visibility</p:attrName>
                                        </p:attrNameLst>
                                      </p:cBhvr>
                                      <p:to>
                                        <p:strVal val="visible"/>
                                      </p:to>
                                    </p:set>
                                    <p:anim calcmode="lin" valueType="num">
                                      <p:cBhvr>
                                        <p:cTn id="11" dur="2500" fill="hold"/>
                                        <p:tgtEl>
                                          <p:spTgt spid="134"/>
                                        </p:tgtEl>
                                        <p:attrNameLst>
                                          <p:attrName>ppt_w</p:attrName>
                                        </p:attrNameLst>
                                      </p:cBhvr>
                                      <p:tavLst>
                                        <p:tav tm="0">
                                          <p:val>
                                            <p:fltVal val="0"/>
                                          </p:val>
                                        </p:tav>
                                        <p:tav tm="100000">
                                          <p:val>
                                            <p:strVal val="#ppt_w"/>
                                          </p:val>
                                        </p:tav>
                                      </p:tavLst>
                                    </p:anim>
                                    <p:anim calcmode="lin" valueType="num">
                                      <p:cBhvr>
                                        <p:cTn id="12" dur="2500" fill="hold"/>
                                        <p:tgtEl>
                                          <p:spTgt spid="13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3" fill="hold">
                                  <p:stCondLst>
                                    <p:cond delay="0"/>
                                  </p:stCondLst>
                                  <p:iterate type="el" backwards="0">
                                    <p:tmAbs val="0"/>
                                  </p:iterate>
                                  <p:childTnLst>
                                    <p:set>
                                      <p:cBhvr>
                                        <p:cTn id="16" fill="hold"/>
                                        <p:tgtEl>
                                          <p:spTgt spid="135">
                                            <p:bg/>
                                          </p:spTgt>
                                        </p:tgtEl>
                                        <p:attrNameLst>
                                          <p:attrName>style.visibility</p:attrName>
                                        </p:attrNameLst>
                                      </p:cBhvr>
                                      <p:to>
                                        <p:strVal val="visible"/>
                                      </p:to>
                                    </p:set>
                                    <p:anim calcmode="lin" valueType="num">
                                      <p:cBhvr>
                                        <p:cTn id="17" dur="2500" fill="hold"/>
                                        <p:tgtEl>
                                          <p:spTgt spid="135">
                                            <p:bg/>
                                          </p:spTgt>
                                        </p:tgtEl>
                                        <p:attrNameLst>
                                          <p:attrName>ppt_x</p:attrName>
                                        </p:attrNameLst>
                                      </p:cBhvr>
                                      <p:tavLst>
                                        <p:tav tm="0">
                                          <p:val>
                                            <p:strVal val="#ppt_x"/>
                                          </p:val>
                                        </p:tav>
                                        <p:tav tm="100000">
                                          <p:val>
                                            <p:strVal val="#ppt_x"/>
                                          </p:val>
                                        </p:tav>
                                      </p:tavLst>
                                    </p:anim>
                                    <p:anim calcmode="lin" valueType="num">
                                      <p:cBhvr>
                                        <p:cTn id="18" dur="2500" fill="hold"/>
                                        <p:tgtEl>
                                          <p:spTgt spid="135">
                                            <p:bg/>
                                          </p:spTgt>
                                        </p:tgtEl>
                                        <p:attrNameLst>
                                          <p:attrName>ppt_y</p:attrName>
                                        </p:attrNameLst>
                                      </p:cBhvr>
                                      <p:tavLst>
                                        <p:tav tm="0">
                                          <p:val>
                                            <p:strVal val="1+#ppt_h/2"/>
                                          </p:val>
                                        </p:tav>
                                        <p:tav tm="100000">
                                          <p:val>
                                            <p:strVal val="#ppt_y"/>
                                          </p:val>
                                        </p:tav>
                                      </p:tavLst>
                                    </p:anim>
                                  </p:childTnLst>
                                </p:cTn>
                              </p:par>
                              <p:par>
                                <p:cTn id="19" presetClass="entr" nodeType="withEffect" presetSubtype="4" presetID="2" grpId="3" fill="hold">
                                  <p:stCondLst>
                                    <p:cond delay="0"/>
                                  </p:stCondLst>
                                  <p:iterate type="el" backwards="0">
                                    <p:tmAbs val="0"/>
                                  </p:iterate>
                                  <p:childTnLst>
                                    <p:set>
                                      <p:cBhvr>
                                        <p:cTn id="20" fill="hold"/>
                                        <p:tgtEl>
                                          <p:spTgt spid="135">
                                            <p:txEl>
                                              <p:pRg st="0" end="0"/>
                                            </p:txEl>
                                          </p:spTgt>
                                        </p:tgtEl>
                                        <p:attrNameLst>
                                          <p:attrName>style.visibility</p:attrName>
                                        </p:attrNameLst>
                                      </p:cBhvr>
                                      <p:to>
                                        <p:strVal val="visible"/>
                                      </p:to>
                                    </p:set>
                                    <p:anim calcmode="lin" valueType="num">
                                      <p:cBhvr>
                                        <p:cTn id="21" dur="25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22" dur="2500" fill="hold"/>
                                        <p:tgtEl>
                                          <p:spTgt spid="135">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Class="entr" nodeType="afterEffect" presetSubtype="4" presetID="2" grpId="3" fill="hold">
                                  <p:stCondLst>
                                    <p:cond delay="0"/>
                                  </p:stCondLst>
                                  <p:iterate type="el" backwards="0">
                                    <p:tmAbs val="0"/>
                                  </p:iterate>
                                  <p:childTnLst>
                                    <p:set>
                                      <p:cBhvr>
                                        <p:cTn id="25" fill="hold"/>
                                        <p:tgtEl>
                                          <p:spTgt spid="135">
                                            <p:txEl>
                                              <p:pRg st="1" end="1"/>
                                            </p:txEl>
                                          </p:spTgt>
                                        </p:tgtEl>
                                        <p:attrNameLst>
                                          <p:attrName>style.visibility</p:attrName>
                                        </p:attrNameLst>
                                      </p:cBhvr>
                                      <p:to>
                                        <p:strVal val="visible"/>
                                      </p:to>
                                    </p:set>
                                    <p:anim calcmode="lin" valueType="num">
                                      <p:cBhvr>
                                        <p:cTn id="26" dur="2500" fill="hold"/>
                                        <p:tgtEl>
                                          <p:spTgt spid="135">
                                            <p:txEl>
                                              <p:pRg st="1" end="1"/>
                                            </p:txEl>
                                          </p:spTgt>
                                        </p:tgtEl>
                                        <p:attrNameLst>
                                          <p:attrName>ppt_x</p:attrName>
                                        </p:attrNameLst>
                                      </p:cBhvr>
                                      <p:tavLst>
                                        <p:tav tm="0">
                                          <p:val>
                                            <p:strVal val="#ppt_x"/>
                                          </p:val>
                                        </p:tav>
                                        <p:tav tm="100000">
                                          <p:val>
                                            <p:strVal val="#ppt_x"/>
                                          </p:val>
                                        </p:tav>
                                      </p:tavLst>
                                    </p:anim>
                                    <p:anim calcmode="lin" valueType="num">
                                      <p:cBhvr>
                                        <p:cTn id="27" dur="2500" fill="hold"/>
                                        <p:tgtEl>
                                          <p:spTgt spid="1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3" fill="hold">
                                  <p:stCondLst>
                                    <p:cond delay="0"/>
                                  </p:stCondLst>
                                  <p:iterate type="el" backwards="0">
                                    <p:tmAbs val="0"/>
                                  </p:iterate>
                                  <p:childTnLst>
                                    <p:set>
                                      <p:cBhvr>
                                        <p:cTn id="31" fill="hold"/>
                                        <p:tgtEl>
                                          <p:spTgt spid="135">
                                            <p:txEl>
                                              <p:pRg st="2" end="2"/>
                                            </p:txEl>
                                          </p:spTgt>
                                        </p:tgtEl>
                                        <p:attrNameLst>
                                          <p:attrName>style.visibility</p:attrName>
                                        </p:attrNameLst>
                                      </p:cBhvr>
                                      <p:to>
                                        <p:strVal val="visible"/>
                                      </p:to>
                                    </p:set>
                                    <p:anim calcmode="lin" valueType="num">
                                      <p:cBhvr>
                                        <p:cTn id="32" dur="2500" fill="hold"/>
                                        <p:tgtEl>
                                          <p:spTgt spid="135">
                                            <p:txEl>
                                              <p:pRg st="2" end="2"/>
                                            </p:txEl>
                                          </p:spTgt>
                                        </p:tgtEl>
                                        <p:attrNameLst>
                                          <p:attrName>ppt_x</p:attrName>
                                        </p:attrNameLst>
                                      </p:cBhvr>
                                      <p:tavLst>
                                        <p:tav tm="0">
                                          <p:val>
                                            <p:strVal val="#ppt_x"/>
                                          </p:val>
                                        </p:tav>
                                        <p:tav tm="100000">
                                          <p:val>
                                            <p:strVal val="#ppt_x"/>
                                          </p:val>
                                        </p:tav>
                                      </p:tavLst>
                                    </p:anim>
                                    <p:anim calcmode="lin" valueType="num">
                                      <p:cBhvr>
                                        <p:cTn id="33" dur="2500" fill="hold"/>
                                        <p:tgtEl>
                                          <p:spTgt spid="135">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Class="entr" nodeType="afterEffect" presetSubtype="4" presetID="2" grpId="3" fill="hold">
                                  <p:stCondLst>
                                    <p:cond delay="0"/>
                                  </p:stCondLst>
                                  <p:iterate type="el" backwards="0">
                                    <p:tmAbs val="0"/>
                                  </p:iterate>
                                  <p:childTnLst>
                                    <p:set>
                                      <p:cBhvr>
                                        <p:cTn id="36" fill="hold"/>
                                        <p:tgtEl>
                                          <p:spTgt spid="135">
                                            <p:txEl>
                                              <p:pRg st="3" end="3"/>
                                            </p:txEl>
                                          </p:spTgt>
                                        </p:tgtEl>
                                        <p:attrNameLst>
                                          <p:attrName>style.visibility</p:attrName>
                                        </p:attrNameLst>
                                      </p:cBhvr>
                                      <p:to>
                                        <p:strVal val="visible"/>
                                      </p:to>
                                    </p:set>
                                    <p:anim calcmode="lin" valueType="num">
                                      <p:cBhvr>
                                        <p:cTn id="37" dur="2500" fill="hold"/>
                                        <p:tgtEl>
                                          <p:spTgt spid="135">
                                            <p:txEl>
                                              <p:pRg st="3" end="3"/>
                                            </p:txEl>
                                          </p:spTgt>
                                        </p:tgtEl>
                                        <p:attrNameLst>
                                          <p:attrName>ppt_x</p:attrName>
                                        </p:attrNameLst>
                                      </p:cBhvr>
                                      <p:tavLst>
                                        <p:tav tm="0">
                                          <p:val>
                                            <p:strVal val="#ppt_x"/>
                                          </p:val>
                                        </p:tav>
                                        <p:tav tm="100000">
                                          <p:val>
                                            <p:strVal val="#ppt_x"/>
                                          </p:val>
                                        </p:tav>
                                      </p:tavLst>
                                    </p:anim>
                                    <p:anim calcmode="lin" valueType="num">
                                      <p:cBhvr>
                                        <p:cTn id="38" dur="2500" fill="hold"/>
                                        <p:tgtEl>
                                          <p:spTgt spid="1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5" grpId="3"/>
      <p:bldP build="whole" bldLvl="1" animBg="1" rev="0" advAuto="0" spid="136" grpId="1"/>
      <p:bldP build="whole" bldLvl="1" animBg="1" rev="0" advAuto="0" spid="134"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