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media/image2.jpeg" ContentType="image/jpeg"/>
  <Override PartName="/ppt/notesSlides/notesSlide1.xml" ContentType="application/vnd.openxmlformats-officedocument.presentationml.notesSlide+xml"/>
  <Override PartName="/ppt/media/image3.jpeg" ContentType="image/jpeg"/>
  <Override PartName="/ppt/notesSlides/notesSlide2.xml" ContentType="application/vnd.openxmlformats-officedocument.presentationml.notesSlide+xml"/>
  <Override PartName="/ppt/media/image4.jpeg" ContentType="image/jpeg"/>
  <Override PartName="/ppt/notesSlides/notesSlide3.xml" ContentType="application/vnd.openxmlformats-officedocument.presentationml.notesSlide+xml"/>
  <Override PartName="/ppt/media/image5.jpeg" ContentType="image/jpeg"/>
  <Override PartName="/ppt/notesSlides/notesSlide4.xml" ContentType="application/vnd.openxmlformats-officedocument.presentationml.notesSlide+xml"/>
  <Override PartName="/ppt/media/image6.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p:nvPr>
            <p:ph type="sldImg"/>
          </p:nvPr>
        </p:nvSpPr>
        <p:spPr>
          <a:xfrm>
            <a:off x="1143000" y="685800"/>
            <a:ext cx="4572000" cy="3429000"/>
          </a:xfrm>
          <a:prstGeom prst="rect">
            <a:avLst/>
          </a:prstGeom>
        </p:spPr>
        <p:txBody>
          <a:bodyPr/>
          <a:lstStyle/>
          <a:p>
            <a:pPr/>
          </a:p>
        </p:txBody>
      </p:sp>
      <p:sp>
        <p:nvSpPr>
          <p:cNvPr id="40" name="Shape 4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 Id="rId3" Type="http://schemas.openxmlformats.org/officeDocument/2006/relationships/hyperlink" Target="http://www.revival-library.org/pensketches/revivals/1st_whitefield.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ph type="sldImg"/>
          </p:nvPr>
        </p:nvSpPr>
        <p:spPr>
          <a:prstGeom prst="rect">
            <a:avLst/>
          </a:prstGeom>
        </p:spPr>
        <p:txBody>
          <a:bodyPr/>
          <a:lstStyle/>
          <a:p>
            <a:pPr/>
          </a:p>
        </p:txBody>
      </p:sp>
      <p:sp>
        <p:nvSpPr>
          <p:cNvPr id="80" name="Shape 80"/>
          <p:cNvSpPr/>
          <p:nvPr>
            <p:ph type="body" sz="quarter" idx="1"/>
          </p:nvPr>
        </p:nvSpPr>
        <p:spPr>
          <a:prstGeom prst="rect">
            <a:avLst/>
          </a:prstGeom>
        </p:spPr>
        <p:txBody>
          <a:bodyPr/>
          <a:lstStyle/>
          <a:p>
            <a:pPr/>
            <a:r>
              <a:t>The term ‘spirit’ is often confused with ‘Spirit’’ (519x).</a:t>
            </a:r>
          </a:p>
          <a:p>
            <a:pPr/>
            <a:r>
              <a:t>References to the Spirit’s work span from Genesis to Revelation. </a:t>
            </a:r>
          </a:p>
          <a:p>
            <a:pPr/>
            <a:r>
              <a:t>The Spirit has worked differently in different times (related to the cross).</a:t>
            </a:r>
          </a:p>
          <a:p>
            <a:pPr/>
            <a:r>
              <a:t>The Holy Spirit is invisible. “This is what He is like….”</a:t>
            </a:r>
          </a:p>
          <a:p>
            <a:pPr/>
            <a:r>
              <a:t>False understandings are everywhere!</a:t>
            </a:r>
          </a:p>
          <a:p>
            <a:pPr/>
            <a:r>
              <a:t>Absence of biblical teaching on the Holy Spirit.</a:t>
            </a:r>
          </a:p>
          <a:p>
            <a:pPr/>
            <a:r>
              <a:t>The enemy counterfeits certain aspects to lead astray.</a:t>
            </a:r>
          </a:p>
          <a:p>
            <a:pPr/>
            <a:r>
              <a:t>The lack of obedience.</a:t>
            </a:r>
          </a:p>
          <a:p>
            <a:pPr/>
            <a:r>
              <a:t>The believers belief that the world offers more than God.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Shape 109"/>
          <p:cNvSpPr/>
          <p:nvPr>
            <p:ph type="sldImg"/>
          </p:nvPr>
        </p:nvSpPr>
        <p:spPr>
          <a:prstGeom prst="rect">
            <a:avLst/>
          </a:prstGeom>
        </p:spPr>
        <p:txBody>
          <a:bodyPr/>
          <a:lstStyle/>
          <a:p>
            <a:pPr/>
          </a:p>
        </p:txBody>
      </p:sp>
      <p:sp>
        <p:nvSpPr>
          <p:cNvPr id="110" name="Shape 110"/>
          <p:cNvSpPr/>
          <p:nvPr>
            <p:ph type="body" sz="quarter" idx="1"/>
          </p:nvPr>
        </p:nvSpPr>
        <p:spPr>
          <a:prstGeom prst="rect">
            <a:avLst/>
          </a:prstGeom>
        </p:spPr>
        <p:txBody>
          <a:bodyPr/>
          <a:lstStyle/>
          <a:p>
            <a:pPr/>
            <a:r>
              <a:t>Summary: A proper ability to rightly describe the Spirit’s work in believers’ lives enables God’s people to concisely and carefully present key theological insights. </a:t>
            </a:r>
          </a:p>
          <a:p>
            <a:pPr/>
            <a:r>
              <a:t>Filling describes a great intensity of the Spirit’s influence upon one’s life.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sldImg"/>
          </p:nvPr>
        </p:nvSpPr>
        <p:spPr>
          <a:prstGeom prst="rect">
            <a:avLst/>
          </a:prstGeom>
        </p:spPr>
        <p:txBody>
          <a:bodyPr/>
          <a:lstStyle/>
          <a:p>
            <a:pPr/>
          </a:p>
        </p:txBody>
      </p:sp>
      <p:sp>
        <p:nvSpPr>
          <p:cNvPr id="146" name="Shape 146"/>
          <p:cNvSpPr/>
          <p:nvPr>
            <p:ph type="body" sz="quarter" idx="1"/>
          </p:nvPr>
        </p:nvSpPr>
        <p:spPr>
          <a:prstGeom prst="rect">
            <a:avLst/>
          </a:prstGeom>
        </p:spPr>
        <p:txBody>
          <a:bodyPr/>
          <a:lstStyle/>
          <a:p>
            <a:pPr/>
            <a:r>
              <a:t>Puritans were known to desire to leave the bad effects of Romanism more than many have done. They were generally known to be a godly people, seeking God in the scriptures. This particular approach I heard from Martyn Lloyd-Jones which might be a oversimplification of the matter but one we can easily grasp.</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ph type="sldImg"/>
          </p:nvPr>
        </p:nvSpPr>
        <p:spPr>
          <a:prstGeom prst="rect">
            <a:avLst/>
          </a:prstGeom>
        </p:spPr>
        <p:txBody>
          <a:bodyPr/>
          <a:lstStyle/>
          <a:p>
            <a:pPr/>
          </a:p>
        </p:txBody>
      </p:sp>
      <p:sp>
        <p:nvSpPr>
          <p:cNvPr id="157" name="Shape 157"/>
          <p:cNvSpPr/>
          <p:nvPr>
            <p:ph type="body" sz="quarter" idx="1"/>
          </p:nvPr>
        </p:nvSpPr>
        <p:spPr>
          <a:prstGeom prst="rect">
            <a:avLst/>
          </a:prstGeom>
        </p:spPr>
        <p:txBody>
          <a:bodyPr/>
          <a:lstStyle/>
          <a:p>
            <a:pPr/>
            <a:r>
              <a:t>2nd paragraph</a:t>
            </a:r>
          </a:p>
          <a:p>
            <a:pPr/>
            <a:r>
              <a:rPr u="sng">
                <a:hlinkClick r:id="rId3" invalidUrl="" action="" tgtFrame="" tooltip="" history="1" highlightClick="0" endSnd="0"/>
              </a:rPr>
              <a:t>http://www.revival-library.org/pensketches/revivals/1st_whitefield.html</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6" name="Shape 1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spTree>
      <p:nvGrpSpPr>
        <p:cNvPr id="1" name=""/>
        <p:cNvGrpSpPr/>
        <p:nvPr/>
      </p:nvGrpSpPr>
      <p:grpSpPr>
        <a:xfrm>
          <a:off x="0" y="0"/>
          <a:ext cx="0" cy="0"/>
          <a:chOff x="0" y="0"/>
          <a:chExt cx="0" cy="0"/>
        </a:xfrm>
      </p:grpSpPr>
      <p:sp>
        <p:nvSpPr>
          <p:cNvPr id="23" name="Shape 23"/>
          <p:cNvSpPr/>
          <p:nvPr>
            <p:ph type="title"/>
          </p:nvPr>
        </p:nvSpPr>
        <p:spPr>
          <a:xfrm>
            <a:off x="1270000" y="3225800"/>
            <a:ext cx="10464800" cy="3302000"/>
          </a:xfrm>
          <a:prstGeom prst="rect">
            <a:avLst/>
          </a:prstGeom>
        </p:spPr>
        <p:txBody>
          <a:bodyPr/>
          <a:lstStyle/>
          <a:p>
            <a:pPr/>
            <a:r>
              <a:t>Title Text</a:t>
            </a:r>
          </a:p>
        </p:txBody>
      </p:sp>
      <p:sp>
        <p:nvSpPr>
          <p:cNvPr id="24" name="Shape 2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Quote">
    <p:spTree>
      <p:nvGrpSpPr>
        <p:cNvPr id="1" name=""/>
        <p:cNvGrpSpPr/>
        <p:nvPr/>
      </p:nvGrpSpPr>
      <p:grpSpPr>
        <a:xfrm>
          <a:off x="0" y="0"/>
          <a:ext cx="0" cy="0"/>
          <a:chOff x="0" y="0"/>
          <a:chExt cx="0" cy="0"/>
        </a:xfrm>
      </p:grpSpPr>
      <p:sp>
        <p:nvSpPr>
          <p:cNvPr id="31" name="Shape 3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pPr/>
            <a:r>
              <a:t>–Johnny Appleseed</a:t>
            </a:r>
          </a:p>
        </p:txBody>
      </p:sp>
      <p:sp>
        <p:nvSpPr>
          <p:cNvPr id="32" name="Shape 32"/>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“Type a quote here.” </a:t>
            </a:r>
          </a:p>
        </p:txBody>
      </p:sp>
      <p:sp>
        <p:nvSpPr>
          <p:cNvPr id="33" name="Shape 3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1.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LIS_Side.png"/>
          <p:cNvPicPr>
            <a:picLocks noChangeAspect="1"/>
          </p:cNvPicPr>
          <p:nvPr/>
        </p:nvPicPr>
        <p:blipFill>
          <a:blip r:embed="rId2">
            <a:extLst/>
          </a:blip>
          <a:stretch>
            <a:fillRect/>
          </a:stretch>
        </p:blipFill>
        <p:spPr>
          <a:xfrm>
            <a:off x="-7171" y="12939"/>
            <a:ext cx="1477593" cy="9753601"/>
          </a:xfrm>
          <a:prstGeom prst="rect">
            <a:avLst/>
          </a:prstGeom>
          <a:ln w="12700">
            <a:miter lim="400000"/>
          </a:ln>
        </p:spPr>
      </p:pic>
      <p:pic>
        <p:nvPicPr>
          <p:cNvPr id="3" name="Boat-sidebar.jpg"/>
          <p:cNvPicPr>
            <a:picLocks noChangeAspect="1"/>
          </p:cNvPicPr>
          <p:nvPr/>
        </p:nvPicPr>
        <p:blipFill>
          <a:blip r:embed="rId3">
            <a:extLst/>
          </a:blip>
          <a:stretch>
            <a:fillRect/>
          </a:stretch>
        </p:blipFill>
        <p:spPr>
          <a:xfrm>
            <a:off x="0" y="-106430"/>
            <a:ext cx="1470422" cy="1881536"/>
          </a:xfrm>
          <a:prstGeom prst="rect">
            <a:avLst/>
          </a:prstGeom>
          <a:ln w="12700">
            <a:miter lim="400000"/>
          </a:ln>
        </p:spPr>
      </p:pic>
      <p:sp>
        <p:nvSpPr>
          <p:cNvPr id="4" name="Shape 4"/>
          <p:cNvSpPr/>
          <p:nvPr/>
        </p:nvSpPr>
        <p:spPr>
          <a:xfrm>
            <a:off x="136915" y="25639"/>
            <a:ext cx="1221992" cy="1617397"/>
          </a:xfrm>
          <a:prstGeom prst="rect">
            <a:avLst/>
          </a:prstGeom>
          <a:ln w="12700">
            <a:miter lim="400000"/>
          </a:ln>
          <a:effectLst>
            <a:outerShdw sx="100000" sy="100000" kx="0" ky="0" algn="b" rotWithShape="0" blurRad="63500" dist="76200" dir="1371204">
              <a:srgbClr val="000000">
                <a:alpha val="798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sz="3800">
                <a:solidFill>
                  <a:srgbClr val="FFFFFF"/>
                </a:solidFill>
                <a:latin typeface="Emfatick NF"/>
                <a:ea typeface="Emfatick NF"/>
                <a:cs typeface="Emfatick NF"/>
                <a:sym typeface="Emfatick NF"/>
              </a:defRPr>
            </a:pPr>
            <a:r>
              <a:t>Life </a:t>
            </a:r>
            <a:br/>
            <a:r>
              <a:t>in the Spirit!</a:t>
            </a:r>
          </a:p>
        </p:txBody>
      </p:sp>
      <p:sp>
        <p:nvSpPr>
          <p:cNvPr id="5" name="Shape 5"/>
          <p:cNvSpPr/>
          <p:nvPr/>
        </p:nvSpPr>
        <p:spPr>
          <a:xfrm>
            <a:off x="63500" y="8413750"/>
            <a:ext cx="1299766" cy="990601"/>
          </a:xfrm>
          <a:prstGeom prst="rect">
            <a:avLst/>
          </a:prstGeom>
          <a:ln w="12700">
            <a:miter lim="400000"/>
          </a:ln>
          <a:effectLst>
            <a:outerShdw sx="100000" sy="100000" kx="0" ky="0" algn="b" rotWithShape="0" blurRad="63500" dist="63500" dir="1371204">
              <a:srgbClr val="000000">
                <a:alpha val="6352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3100">
                <a:solidFill>
                  <a:srgbClr val="FFFFFF"/>
                </a:solidFill>
                <a:latin typeface="Gill Sans"/>
                <a:ea typeface="Gill Sans"/>
                <a:cs typeface="Gill Sans"/>
                <a:sym typeface="Gill Sans"/>
              </a:defRPr>
            </a:lvl1pPr>
          </a:lstStyle>
          <a:p>
            <a:pPr/>
            <a:r>
              <a:t>Session #16</a:t>
            </a:r>
          </a:p>
        </p:txBody>
      </p:sp>
      <p:sp>
        <p:nvSpPr>
          <p:cNvPr id="6" name="Shape 6"/>
          <p:cNvSpPr/>
          <p:nvPr/>
        </p:nvSpPr>
        <p:spPr>
          <a:xfrm>
            <a:off x="-65219" y="2012292"/>
            <a:ext cx="1595078" cy="1130301"/>
          </a:xfrm>
          <a:prstGeom prst="rect">
            <a:avLst/>
          </a:prstGeom>
          <a:ln w="12700">
            <a:miter lim="400000"/>
          </a:ln>
          <a:effectLst>
            <a:outerShdw sx="100000" sy="100000" kx="0" ky="0" algn="b" rotWithShape="0" blurRad="38100" dist="25400" dir="3175302">
              <a:srgbClr val="FFFFFF">
                <a:alpha val="6352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spc="-22" sz="2200">
                <a:effectLst>
                  <a:outerShdw sx="100000" sy="100000" kx="0" ky="0" algn="b" rotWithShape="0" blurRad="25400" dist="12700" dir="540000">
                    <a:srgbClr val="A6AAA9"/>
                  </a:outerShdw>
                </a:effectLst>
                <a:latin typeface="Gill Sans SemiBold"/>
                <a:ea typeface="Gill Sans SemiBold"/>
                <a:cs typeface="Gill Sans SemiBold"/>
                <a:sym typeface="Gill Sans SemiBold"/>
              </a:defRPr>
            </a:pPr>
            <a:r>
              <a:t>Special </a:t>
            </a:r>
            <a:r>
              <a:rPr spc="-44"/>
              <a:t>Experiences</a:t>
            </a:r>
            <a:r>
              <a:t> of the Spirit</a:t>
            </a:r>
          </a:p>
        </p:txBody>
      </p:sp>
      <p:sp>
        <p:nvSpPr>
          <p:cNvPr id="7" name="Shape 7"/>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8" name="Shape 8"/>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9" name="Shape 9"/>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1" baseline="0" cap="none" i="0" spc="0" strike="noStrike" sz="5200" u="none">
          <a:ln>
            <a:noFill/>
          </a:ln>
          <a:solidFill>
            <a:srgbClr val="000000"/>
          </a:solidFill>
          <a:uFillTx/>
          <a:latin typeface="+mj-lt"/>
          <a:ea typeface="+mj-ea"/>
          <a:cs typeface="+mj-cs"/>
          <a:sym typeface="Helvetica Condensed Medium"/>
        </a:defRPr>
      </a:lvl1pPr>
      <a:lvl2pPr marL="0" marR="0" indent="228600" algn="ctr" defTabSz="457200" rtl="0" latinLnBrk="0">
        <a:lnSpc>
          <a:spcPct val="100000"/>
        </a:lnSpc>
        <a:spcBef>
          <a:spcPts val="0"/>
        </a:spcBef>
        <a:spcAft>
          <a:spcPts val="0"/>
        </a:spcAft>
        <a:buClrTx/>
        <a:buSzTx/>
        <a:buFontTx/>
        <a:buNone/>
        <a:tabLst/>
        <a:defRPr b="1" baseline="0" cap="none" i="0" spc="0" strike="noStrike" sz="5200" u="none">
          <a:ln>
            <a:noFill/>
          </a:ln>
          <a:solidFill>
            <a:srgbClr val="000000"/>
          </a:solidFill>
          <a:uFillTx/>
          <a:latin typeface="+mj-lt"/>
          <a:ea typeface="+mj-ea"/>
          <a:cs typeface="+mj-cs"/>
          <a:sym typeface="Helvetica Condensed Medium"/>
        </a:defRPr>
      </a:lvl2pPr>
      <a:lvl3pPr marL="0" marR="0" indent="457200" algn="ctr" defTabSz="457200" rtl="0" latinLnBrk="0">
        <a:lnSpc>
          <a:spcPct val="100000"/>
        </a:lnSpc>
        <a:spcBef>
          <a:spcPts val="0"/>
        </a:spcBef>
        <a:spcAft>
          <a:spcPts val="0"/>
        </a:spcAft>
        <a:buClrTx/>
        <a:buSzTx/>
        <a:buFontTx/>
        <a:buNone/>
        <a:tabLst/>
        <a:defRPr b="1" baseline="0" cap="none" i="0" spc="0" strike="noStrike" sz="5200" u="none">
          <a:ln>
            <a:noFill/>
          </a:ln>
          <a:solidFill>
            <a:srgbClr val="000000"/>
          </a:solidFill>
          <a:uFillTx/>
          <a:latin typeface="+mj-lt"/>
          <a:ea typeface="+mj-ea"/>
          <a:cs typeface="+mj-cs"/>
          <a:sym typeface="Helvetica Condensed Medium"/>
        </a:defRPr>
      </a:lvl3pPr>
      <a:lvl4pPr marL="0" marR="0" indent="685800" algn="ctr" defTabSz="457200" rtl="0" latinLnBrk="0">
        <a:lnSpc>
          <a:spcPct val="100000"/>
        </a:lnSpc>
        <a:spcBef>
          <a:spcPts val="0"/>
        </a:spcBef>
        <a:spcAft>
          <a:spcPts val="0"/>
        </a:spcAft>
        <a:buClrTx/>
        <a:buSzTx/>
        <a:buFontTx/>
        <a:buNone/>
        <a:tabLst/>
        <a:defRPr b="1" baseline="0" cap="none" i="0" spc="0" strike="noStrike" sz="5200" u="none">
          <a:ln>
            <a:noFill/>
          </a:ln>
          <a:solidFill>
            <a:srgbClr val="000000"/>
          </a:solidFill>
          <a:uFillTx/>
          <a:latin typeface="+mj-lt"/>
          <a:ea typeface="+mj-ea"/>
          <a:cs typeface="+mj-cs"/>
          <a:sym typeface="Helvetica Condensed Medium"/>
        </a:defRPr>
      </a:lvl4pPr>
      <a:lvl5pPr marL="0" marR="0" indent="914400" algn="ctr" defTabSz="457200" rtl="0" latinLnBrk="0">
        <a:lnSpc>
          <a:spcPct val="100000"/>
        </a:lnSpc>
        <a:spcBef>
          <a:spcPts val="0"/>
        </a:spcBef>
        <a:spcAft>
          <a:spcPts val="0"/>
        </a:spcAft>
        <a:buClrTx/>
        <a:buSzTx/>
        <a:buFontTx/>
        <a:buNone/>
        <a:tabLst/>
        <a:defRPr b="1" baseline="0" cap="none" i="0" spc="0" strike="noStrike" sz="5200" u="none">
          <a:ln>
            <a:noFill/>
          </a:ln>
          <a:solidFill>
            <a:srgbClr val="000000"/>
          </a:solidFill>
          <a:uFillTx/>
          <a:latin typeface="+mj-lt"/>
          <a:ea typeface="+mj-ea"/>
          <a:cs typeface="+mj-cs"/>
          <a:sym typeface="Helvetica Condensed Medium"/>
        </a:defRPr>
      </a:lvl5pPr>
      <a:lvl6pPr marL="0" marR="0" indent="1143000" algn="ctr" defTabSz="457200" rtl="0" latinLnBrk="0">
        <a:lnSpc>
          <a:spcPct val="100000"/>
        </a:lnSpc>
        <a:spcBef>
          <a:spcPts val="0"/>
        </a:spcBef>
        <a:spcAft>
          <a:spcPts val="0"/>
        </a:spcAft>
        <a:buClrTx/>
        <a:buSzTx/>
        <a:buFontTx/>
        <a:buNone/>
        <a:tabLst/>
        <a:defRPr b="1" baseline="0" cap="none" i="0" spc="0" strike="noStrike" sz="5200" u="none">
          <a:ln>
            <a:noFill/>
          </a:ln>
          <a:solidFill>
            <a:srgbClr val="000000"/>
          </a:solidFill>
          <a:uFillTx/>
          <a:latin typeface="+mj-lt"/>
          <a:ea typeface="+mj-ea"/>
          <a:cs typeface="+mj-cs"/>
          <a:sym typeface="Helvetica Condensed Medium"/>
        </a:defRPr>
      </a:lvl6pPr>
      <a:lvl7pPr marL="0" marR="0" indent="1371600" algn="ctr" defTabSz="457200" rtl="0" latinLnBrk="0">
        <a:lnSpc>
          <a:spcPct val="100000"/>
        </a:lnSpc>
        <a:spcBef>
          <a:spcPts val="0"/>
        </a:spcBef>
        <a:spcAft>
          <a:spcPts val="0"/>
        </a:spcAft>
        <a:buClrTx/>
        <a:buSzTx/>
        <a:buFontTx/>
        <a:buNone/>
        <a:tabLst/>
        <a:defRPr b="1" baseline="0" cap="none" i="0" spc="0" strike="noStrike" sz="5200" u="none">
          <a:ln>
            <a:noFill/>
          </a:ln>
          <a:solidFill>
            <a:srgbClr val="000000"/>
          </a:solidFill>
          <a:uFillTx/>
          <a:latin typeface="+mj-lt"/>
          <a:ea typeface="+mj-ea"/>
          <a:cs typeface="+mj-cs"/>
          <a:sym typeface="Helvetica Condensed Medium"/>
        </a:defRPr>
      </a:lvl7pPr>
      <a:lvl8pPr marL="0" marR="0" indent="1600200" algn="ctr" defTabSz="457200" rtl="0" latinLnBrk="0">
        <a:lnSpc>
          <a:spcPct val="100000"/>
        </a:lnSpc>
        <a:spcBef>
          <a:spcPts val="0"/>
        </a:spcBef>
        <a:spcAft>
          <a:spcPts val="0"/>
        </a:spcAft>
        <a:buClrTx/>
        <a:buSzTx/>
        <a:buFontTx/>
        <a:buNone/>
        <a:tabLst/>
        <a:defRPr b="1" baseline="0" cap="none" i="0" spc="0" strike="noStrike" sz="5200" u="none">
          <a:ln>
            <a:noFill/>
          </a:ln>
          <a:solidFill>
            <a:srgbClr val="000000"/>
          </a:solidFill>
          <a:uFillTx/>
          <a:latin typeface="+mj-lt"/>
          <a:ea typeface="+mj-ea"/>
          <a:cs typeface="+mj-cs"/>
          <a:sym typeface="Helvetica Condensed Medium"/>
        </a:defRPr>
      </a:lvl8pPr>
      <a:lvl9pPr marL="0" marR="0" indent="1828800" algn="ctr" defTabSz="457200" rtl="0" latinLnBrk="0">
        <a:lnSpc>
          <a:spcPct val="100000"/>
        </a:lnSpc>
        <a:spcBef>
          <a:spcPts val="0"/>
        </a:spcBef>
        <a:spcAft>
          <a:spcPts val="0"/>
        </a:spcAft>
        <a:buClrTx/>
        <a:buSzTx/>
        <a:buFontTx/>
        <a:buNone/>
        <a:tabLst/>
        <a:defRPr b="1" baseline="0" cap="none" i="0" spc="0" strike="noStrike" sz="5200" u="none">
          <a:ln>
            <a:noFill/>
          </a:ln>
          <a:solidFill>
            <a:srgbClr val="000000"/>
          </a:solidFill>
          <a:uFillTx/>
          <a:latin typeface="+mj-lt"/>
          <a:ea typeface="+mj-ea"/>
          <a:cs typeface="+mj-cs"/>
          <a:sym typeface="Helvetica Condensed Medium"/>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5.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revival-library.org" TargetMode="Externa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eg"/><Relationship Id="rId4" Type="http://schemas.openxmlformats.org/officeDocument/2006/relationships/image" Target="../media/image8.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2" name="000187-0007-000023.jpg"/>
          <p:cNvPicPr>
            <a:picLocks noChangeAspect="1"/>
          </p:cNvPicPr>
          <p:nvPr/>
        </p:nvPicPr>
        <p:blipFill>
          <a:blip r:embed="rId2">
            <a:extLst/>
          </a:blip>
          <a:srcRect l="0" t="0" r="10181" b="0"/>
          <a:stretch>
            <a:fillRect/>
          </a:stretch>
        </p:blipFill>
        <p:spPr>
          <a:xfrm>
            <a:off x="-152400" y="0"/>
            <a:ext cx="13157200" cy="9753601"/>
          </a:xfrm>
          <a:prstGeom prst="rect">
            <a:avLst/>
          </a:prstGeom>
          <a:ln w="12700">
            <a:miter lim="400000"/>
          </a:ln>
        </p:spPr>
      </p:pic>
      <p:sp>
        <p:nvSpPr>
          <p:cNvPr id="43" name="Shape 43"/>
          <p:cNvSpPr/>
          <p:nvPr/>
        </p:nvSpPr>
        <p:spPr>
          <a:xfrm>
            <a:off x="1012991" y="705878"/>
            <a:ext cx="10330422" cy="4887444"/>
          </a:xfrm>
          <a:prstGeom prst="rect">
            <a:avLst/>
          </a:prstGeom>
          <a:ln w="12700">
            <a:miter lim="400000"/>
          </a:ln>
          <a:effectLst>
            <a:outerShdw sx="100000" sy="100000" kx="0" ky="0" algn="b" rotWithShape="0" blurRad="63500" dist="63500" dir="5400000">
              <a:srgbClr val="000000">
                <a:alpha val="70134"/>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18600">
                <a:solidFill>
                  <a:srgbClr val="FFFFFF"/>
                </a:solidFill>
                <a:latin typeface="Emfatick NF"/>
                <a:ea typeface="Emfatick NF"/>
                <a:cs typeface="Emfatick NF"/>
                <a:sym typeface="Emfatick NF"/>
              </a:defRPr>
            </a:lvl1pPr>
          </a:lstStyle>
          <a:p>
            <a:pPr/>
            <a:r>
              <a:t>Life in the Spirit!</a:t>
            </a:r>
          </a:p>
        </p:txBody>
      </p:sp>
      <p:grpSp>
        <p:nvGrpSpPr>
          <p:cNvPr id="46" name="Group 46"/>
          <p:cNvGrpSpPr/>
          <p:nvPr/>
        </p:nvGrpSpPr>
        <p:grpSpPr>
          <a:xfrm>
            <a:off x="-1" y="7159392"/>
            <a:ext cx="13004801" cy="3441701"/>
            <a:chOff x="0" y="-371707"/>
            <a:chExt cx="13004800" cy="3441700"/>
          </a:xfrm>
        </p:grpSpPr>
        <p:sp>
          <p:nvSpPr>
            <p:cNvPr id="44" name="Shape 44"/>
            <p:cNvSpPr/>
            <p:nvPr/>
          </p:nvSpPr>
          <p:spPr>
            <a:xfrm>
              <a:off x="0" y="-371708"/>
              <a:ext cx="13004801" cy="3441701"/>
            </a:xfrm>
            <a:prstGeom prst="rect">
              <a:avLst/>
            </a:prstGeom>
            <a:blipFill rotWithShape="1">
              <a:blip r:embed="rId3"/>
              <a:srcRect l="0" t="0" r="0" b="0"/>
              <a:tile tx="0" ty="0" sx="100000" sy="100000" flip="none" algn="tl"/>
            </a:blipFill>
            <a:ln w="12700" cap="flat">
              <a:noFill/>
              <a:miter lim="400000"/>
            </a:ln>
            <a:effectLst>
              <a:outerShdw sx="100000" sy="100000" kx="0" ky="0" algn="b" rotWithShape="0" blurRad="190500" dist="8455" dir="5400000">
                <a:srgbClr val="000000"/>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i="1" sz="3400">
                  <a:solidFill>
                    <a:srgbClr val="FFFFFF"/>
                  </a:solidFill>
                </a:defRPr>
              </a:pPr>
              <a:r>
                <a:t>Experiencing the Fullness of Christ</a:t>
              </a:r>
            </a:p>
            <a:p>
              <a:pPr>
                <a:defRPr sz="6200">
                  <a:solidFill>
                    <a:srgbClr val="FFFFFF"/>
                  </a:solidFill>
                </a:defRPr>
              </a:pPr>
              <a:r>
                <a:t>16) Special Experiences of the Spirit</a:t>
              </a:r>
            </a:p>
            <a:p>
              <a:pPr>
                <a:defRPr sz="6200">
                  <a:solidFill>
                    <a:srgbClr val="FFFFFF"/>
                  </a:solidFill>
                </a:defRPr>
              </a:pPr>
              <a:r>
                <a:t>(1 Thes 1:5)</a:t>
              </a:r>
            </a:p>
          </p:txBody>
        </p:sp>
        <p:sp>
          <p:nvSpPr>
            <p:cNvPr id="45" name="Shape 45"/>
            <p:cNvSpPr/>
            <p:nvPr/>
          </p:nvSpPr>
          <p:spPr>
            <a:xfrm>
              <a:off x="9263994" y="1520970"/>
              <a:ext cx="3651906" cy="533401"/>
            </a:xfrm>
            <a:prstGeom prst="rect">
              <a:avLst/>
            </a:prstGeom>
            <a:noFill/>
            <a:ln w="12700" cap="flat">
              <a:noFill/>
              <a:miter lim="400000"/>
            </a:ln>
            <a:effectLst>
              <a:outerShdw sx="100000" sy="100000" kx="0" ky="0" algn="b" rotWithShape="0" blurRad="76200" dist="63500" dir="1371204">
                <a:srgbClr val="000000">
                  <a:alpha val="80460"/>
                </a:srgbClr>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1" algn="r">
                <a:lnSpc>
                  <a:spcPct val="130000"/>
                </a:lnSpc>
                <a:defRPr sz="2900">
                  <a:solidFill>
                    <a:srgbClr val="FFFFFF"/>
                  </a:solidFill>
                  <a:latin typeface="Gill Sans"/>
                  <a:ea typeface="Gill Sans"/>
                  <a:cs typeface="Gill Sans"/>
                  <a:sym typeface="Gill Sans"/>
                </a:defRPr>
              </a:pPr>
              <a:r>
                <a:t>Paul J. Bucknell</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5" presetID="19" grpId="1" fill="hold">
                                  <p:stCondLst>
                                    <p:cond delay="400"/>
                                  </p:stCondLst>
                                  <p:iterate type="el" backwards="0">
                                    <p:tmAbs val="0"/>
                                  </p:iterate>
                                  <p:childTnLst>
                                    <p:set>
                                      <p:cBhvr>
                                        <p:cTn id="6" fill="hold"/>
                                        <p:tgtEl>
                                          <p:spTgt spid="46"/>
                                        </p:tgtEl>
                                        <p:attrNameLst>
                                          <p:attrName>style.visibility</p:attrName>
                                        </p:attrNameLst>
                                      </p:cBhvr>
                                      <p:to>
                                        <p:strVal val="visible"/>
                                      </p:to>
                                    </p:set>
                                    <p:anim calcmode="lin" valueType="num">
                                      <p:cBhvr>
                                        <p:cTn id="7" dur="4500" fill="hold"/>
                                        <p:tgtEl>
                                          <p:spTgt spid="46"/>
                                        </p:tgtEl>
                                        <p:attrNameLst>
                                          <p:attrName>ppt_w</p:attrName>
                                        </p:attrNameLst>
                                      </p:cBhvr>
                                      <p:tavLst>
                                        <p:tav tm="0">
                                          <p:val>
                                            <p:strVal val="#ppt_w"/>
                                          </p:val>
                                        </p:tav>
                                        <p:tav tm="100000">
                                          <p:val>
                                            <p:strVal val="#ppt_w"/>
                                          </p:val>
                                        </p:tav>
                                      </p:tavLst>
                                    </p:anim>
                                    <p:anim calcmode="lin" valueType="num">
                                      <p:cBhvr>
                                        <p:cTn id="8" dur="4500" fill="hold"/>
                                        <p:tgtEl>
                                          <p:spTgt spid="46"/>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nvSpPr>
        <p:spPr>
          <a:xfrm rot="5400000">
            <a:off x="4381876" y="3568770"/>
            <a:ext cx="5342476" cy="1514837"/>
          </a:xfrm>
          <a:prstGeom prst="rightArrow">
            <a:avLst>
              <a:gd name="adj1" fmla="val 32000"/>
              <a:gd name="adj2" fmla="val 64000"/>
            </a:avLst>
          </a:prstGeom>
          <a:solidFill>
            <a:schemeClr val="accent1">
              <a:hueOff val="47394"/>
              <a:satOff val="-25753"/>
              <a:lumOff val="-7544"/>
            </a:schemeClr>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pPr>
          </a:p>
        </p:txBody>
      </p:sp>
      <p:sp>
        <p:nvSpPr>
          <p:cNvPr id="126" name="Shape 126"/>
          <p:cNvSpPr/>
          <p:nvPr/>
        </p:nvSpPr>
        <p:spPr>
          <a:xfrm>
            <a:off x="8332366" y="6310348"/>
            <a:ext cx="3836647"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spcBef>
                <a:spcPts val="1700"/>
              </a:spcBef>
              <a:defRPr sz="2500">
                <a:solidFill>
                  <a:srgbClr val="A6AAA9"/>
                </a:solidFill>
                <a:latin typeface="Arial Rounded MT Bold"/>
                <a:ea typeface="Arial Rounded MT Bold"/>
                <a:cs typeface="Arial Rounded MT Bold"/>
                <a:sym typeface="Arial Rounded MT Bold"/>
              </a:defRPr>
            </a:pPr>
            <a:r>
              <a:t>Neglected doctrine</a:t>
            </a:r>
          </a:p>
        </p:txBody>
      </p:sp>
      <p:sp>
        <p:nvSpPr>
          <p:cNvPr id="127" name="Shape 127"/>
          <p:cNvSpPr/>
          <p:nvPr/>
        </p:nvSpPr>
        <p:spPr>
          <a:xfrm>
            <a:off x="3828901" y="778650"/>
            <a:ext cx="6206632" cy="876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lvl="1" indent="0">
              <a:spcBef>
                <a:spcPts val="1700"/>
              </a:spcBef>
              <a:defRPr sz="5300">
                <a:effectLst>
                  <a:outerShdw sx="100000" sy="100000" kx="0" ky="0" algn="b" rotWithShape="0" blurRad="25400" dist="25400" dir="18900000">
                    <a:srgbClr val="000000"/>
                  </a:outerShdw>
                </a:effectLst>
                <a:latin typeface="Arial Rounded MT Bold"/>
                <a:ea typeface="Arial Rounded MT Bold"/>
                <a:cs typeface="Arial Rounded MT Bold"/>
                <a:sym typeface="Arial Rounded MT Bold"/>
              </a:defRPr>
            </a:pPr>
            <a:r>
              <a:t>Puritanism</a:t>
            </a:r>
          </a:p>
        </p:txBody>
      </p:sp>
      <p:grpSp>
        <p:nvGrpSpPr>
          <p:cNvPr id="130" name="Group 130"/>
          <p:cNvGrpSpPr/>
          <p:nvPr/>
        </p:nvGrpSpPr>
        <p:grpSpPr>
          <a:xfrm>
            <a:off x="8366711" y="2581125"/>
            <a:ext cx="3517744" cy="1741381"/>
            <a:chOff x="0" y="0"/>
            <a:chExt cx="3517742" cy="1741379"/>
          </a:xfrm>
        </p:grpSpPr>
        <p:sp>
          <p:nvSpPr>
            <p:cNvPr id="128" name="Shape 128"/>
            <p:cNvSpPr/>
            <p:nvPr/>
          </p:nvSpPr>
          <p:spPr>
            <a:xfrm>
              <a:off x="0" y="0"/>
              <a:ext cx="3517743" cy="711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lvl="1" indent="0">
                <a:spcBef>
                  <a:spcPts val="1700"/>
                </a:spcBef>
                <a:defRPr sz="3500">
                  <a:latin typeface="Avenir Next Condensed Demi Bold"/>
                  <a:ea typeface="Avenir Next Condensed Demi Bold"/>
                  <a:cs typeface="Avenir Next Condensed Demi Bold"/>
                  <a:sym typeface="Avenir Next Condensed Demi Bold"/>
                </a:defRPr>
              </a:pPr>
              <a:r>
                <a:t>George Fox</a:t>
              </a:r>
            </a:p>
          </p:txBody>
        </p:sp>
        <p:sp>
          <p:nvSpPr>
            <p:cNvPr id="129" name="Shape 129"/>
            <p:cNvSpPr/>
            <p:nvPr/>
          </p:nvSpPr>
          <p:spPr>
            <a:xfrm>
              <a:off x="0" y="420579"/>
              <a:ext cx="3517743" cy="1320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lvl="1" indent="0">
                <a:spcBef>
                  <a:spcPts val="1700"/>
                </a:spcBef>
                <a:defRPr sz="3500">
                  <a:latin typeface="Avenir Next Condensed Demi Bold"/>
                  <a:ea typeface="Avenir Next Condensed Demi Bold"/>
                  <a:cs typeface="Avenir Next Condensed Demi Bold"/>
                  <a:sym typeface="Avenir Next Condensed Demi Bold"/>
                </a:defRPr>
              </a:pPr>
              <a:r>
                <a:rPr sz="2200"/>
                <a:t>|</a:t>
              </a:r>
              <a:br/>
              <a:r>
                <a:t>Quakers</a:t>
              </a:r>
            </a:p>
          </p:txBody>
        </p:sp>
      </p:grpSp>
      <p:sp>
        <p:nvSpPr>
          <p:cNvPr id="131" name="Shape 131"/>
          <p:cNvSpPr/>
          <p:nvPr/>
        </p:nvSpPr>
        <p:spPr>
          <a:xfrm>
            <a:off x="1651389" y="2581125"/>
            <a:ext cx="3517743" cy="1320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lvl="1" indent="0">
              <a:spcBef>
                <a:spcPts val="1700"/>
              </a:spcBef>
              <a:defRPr sz="3500">
                <a:latin typeface="Avenir Next Condensed Demi Bold"/>
                <a:ea typeface="Avenir Next Condensed Demi Bold"/>
                <a:cs typeface="Avenir Next Condensed Demi Bold"/>
                <a:sym typeface="Avenir Next Condensed Demi Bold"/>
              </a:defRPr>
            </a:pPr>
            <a:r>
              <a:t>John Owen, Thomas Goodwin</a:t>
            </a:r>
          </a:p>
        </p:txBody>
      </p:sp>
      <p:sp>
        <p:nvSpPr>
          <p:cNvPr id="132" name="Shape 132"/>
          <p:cNvSpPr/>
          <p:nvPr/>
        </p:nvSpPr>
        <p:spPr>
          <a:xfrm>
            <a:off x="1651389" y="1713842"/>
            <a:ext cx="3517743"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lvl="1" indent="0">
              <a:spcBef>
                <a:spcPts val="1700"/>
              </a:spcBef>
              <a:defRPr b="1" i="1" sz="3500">
                <a:solidFill>
                  <a:schemeClr val="accent5">
                    <a:hueOff val="-176146"/>
                    <a:satOff val="3665"/>
                    <a:lumOff val="-13986"/>
                  </a:schemeClr>
                </a:solidFill>
                <a:latin typeface="Avenir Next Condensed"/>
                <a:ea typeface="Avenir Next Condensed"/>
                <a:cs typeface="Avenir Next Condensed"/>
                <a:sym typeface="Avenir Next Condensed"/>
              </a:defRPr>
            </a:pPr>
            <a:r>
              <a:t>Intellectualism</a:t>
            </a:r>
          </a:p>
        </p:txBody>
      </p:sp>
      <p:sp>
        <p:nvSpPr>
          <p:cNvPr id="133" name="Shape 133"/>
          <p:cNvSpPr/>
          <p:nvPr/>
        </p:nvSpPr>
        <p:spPr>
          <a:xfrm>
            <a:off x="8047807" y="1713842"/>
            <a:ext cx="3836647"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lvl="1" indent="0">
              <a:spcBef>
                <a:spcPts val="1700"/>
              </a:spcBef>
              <a:defRPr b="1" i="1" sz="3500">
                <a:solidFill>
                  <a:schemeClr val="accent5">
                    <a:hueOff val="-176146"/>
                    <a:satOff val="3665"/>
                    <a:lumOff val="-13986"/>
                  </a:schemeClr>
                </a:solidFill>
                <a:latin typeface="Avenir Next Condensed"/>
                <a:ea typeface="Avenir Next Condensed"/>
                <a:cs typeface="Avenir Next Condensed"/>
                <a:sym typeface="Avenir Next Condensed"/>
              </a:defRPr>
            </a:pPr>
            <a:r>
              <a:t>Experientialism</a:t>
            </a:r>
          </a:p>
        </p:txBody>
      </p:sp>
      <p:sp>
        <p:nvSpPr>
          <p:cNvPr id="134" name="Shape 134"/>
          <p:cNvSpPr/>
          <p:nvPr/>
        </p:nvSpPr>
        <p:spPr>
          <a:xfrm>
            <a:off x="1753809" y="5799388"/>
            <a:ext cx="3964411"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spcBef>
                <a:spcPts val="1700"/>
              </a:spcBef>
              <a:defRPr sz="2500">
                <a:solidFill>
                  <a:srgbClr val="A6AAA9"/>
                </a:solidFill>
                <a:latin typeface="Arial Rounded MT Bold"/>
                <a:ea typeface="Arial Rounded MT Bold"/>
                <a:cs typeface="Arial Rounded MT Bold"/>
                <a:sym typeface="Arial Rounded MT Bold"/>
              </a:defRPr>
            </a:pPr>
            <a:r>
              <a:t>Fear of Quakers</a:t>
            </a:r>
          </a:p>
        </p:txBody>
      </p:sp>
      <p:sp>
        <p:nvSpPr>
          <p:cNvPr id="135" name="Shape 135"/>
          <p:cNvSpPr/>
          <p:nvPr/>
        </p:nvSpPr>
        <p:spPr>
          <a:xfrm>
            <a:off x="1813483" y="6310348"/>
            <a:ext cx="3964411"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spcBef>
                <a:spcPts val="1700"/>
              </a:spcBef>
              <a:defRPr sz="2500">
                <a:solidFill>
                  <a:srgbClr val="A6AAA9"/>
                </a:solidFill>
                <a:latin typeface="Arial Rounded MT Bold"/>
                <a:ea typeface="Arial Rounded MT Bold"/>
                <a:cs typeface="Arial Rounded MT Bold"/>
                <a:sym typeface="Arial Rounded MT Bold"/>
              </a:defRPr>
            </a:pPr>
            <a:r>
              <a:t>Quenched the Spirit</a:t>
            </a:r>
          </a:p>
        </p:txBody>
      </p:sp>
      <p:sp>
        <p:nvSpPr>
          <p:cNvPr id="136" name="Shape 136"/>
          <p:cNvSpPr/>
          <p:nvPr/>
        </p:nvSpPr>
        <p:spPr>
          <a:xfrm>
            <a:off x="8616925" y="4326188"/>
            <a:ext cx="3111821" cy="1320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lvl="1" indent="0">
              <a:spcBef>
                <a:spcPts val="1700"/>
              </a:spcBef>
              <a:defRPr sz="3500">
                <a:solidFill>
                  <a:schemeClr val="accent1">
                    <a:hueOff val="47394"/>
                    <a:satOff val="-25753"/>
                    <a:lumOff val="-7544"/>
                  </a:schemeClr>
                </a:solidFill>
                <a:latin typeface="Avenir Next Condensed Demi Bold"/>
                <a:ea typeface="Avenir Next Condensed Demi Bold"/>
                <a:cs typeface="Avenir Next Condensed Demi Bold"/>
                <a:sym typeface="Avenir Next Condensed Demi Bold"/>
              </a:defRPr>
            </a:pPr>
            <a:r>
              <a:t>Only sought inner light</a:t>
            </a:r>
          </a:p>
        </p:txBody>
      </p:sp>
      <p:sp>
        <p:nvSpPr>
          <p:cNvPr id="137" name="Shape 137"/>
          <p:cNvSpPr/>
          <p:nvPr/>
        </p:nvSpPr>
        <p:spPr>
          <a:xfrm>
            <a:off x="1578807" y="4261208"/>
            <a:ext cx="4109576" cy="1320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lvl="1" indent="0">
              <a:spcBef>
                <a:spcPts val="1700"/>
              </a:spcBef>
              <a:defRPr sz="3500">
                <a:solidFill>
                  <a:schemeClr val="accent1">
                    <a:hueOff val="47394"/>
                    <a:satOff val="-25753"/>
                    <a:lumOff val="-7544"/>
                  </a:schemeClr>
                </a:solidFill>
                <a:latin typeface="Avenir Next Condensed Demi Bold"/>
                <a:ea typeface="Avenir Next Condensed Demi Bold"/>
                <a:cs typeface="Avenir Next Condensed Demi Bold"/>
                <a:sym typeface="Avenir Next Condensed Demi Bold"/>
              </a:defRPr>
            </a:pPr>
            <a:r>
              <a:t>Trusted only intelectual reasoning</a:t>
            </a:r>
          </a:p>
        </p:txBody>
      </p:sp>
      <p:sp>
        <p:nvSpPr>
          <p:cNvPr id="138" name="Shape 138"/>
          <p:cNvSpPr/>
          <p:nvPr/>
        </p:nvSpPr>
        <p:spPr>
          <a:xfrm>
            <a:off x="8268485" y="5799388"/>
            <a:ext cx="3964411"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spcBef>
                <a:spcPts val="1700"/>
              </a:spcBef>
              <a:defRPr sz="2500">
                <a:solidFill>
                  <a:srgbClr val="A6AAA9"/>
                </a:solidFill>
                <a:latin typeface="Arial Rounded MT Bold"/>
                <a:ea typeface="Arial Rounded MT Bold"/>
                <a:cs typeface="Arial Rounded MT Bold"/>
                <a:sym typeface="Arial Rounded MT Bold"/>
              </a:defRPr>
            </a:pPr>
            <a:r>
              <a:t>Fear of reasoning</a:t>
            </a:r>
          </a:p>
        </p:txBody>
      </p:sp>
      <p:sp>
        <p:nvSpPr>
          <p:cNvPr id="139" name="Shape 139"/>
          <p:cNvSpPr/>
          <p:nvPr/>
        </p:nvSpPr>
        <p:spPr>
          <a:xfrm>
            <a:off x="1470421" y="8274050"/>
            <a:ext cx="11534379" cy="1473201"/>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3000">
                <a:solidFill>
                  <a:srgbClr val="FFFFFF"/>
                </a:solidFill>
              </a:defRPr>
            </a:lvl1pPr>
          </a:lstStyle>
          <a:p>
            <a:pPr/>
            <a:r>
              <a:t>We are seeking true experiences consistent with the Bible where we are not merely looking for spiritual experiences, but those which come from abiding in Christ that bear fruit that lasts.</a:t>
            </a:r>
          </a:p>
        </p:txBody>
      </p:sp>
      <p:sp>
        <p:nvSpPr>
          <p:cNvPr id="140" name="Shape 140"/>
          <p:cNvSpPr/>
          <p:nvPr/>
        </p:nvSpPr>
        <p:spPr>
          <a:xfrm>
            <a:off x="4692116" y="6879449"/>
            <a:ext cx="4480202" cy="1270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spcBef>
                <a:spcPts val="500"/>
              </a:spcBef>
              <a:defRPr sz="2500">
                <a:latin typeface="Arial Rounded MT Bold"/>
                <a:ea typeface="Arial Rounded MT Bold"/>
                <a:cs typeface="Arial Rounded MT Bold"/>
                <a:sym typeface="Arial Rounded MT Bold"/>
              </a:defRPr>
            </a:pPr>
            <a:r>
              <a:t>Jonathan Edwards </a:t>
            </a:r>
            <a:br/>
            <a:r>
              <a:t>(Great Awakening Revival)</a:t>
            </a:r>
          </a:p>
          <a:p>
            <a:pPr lvl="1" indent="0">
              <a:spcBef>
                <a:spcPts val="1700"/>
              </a:spcBef>
              <a:defRPr sz="2500">
                <a:latin typeface="Arial Rounded MT Bold"/>
                <a:ea typeface="Arial Rounded MT Bold"/>
                <a:cs typeface="Arial Rounded MT Bold"/>
                <a:sym typeface="Arial Rounded MT Bold"/>
              </a:defRPr>
            </a:pPr>
            <a:r>
              <a:t>Good blend</a:t>
            </a:r>
          </a:p>
        </p:txBody>
      </p:sp>
      <p:sp>
        <p:nvSpPr>
          <p:cNvPr id="141" name="Shape 141"/>
          <p:cNvSpPr/>
          <p:nvPr>
            <p:ph type="title" idx="4294967295"/>
          </p:nvPr>
        </p:nvSpPr>
        <p:spPr>
          <a:xfrm>
            <a:off x="1651389" y="40803"/>
            <a:ext cx="11035575" cy="890837"/>
          </a:xfrm>
          <a:prstGeom prst="rect">
            <a:avLst/>
          </a:prstGeom>
        </p:spPr>
        <p:txBody>
          <a:bodyPr lIns="0" tIns="0" rIns="0" bIns="0"/>
          <a:lstStyle>
            <a:lvl1pPr algn="l">
              <a:defRPr sz="5300"/>
            </a:lvl1pPr>
          </a:lstStyle>
          <a:p>
            <a:pPr/>
            <a:r>
              <a:t>C) Describing the Special Blessings</a:t>
            </a:r>
          </a:p>
        </p:txBody>
      </p:sp>
      <p:grpSp>
        <p:nvGrpSpPr>
          <p:cNvPr id="144" name="Group 144"/>
          <p:cNvGrpSpPr/>
          <p:nvPr/>
        </p:nvGrpSpPr>
        <p:grpSpPr>
          <a:xfrm>
            <a:off x="6295695" y="1922778"/>
            <a:ext cx="1532124" cy="3786095"/>
            <a:chOff x="0" y="0"/>
            <a:chExt cx="1532122" cy="3786093"/>
          </a:xfrm>
        </p:grpSpPr>
        <p:pic>
          <p:nvPicPr>
            <p:cNvPr id="142" name="Extremism300-filtered.jpeg"/>
            <p:cNvPicPr>
              <a:picLocks noChangeAspect="1"/>
            </p:cNvPicPr>
            <p:nvPr/>
          </p:nvPicPr>
          <p:blipFill>
            <a:blip r:embed="rId4">
              <a:extLst/>
            </a:blip>
            <a:srcRect l="0" t="15219" r="0" b="16559"/>
            <a:stretch>
              <a:fillRect/>
            </a:stretch>
          </p:blipFill>
          <p:spPr>
            <a:xfrm rot="5400000">
              <a:off x="-1509970" y="1509969"/>
              <a:ext cx="3786094" cy="766155"/>
            </a:xfrm>
            <a:prstGeom prst="rect">
              <a:avLst/>
            </a:prstGeom>
            <a:ln w="12700" cap="flat">
              <a:noFill/>
              <a:miter lim="400000"/>
            </a:ln>
            <a:effectLst>
              <a:outerShdw sx="100000" sy="100000" kx="0" ky="0" algn="b" rotWithShape="0" blurRad="38100" dist="25400" dir="5400000">
                <a:srgbClr val="000000">
                  <a:alpha val="50000"/>
                </a:srgbClr>
              </a:outerShdw>
            </a:effectLst>
          </p:spPr>
        </p:pic>
        <p:pic>
          <p:nvPicPr>
            <p:cNvPr id="143" name="Extremism300-filtered.jpeg"/>
            <p:cNvPicPr>
              <a:picLocks noChangeAspect="1"/>
            </p:cNvPicPr>
            <p:nvPr/>
          </p:nvPicPr>
          <p:blipFill>
            <a:blip r:embed="rId4">
              <a:extLst/>
            </a:blip>
            <a:srcRect l="0" t="15219" r="0" b="16559"/>
            <a:stretch>
              <a:fillRect/>
            </a:stretch>
          </p:blipFill>
          <p:spPr>
            <a:xfrm rot="16200000">
              <a:off x="-744002" y="1509969"/>
              <a:ext cx="3786095" cy="766155"/>
            </a:xfrm>
            <a:prstGeom prst="rect">
              <a:avLst/>
            </a:prstGeom>
            <a:ln w="12700" cap="flat">
              <a:noFill/>
              <a:miter lim="400000"/>
            </a:ln>
            <a:effectLst>
              <a:outerShdw sx="100000" sy="100000" kx="0" ky="0" algn="b" rotWithShape="0" blurRad="38100" dist="25400" dir="5400000">
                <a:srgbClr val="000000">
                  <a:alpha val="50000"/>
                </a:srgbClr>
              </a:outerShdw>
            </a:effectLst>
          </p:spPr>
        </p:pic>
      </p:gr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0"/>
                                  </p:stCondLst>
                                  <p:iterate type="el" backwards="0">
                                    <p:tmAbs val="0"/>
                                  </p:iterate>
                                  <p:childTnLst>
                                    <p:set>
                                      <p:cBhvr>
                                        <p:cTn id="6" fill="hold"/>
                                        <p:tgtEl>
                                          <p:spTgt spid="127">
                                            <p:bg/>
                                          </p:spTgt>
                                        </p:tgtEl>
                                        <p:attrNameLst>
                                          <p:attrName>style.visibility</p:attrName>
                                        </p:attrNameLst>
                                      </p:cBhvr>
                                      <p:to>
                                        <p:strVal val="visible"/>
                                      </p:to>
                                    </p:set>
                                    <p:anim calcmode="lin" valueType="num">
                                      <p:cBhvr>
                                        <p:cTn id="7" dur="2500" fill="hold"/>
                                        <p:tgtEl>
                                          <p:spTgt spid="127">
                                            <p:bg/>
                                          </p:spTgt>
                                        </p:tgtEl>
                                        <p:attrNameLst>
                                          <p:attrName>ppt_w</p:attrName>
                                        </p:attrNameLst>
                                      </p:cBhvr>
                                      <p:tavLst>
                                        <p:tav tm="0">
                                          <p:val>
                                            <p:strVal val="4*#ppt_w"/>
                                          </p:val>
                                        </p:tav>
                                        <p:tav tm="100000">
                                          <p:val>
                                            <p:strVal val="#ppt_w"/>
                                          </p:val>
                                        </p:tav>
                                      </p:tavLst>
                                    </p:anim>
                                    <p:anim calcmode="lin" valueType="num">
                                      <p:cBhvr>
                                        <p:cTn id="8" dur="2500" fill="hold"/>
                                        <p:tgtEl>
                                          <p:spTgt spid="127">
                                            <p:bg/>
                                          </p:spTgt>
                                        </p:tgtEl>
                                        <p:attrNameLst>
                                          <p:attrName>ppt_h</p:attrName>
                                        </p:attrNameLst>
                                      </p:cBhvr>
                                      <p:tavLst>
                                        <p:tav tm="0">
                                          <p:val>
                                            <p:strVal val="4*#ppt_h"/>
                                          </p:val>
                                        </p:tav>
                                        <p:tav tm="100000">
                                          <p:val>
                                            <p:strVal val="#ppt_h"/>
                                          </p:val>
                                        </p:tav>
                                      </p:tavLst>
                                    </p:anim>
                                  </p:childTnLst>
                                </p:cTn>
                              </p:par>
                              <p:par>
                                <p:cTn id="9" presetClass="entr" nodeType="withEffect" presetSubtype="32" presetID="23" grpId="1" fill="hold">
                                  <p:stCondLst>
                                    <p:cond delay="0"/>
                                  </p:stCondLst>
                                  <p:iterate type="el" backwards="0">
                                    <p:tmAbs val="0"/>
                                  </p:iterate>
                                  <p:childTnLst>
                                    <p:set>
                                      <p:cBhvr>
                                        <p:cTn id="10" fill="hold"/>
                                        <p:tgtEl>
                                          <p:spTgt spid="127">
                                            <p:txEl>
                                              <p:pRg st="0" end="0"/>
                                            </p:txEl>
                                          </p:spTgt>
                                        </p:tgtEl>
                                        <p:attrNameLst>
                                          <p:attrName>style.visibility</p:attrName>
                                        </p:attrNameLst>
                                      </p:cBhvr>
                                      <p:to>
                                        <p:strVal val="visible"/>
                                      </p:to>
                                    </p:set>
                                    <p:anim calcmode="lin" valueType="num">
                                      <p:cBhvr>
                                        <p:cTn id="11" dur="2500" fill="hold"/>
                                        <p:tgtEl>
                                          <p:spTgt spid="127">
                                            <p:txEl>
                                              <p:pRg st="0" end="0"/>
                                            </p:txEl>
                                          </p:spTgt>
                                        </p:tgtEl>
                                        <p:attrNameLst>
                                          <p:attrName>ppt_w</p:attrName>
                                        </p:attrNameLst>
                                      </p:cBhvr>
                                      <p:tavLst>
                                        <p:tav tm="0">
                                          <p:val>
                                            <p:strVal val="4*#ppt_w"/>
                                          </p:val>
                                        </p:tav>
                                        <p:tav tm="100000">
                                          <p:val>
                                            <p:strVal val="#ppt_w"/>
                                          </p:val>
                                        </p:tav>
                                      </p:tavLst>
                                    </p:anim>
                                    <p:anim calcmode="lin" valueType="num">
                                      <p:cBhvr>
                                        <p:cTn id="12" dur="2500" fill="hold"/>
                                        <p:tgtEl>
                                          <p:spTgt spid="127">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 presetID="22" grpId="2" fill="hold">
                                  <p:stCondLst>
                                    <p:cond delay="0"/>
                                  </p:stCondLst>
                                  <p:iterate type="el" backwards="0">
                                    <p:tmAbs val="0"/>
                                  </p:iterate>
                                  <p:childTnLst>
                                    <p:set>
                                      <p:cBhvr>
                                        <p:cTn id="16" fill="hold"/>
                                        <p:tgtEl>
                                          <p:spTgt spid="144"/>
                                        </p:tgtEl>
                                        <p:attrNameLst>
                                          <p:attrName>style.visibility</p:attrName>
                                        </p:attrNameLst>
                                      </p:cBhvr>
                                      <p:to>
                                        <p:strVal val="visible"/>
                                      </p:to>
                                    </p:set>
                                    <p:animEffect filter="wipe(up)" transition="in">
                                      <p:cBhvr>
                                        <p:cTn id="17" dur="2250"/>
                                        <p:tgtEl>
                                          <p:spTgt spid="144"/>
                                        </p:tgtEl>
                                      </p:cBhvr>
                                    </p:animEffect>
                                  </p:childTnLst>
                                </p:cTn>
                              </p:par>
                            </p:childTnLst>
                          </p:cTn>
                        </p:par>
                        <p:par>
                          <p:cTn id="18" fill="hold">
                            <p:stCondLst>
                              <p:cond delay="2250"/>
                            </p:stCondLst>
                            <p:childTnLst>
                              <p:par>
                                <p:cTn id="19" presetClass="entr" nodeType="afterEffect" presetSubtype="8" presetID="2" grpId="3" fill="hold">
                                  <p:stCondLst>
                                    <p:cond delay="0"/>
                                  </p:stCondLst>
                                  <p:iterate type="el" backwards="0">
                                    <p:tmAbs val="0"/>
                                  </p:iterate>
                                  <p:childTnLst>
                                    <p:set>
                                      <p:cBhvr>
                                        <p:cTn id="20" fill="hold"/>
                                        <p:tgtEl>
                                          <p:spTgt spid="132">
                                            <p:bg/>
                                          </p:spTgt>
                                        </p:tgtEl>
                                        <p:attrNameLst>
                                          <p:attrName>style.visibility</p:attrName>
                                        </p:attrNameLst>
                                      </p:cBhvr>
                                      <p:to>
                                        <p:strVal val="visible"/>
                                      </p:to>
                                    </p:set>
                                    <p:anim calcmode="lin" valueType="num">
                                      <p:cBhvr>
                                        <p:cTn id="21" dur="2500" fill="hold"/>
                                        <p:tgtEl>
                                          <p:spTgt spid="132">
                                            <p:bg/>
                                          </p:spTgt>
                                        </p:tgtEl>
                                        <p:attrNameLst>
                                          <p:attrName>ppt_x</p:attrName>
                                        </p:attrNameLst>
                                      </p:cBhvr>
                                      <p:tavLst>
                                        <p:tav tm="0">
                                          <p:val>
                                            <p:strVal val="0-#ppt_w/2"/>
                                          </p:val>
                                        </p:tav>
                                        <p:tav tm="100000">
                                          <p:val>
                                            <p:strVal val="#ppt_x"/>
                                          </p:val>
                                        </p:tav>
                                      </p:tavLst>
                                    </p:anim>
                                    <p:anim calcmode="lin" valueType="num">
                                      <p:cBhvr>
                                        <p:cTn id="22" dur="2500" fill="hold"/>
                                        <p:tgtEl>
                                          <p:spTgt spid="132">
                                            <p:bg/>
                                          </p:spTgt>
                                        </p:tgtEl>
                                        <p:attrNameLst>
                                          <p:attrName>ppt_y</p:attrName>
                                        </p:attrNameLst>
                                      </p:cBhvr>
                                      <p:tavLst>
                                        <p:tav tm="0">
                                          <p:val>
                                            <p:strVal val="#ppt_y"/>
                                          </p:val>
                                        </p:tav>
                                        <p:tav tm="100000">
                                          <p:val>
                                            <p:strVal val="#ppt_y"/>
                                          </p:val>
                                        </p:tav>
                                      </p:tavLst>
                                    </p:anim>
                                  </p:childTnLst>
                                </p:cTn>
                              </p:par>
                              <p:par>
                                <p:cTn id="23" presetClass="entr" nodeType="withEffect" presetSubtype="8" presetID="2" grpId="3" fill="hold">
                                  <p:stCondLst>
                                    <p:cond delay="0"/>
                                  </p:stCondLst>
                                  <p:iterate type="el" backwards="0">
                                    <p:tmAbs val="0"/>
                                  </p:iterate>
                                  <p:childTnLst>
                                    <p:set>
                                      <p:cBhvr>
                                        <p:cTn id="24" fill="hold"/>
                                        <p:tgtEl>
                                          <p:spTgt spid="132">
                                            <p:txEl>
                                              <p:pRg st="0" end="0"/>
                                            </p:txEl>
                                          </p:spTgt>
                                        </p:tgtEl>
                                        <p:attrNameLst>
                                          <p:attrName>style.visibility</p:attrName>
                                        </p:attrNameLst>
                                      </p:cBhvr>
                                      <p:to>
                                        <p:strVal val="visible"/>
                                      </p:to>
                                    </p:set>
                                    <p:anim calcmode="lin" valueType="num">
                                      <p:cBhvr>
                                        <p:cTn id="25" dur="2500" fill="hold"/>
                                        <p:tgtEl>
                                          <p:spTgt spid="132">
                                            <p:txEl>
                                              <p:pRg st="0" end="0"/>
                                            </p:txEl>
                                          </p:spTgt>
                                        </p:tgtEl>
                                        <p:attrNameLst>
                                          <p:attrName>ppt_x</p:attrName>
                                        </p:attrNameLst>
                                      </p:cBhvr>
                                      <p:tavLst>
                                        <p:tav tm="0">
                                          <p:val>
                                            <p:strVal val="0-#ppt_w/2"/>
                                          </p:val>
                                        </p:tav>
                                        <p:tav tm="100000">
                                          <p:val>
                                            <p:strVal val="#ppt_x"/>
                                          </p:val>
                                        </p:tav>
                                      </p:tavLst>
                                    </p:anim>
                                    <p:anim calcmode="lin" valueType="num">
                                      <p:cBhvr>
                                        <p:cTn id="26" dur="2500" fill="hold"/>
                                        <p:tgtEl>
                                          <p:spTgt spid="132">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4750"/>
                            </p:stCondLst>
                            <p:childTnLst>
                              <p:par>
                                <p:cTn id="28" presetClass="entr" nodeType="afterEffect" presetSubtype="2" presetID="2" grpId="4" fill="hold">
                                  <p:stCondLst>
                                    <p:cond delay="0"/>
                                  </p:stCondLst>
                                  <p:iterate type="el" backwards="0">
                                    <p:tmAbs val="0"/>
                                  </p:iterate>
                                  <p:childTnLst>
                                    <p:set>
                                      <p:cBhvr>
                                        <p:cTn id="29" fill="hold"/>
                                        <p:tgtEl>
                                          <p:spTgt spid="133">
                                            <p:bg/>
                                          </p:spTgt>
                                        </p:tgtEl>
                                        <p:attrNameLst>
                                          <p:attrName>style.visibility</p:attrName>
                                        </p:attrNameLst>
                                      </p:cBhvr>
                                      <p:to>
                                        <p:strVal val="visible"/>
                                      </p:to>
                                    </p:set>
                                    <p:anim calcmode="lin" valueType="num">
                                      <p:cBhvr>
                                        <p:cTn id="30" dur="2500" fill="hold"/>
                                        <p:tgtEl>
                                          <p:spTgt spid="133">
                                            <p:bg/>
                                          </p:spTgt>
                                        </p:tgtEl>
                                        <p:attrNameLst>
                                          <p:attrName>ppt_x</p:attrName>
                                        </p:attrNameLst>
                                      </p:cBhvr>
                                      <p:tavLst>
                                        <p:tav tm="0">
                                          <p:val>
                                            <p:strVal val="1+#ppt_w/2"/>
                                          </p:val>
                                        </p:tav>
                                        <p:tav tm="100000">
                                          <p:val>
                                            <p:strVal val="#ppt_x"/>
                                          </p:val>
                                        </p:tav>
                                      </p:tavLst>
                                    </p:anim>
                                    <p:anim calcmode="lin" valueType="num">
                                      <p:cBhvr>
                                        <p:cTn id="31" dur="2500" fill="hold"/>
                                        <p:tgtEl>
                                          <p:spTgt spid="133">
                                            <p:bg/>
                                          </p:spTgt>
                                        </p:tgtEl>
                                        <p:attrNameLst>
                                          <p:attrName>ppt_y</p:attrName>
                                        </p:attrNameLst>
                                      </p:cBhvr>
                                      <p:tavLst>
                                        <p:tav tm="0">
                                          <p:val>
                                            <p:strVal val="#ppt_y"/>
                                          </p:val>
                                        </p:tav>
                                        <p:tav tm="100000">
                                          <p:val>
                                            <p:strVal val="#ppt_y"/>
                                          </p:val>
                                        </p:tav>
                                      </p:tavLst>
                                    </p:anim>
                                  </p:childTnLst>
                                </p:cTn>
                              </p:par>
                              <p:par>
                                <p:cTn id="32" presetClass="entr" nodeType="withEffect" presetSubtype="2" presetID="2" grpId="4" fill="hold">
                                  <p:stCondLst>
                                    <p:cond delay="0"/>
                                  </p:stCondLst>
                                  <p:iterate type="el" backwards="0">
                                    <p:tmAbs val="0"/>
                                  </p:iterate>
                                  <p:childTnLst>
                                    <p:set>
                                      <p:cBhvr>
                                        <p:cTn id="33" fill="hold"/>
                                        <p:tgtEl>
                                          <p:spTgt spid="133">
                                            <p:txEl>
                                              <p:pRg st="0" end="0"/>
                                            </p:txEl>
                                          </p:spTgt>
                                        </p:tgtEl>
                                        <p:attrNameLst>
                                          <p:attrName>style.visibility</p:attrName>
                                        </p:attrNameLst>
                                      </p:cBhvr>
                                      <p:to>
                                        <p:strVal val="visible"/>
                                      </p:to>
                                    </p:set>
                                    <p:anim calcmode="lin" valueType="num">
                                      <p:cBhvr>
                                        <p:cTn id="34" dur="2500" fill="hold"/>
                                        <p:tgtEl>
                                          <p:spTgt spid="133">
                                            <p:txEl>
                                              <p:pRg st="0" end="0"/>
                                            </p:txEl>
                                          </p:spTgt>
                                        </p:tgtEl>
                                        <p:attrNameLst>
                                          <p:attrName>ppt_x</p:attrName>
                                        </p:attrNameLst>
                                      </p:cBhvr>
                                      <p:tavLst>
                                        <p:tav tm="0">
                                          <p:val>
                                            <p:strVal val="1+#ppt_w/2"/>
                                          </p:val>
                                        </p:tav>
                                        <p:tav tm="100000">
                                          <p:val>
                                            <p:strVal val="#ppt_x"/>
                                          </p:val>
                                        </p:tav>
                                      </p:tavLst>
                                    </p:anim>
                                    <p:anim calcmode="lin" valueType="num">
                                      <p:cBhvr>
                                        <p:cTn id="35" dur="2500" fill="hold"/>
                                        <p:tgtEl>
                                          <p:spTgt spid="133">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7250"/>
                            </p:stCondLst>
                            <p:childTnLst>
                              <p:par>
                                <p:cTn id="37" presetClass="entr" nodeType="afterEffect" presetSubtype="2" presetID="15" grpId="5" fill="hold">
                                  <p:stCondLst>
                                    <p:cond delay="0"/>
                                  </p:stCondLst>
                                  <p:iterate type="el" backwards="0">
                                    <p:tmAbs val="0"/>
                                  </p:iterate>
                                  <p:childTnLst>
                                    <p:set>
                                      <p:cBhvr>
                                        <p:cTn id="38" fill="hold"/>
                                        <p:tgtEl>
                                          <p:spTgt spid="131">
                                            <p:bg/>
                                          </p:spTgt>
                                        </p:tgtEl>
                                        <p:attrNameLst>
                                          <p:attrName>style.visibility</p:attrName>
                                        </p:attrNameLst>
                                      </p:cBhvr>
                                      <p:to>
                                        <p:strVal val="visible"/>
                                      </p:to>
                                    </p:set>
                                    <p:anim calcmode="lin" valueType="num">
                                      <p:cBhvr>
                                        <p:cTn id="39" dur="2500" fill="hold"/>
                                        <p:tgtEl>
                                          <p:spTgt spid="131">
                                            <p:bg/>
                                          </p:spTgt>
                                        </p:tgtEl>
                                        <p:attrNameLst>
                                          <p:attrName>ppt_w</p:attrName>
                                        </p:attrNameLst>
                                      </p:cBhvr>
                                      <p:tavLst>
                                        <p:tav tm="0">
                                          <p:val>
                                            <p:fltVal val="0"/>
                                          </p:val>
                                        </p:tav>
                                        <p:tav tm="100000">
                                          <p:val>
                                            <p:strVal val="#ppt_w"/>
                                          </p:val>
                                        </p:tav>
                                      </p:tavLst>
                                    </p:anim>
                                    <p:anim calcmode="lin" valueType="num">
                                      <p:cBhvr>
                                        <p:cTn id="40" dur="2500" fill="hold"/>
                                        <p:tgtEl>
                                          <p:spTgt spid="131">
                                            <p:bg/>
                                          </p:spTgt>
                                        </p:tgtEl>
                                        <p:attrNameLst>
                                          <p:attrName>ppt_h</p:attrName>
                                        </p:attrNameLst>
                                      </p:cBhvr>
                                      <p:tavLst>
                                        <p:tav tm="0">
                                          <p:val>
                                            <p:fltVal val="0"/>
                                          </p:val>
                                        </p:tav>
                                        <p:tav tm="100000">
                                          <p:val>
                                            <p:strVal val="#ppt_h"/>
                                          </p:val>
                                        </p:tav>
                                      </p:tavLst>
                                    </p:anim>
                                    <p:anim calcmode="lin" valueType="num">
                                      <p:cBhvr>
                                        <p:cTn id="41" dur="2500" fill="hold"/>
                                        <p:tgtEl>
                                          <p:spTgt spid="131">
                                            <p:bg/>
                                          </p:spTgt>
                                        </p:tgtEl>
                                        <p:attrNameLst>
                                          <p:attrName>ppt_x</p:attrName>
                                        </p:attrNameLst>
                                      </p:cBhvr>
                                      <p:tavLst>
                                        <p:tav tm="0" fmla="#ppt_x+(cos(-2*pi*(1-$))*-#ppt_x-sin(-2*pi*(1-$))*(1-#ppt_y))*(1-$)">
                                          <p:val>
                                            <p:fltVal val="0"/>
                                          </p:val>
                                        </p:tav>
                                        <p:tav tm="100000">
                                          <p:val>
                                            <p:fltVal val="1"/>
                                          </p:val>
                                        </p:tav>
                                      </p:tavLst>
                                    </p:anim>
                                    <p:anim calcmode="lin" valueType="num">
                                      <p:cBhvr>
                                        <p:cTn id="42" dur="2500" fill="hold"/>
                                        <p:tgtEl>
                                          <p:spTgt spid="131">
                                            <p:bg/>
                                          </p:spTgt>
                                        </p:tgtEl>
                                        <p:attrNameLst>
                                          <p:attrName>ppt_y</p:attrName>
                                        </p:attrNameLst>
                                      </p:cBhvr>
                                      <p:tavLst>
                                        <p:tav tm="0" fmla="#ppt_y+(sin(-2*pi*(1-$))*-#ppt_x+cos(-2*pi*(1-$))*(1-#ppt_y))*(1-$)">
                                          <p:val>
                                            <p:fltVal val="0"/>
                                          </p:val>
                                        </p:tav>
                                        <p:tav tm="100000">
                                          <p:val>
                                            <p:fltVal val="1"/>
                                          </p:val>
                                        </p:tav>
                                      </p:tavLst>
                                    </p:anim>
                                  </p:childTnLst>
                                </p:cTn>
                              </p:par>
                              <p:par>
                                <p:cTn id="43" presetClass="entr" nodeType="withEffect" presetSubtype="2" presetID="15" grpId="5" fill="hold">
                                  <p:stCondLst>
                                    <p:cond delay="0"/>
                                  </p:stCondLst>
                                  <p:iterate type="el" backwards="0">
                                    <p:tmAbs val="0"/>
                                  </p:iterate>
                                  <p:childTnLst>
                                    <p:set>
                                      <p:cBhvr>
                                        <p:cTn id="44" fill="hold"/>
                                        <p:tgtEl>
                                          <p:spTgt spid="131">
                                            <p:txEl>
                                              <p:pRg st="0" end="0"/>
                                            </p:txEl>
                                          </p:spTgt>
                                        </p:tgtEl>
                                        <p:attrNameLst>
                                          <p:attrName>style.visibility</p:attrName>
                                        </p:attrNameLst>
                                      </p:cBhvr>
                                      <p:to>
                                        <p:strVal val="visible"/>
                                      </p:to>
                                    </p:set>
                                    <p:anim calcmode="lin" valueType="num">
                                      <p:cBhvr>
                                        <p:cTn id="45" dur="2500" fill="hold"/>
                                        <p:tgtEl>
                                          <p:spTgt spid="131">
                                            <p:txEl>
                                              <p:pRg st="0" end="0"/>
                                            </p:txEl>
                                          </p:spTgt>
                                        </p:tgtEl>
                                        <p:attrNameLst>
                                          <p:attrName>ppt_w</p:attrName>
                                        </p:attrNameLst>
                                      </p:cBhvr>
                                      <p:tavLst>
                                        <p:tav tm="0">
                                          <p:val>
                                            <p:fltVal val="0"/>
                                          </p:val>
                                        </p:tav>
                                        <p:tav tm="100000">
                                          <p:val>
                                            <p:strVal val="#ppt_w"/>
                                          </p:val>
                                        </p:tav>
                                      </p:tavLst>
                                    </p:anim>
                                    <p:anim calcmode="lin" valueType="num">
                                      <p:cBhvr>
                                        <p:cTn id="46" dur="2500" fill="hold"/>
                                        <p:tgtEl>
                                          <p:spTgt spid="131">
                                            <p:txEl>
                                              <p:pRg st="0" end="0"/>
                                            </p:txEl>
                                          </p:spTgt>
                                        </p:tgtEl>
                                        <p:attrNameLst>
                                          <p:attrName>ppt_h</p:attrName>
                                        </p:attrNameLst>
                                      </p:cBhvr>
                                      <p:tavLst>
                                        <p:tav tm="0">
                                          <p:val>
                                            <p:fltVal val="0"/>
                                          </p:val>
                                        </p:tav>
                                        <p:tav tm="100000">
                                          <p:val>
                                            <p:strVal val="#ppt_h"/>
                                          </p:val>
                                        </p:tav>
                                      </p:tavLst>
                                    </p:anim>
                                    <p:anim calcmode="lin" valueType="num">
                                      <p:cBhvr>
                                        <p:cTn id="47" dur="2500" fill="hold"/>
                                        <p:tgtEl>
                                          <p:spTgt spid="13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48" dur="2500" fill="hold"/>
                                        <p:tgtEl>
                                          <p:spTgt spid="13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49" fill="hold">
                            <p:stCondLst>
                              <p:cond delay="9750"/>
                            </p:stCondLst>
                            <p:childTnLst>
                              <p:par>
                                <p:cTn id="50" presetClass="entr" nodeType="afterEffect" presetSubtype="8" presetID="15" grpId="6" fill="hold">
                                  <p:stCondLst>
                                    <p:cond delay="0"/>
                                  </p:stCondLst>
                                  <p:iterate type="el" backwards="0">
                                    <p:tmAbs val="0"/>
                                  </p:iterate>
                                  <p:childTnLst>
                                    <p:set>
                                      <p:cBhvr>
                                        <p:cTn id="51" fill="hold"/>
                                        <p:tgtEl>
                                          <p:spTgt spid="130"/>
                                        </p:tgtEl>
                                        <p:attrNameLst>
                                          <p:attrName>style.visibility</p:attrName>
                                        </p:attrNameLst>
                                      </p:cBhvr>
                                      <p:to>
                                        <p:strVal val="visible"/>
                                      </p:to>
                                    </p:set>
                                    <p:anim calcmode="lin" valueType="num">
                                      <p:cBhvr>
                                        <p:cTn id="52" dur="1000" fill="hold"/>
                                        <p:tgtEl>
                                          <p:spTgt spid="130"/>
                                        </p:tgtEl>
                                        <p:attrNameLst>
                                          <p:attrName>ppt_w</p:attrName>
                                        </p:attrNameLst>
                                      </p:cBhvr>
                                      <p:tavLst>
                                        <p:tav tm="0">
                                          <p:val>
                                            <p:fltVal val="0"/>
                                          </p:val>
                                        </p:tav>
                                        <p:tav tm="100000">
                                          <p:val>
                                            <p:strVal val="#ppt_w"/>
                                          </p:val>
                                        </p:tav>
                                      </p:tavLst>
                                    </p:anim>
                                    <p:anim calcmode="lin" valueType="num">
                                      <p:cBhvr>
                                        <p:cTn id="53" dur="1000" fill="hold"/>
                                        <p:tgtEl>
                                          <p:spTgt spid="130"/>
                                        </p:tgtEl>
                                        <p:attrNameLst>
                                          <p:attrName>ppt_h</p:attrName>
                                        </p:attrNameLst>
                                      </p:cBhvr>
                                      <p:tavLst>
                                        <p:tav tm="0">
                                          <p:val>
                                            <p:fltVal val="0"/>
                                          </p:val>
                                        </p:tav>
                                        <p:tav tm="100000">
                                          <p:val>
                                            <p:strVal val="#ppt_h"/>
                                          </p:val>
                                        </p:tav>
                                      </p:tavLst>
                                    </p:anim>
                                    <p:anim calcmode="lin" valueType="num">
                                      <p:cBhvr>
                                        <p:cTn id="54" dur="1000" fill="hold"/>
                                        <p:tgtEl>
                                          <p:spTgt spid="130"/>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13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6" fill="hold">
                      <p:stCondLst>
                        <p:cond delay="indefinite"/>
                      </p:stCondLst>
                      <p:childTnLst>
                        <p:par>
                          <p:cTn id="57" fill="hold">
                            <p:stCondLst>
                              <p:cond delay="0"/>
                            </p:stCondLst>
                            <p:childTnLst>
                              <p:par>
                                <p:cTn id="58" presetClass="entr" nodeType="clickEffect" presetSubtype="4" presetID="2" grpId="7" fill="hold">
                                  <p:stCondLst>
                                    <p:cond delay="0"/>
                                  </p:stCondLst>
                                  <p:iterate type="el" backwards="0">
                                    <p:tmAbs val="0"/>
                                  </p:iterate>
                                  <p:childTnLst>
                                    <p:set>
                                      <p:cBhvr>
                                        <p:cTn id="59" fill="hold"/>
                                        <p:tgtEl>
                                          <p:spTgt spid="137">
                                            <p:bg/>
                                          </p:spTgt>
                                        </p:tgtEl>
                                        <p:attrNameLst>
                                          <p:attrName>style.visibility</p:attrName>
                                        </p:attrNameLst>
                                      </p:cBhvr>
                                      <p:to>
                                        <p:strVal val="visible"/>
                                      </p:to>
                                    </p:set>
                                    <p:anim calcmode="lin" valueType="num">
                                      <p:cBhvr>
                                        <p:cTn id="60" dur="2500" fill="hold"/>
                                        <p:tgtEl>
                                          <p:spTgt spid="137">
                                            <p:bg/>
                                          </p:spTgt>
                                        </p:tgtEl>
                                        <p:attrNameLst>
                                          <p:attrName>ppt_x</p:attrName>
                                        </p:attrNameLst>
                                      </p:cBhvr>
                                      <p:tavLst>
                                        <p:tav tm="0">
                                          <p:val>
                                            <p:strVal val="#ppt_x"/>
                                          </p:val>
                                        </p:tav>
                                        <p:tav tm="100000">
                                          <p:val>
                                            <p:strVal val="#ppt_x"/>
                                          </p:val>
                                        </p:tav>
                                      </p:tavLst>
                                    </p:anim>
                                    <p:anim calcmode="lin" valueType="num">
                                      <p:cBhvr>
                                        <p:cTn id="61" dur="2500" fill="hold"/>
                                        <p:tgtEl>
                                          <p:spTgt spid="137">
                                            <p:bg/>
                                          </p:spTgt>
                                        </p:tgtEl>
                                        <p:attrNameLst>
                                          <p:attrName>ppt_y</p:attrName>
                                        </p:attrNameLst>
                                      </p:cBhvr>
                                      <p:tavLst>
                                        <p:tav tm="0">
                                          <p:val>
                                            <p:strVal val="1+#ppt_h/2"/>
                                          </p:val>
                                        </p:tav>
                                        <p:tav tm="100000">
                                          <p:val>
                                            <p:strVal val="#ppt_y"/>
                                          </p:val>
                                        </p:tav>
                                      </p:tavLst>
                                    </p:anim>
                                  </p:childTnLst>
                                </p:cTn>
                              </p:par>
                              <p:par>
                                <p:cTn id="62" presetClass="entr" nodeType="withEffect" presetSubtype="4" presetID="2" grpId="7" fill="hold">
                                  <p:stCondLst>
                                    <p:cond delay="0"/>
                                  </p:stCondLst>
                                  <p:iterate type="el" backwards="0">
                                    <p:tmAbs val="0"/>
                                  </p:iterate>
                                  <p:childTnLst>
                                    <p:set>
                                      <p:cBhvr>
                                        <p:cTn id="63" fill="hold"/>
                                        <p:tgtEl>
                                          <p:spTgt spid="137">
                                            <p:txEl>
                                              <p:pRg st="0" end="0"/>
                                            </p:txEl>
                                          </p:spTgt>
                                        </p:tgtEl>
                                        <p:attrNameLst>
                                          <p:attrName>style.visibility</p:attrName>
                                        </p:attrNameLst>
                                      </p:cBhvr>
                                      <p:to>
                                        <p:strVal val="visible"/>
                                      </p:to>
                                    </p:set>
                                    <p:anim calcmode="lin" valueType="num">
                                      <p:cBhvr>
                                        <p:cTn id="64" dur="2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65" dur="2500" fill="hold"/>
                                        <p:tgtEl>
                                          <p:spTgt spid="137">
                                            <p:txEl>
                                              <p:pRg st="0" end="0"/>
                                            </p:txEl>
                                          </p:spTgt>
                                        </p:tgtEl>
                                        <p:attrNameLst>
                                          <p:attrName>ppt_y</p:attrName>
                                        </p:attrNameLst>
                                      </p:cBhvr>
                                      <p:tavLst>
                                        <p:tav tm="0">
                                          <p:val>
                                            <p:strVal val="1+#ppt_h/2"/>
                                          </p:val>
                                        </p:tav>
                                        <p:tav tm="100000">
                                          <p:val>
                                            <p:strVal val="#ppt_y"/>
                                          </p:val>
                                        </p:tav>
                                      </p:tavLst>
                                    </p:anim>
                                  </p:childTnLst>
                                </p:cTn>
                              </p:par>
                            </p:childTnLst>
                          </p:cTn>
                        </p:par>
                        <p:par>
                          <p:cTn id="66" fill="hold">
                            <p:stCondLst>
                              <p:cond delay="2500"/>
                            </p:stCondLst>
                            <p:childTnLst>
                              <p:par>
                                <p:cTn id="67" presetClass="entr" nodeType="afterEffect" presetSubtype="4" presetID="2" grpId="8" fill="hold">
                                  <p:stCondLst>
                                    <p:cond delay="0"/>
                                  </p:stCondLst>
                                  <p:iterate type="el" backwards="0">
                                    <p:tmAbs val="0"/>
                                  </p:iterate>
                                  <p:childTnLst>
                                    <p:set>
                                      <p:cBhvr>
                                        <p:cTn id="68" fill="hold"/>
                                        <p:tgtEl>
                                          <p:spTgt spid="134">
                                            <p:bg/>
                                          </p:spTgt>
                                        </p:tgtEl>
                                        <p:attrNameLst>
                                          <p:attrName>style.visibility</p:attrName>
                                        </p:attrNameLst>
                                      </p:cBhvr>
                                      <p:to>
                                        <p:strVal val="visible"/>
                                      </p:to>
                                    </p:set>
                                    <p:anim calcmode="lin" valueType="num">
                                      <p:cBhvr>
                                        <p:cTn id="69" dur="2500" fill="hold"/>
                                        <p:tgtEl>
                                          <p:spTgt spid="134">
                                            <p:bg/>
                                          </p:spTgt>
                                        </p:tgtEl>
                                        <p:attrNameLst>
                                          <p:attrName>ppt_x</p:attrName>
                                        </p:attrNameLst>
                                      </p:cBhvr>
                                      <p:tavLst>
                                        <p:tav tm="0">
                                          <p:val>
                                            <p:strVal val="#ppt_x"/>
                                          </p:val>
                                        </p:tav>
                                        <p:tav tm="100000">
                                          <p:val>
                                            <p:strVal val="#ppt_x"/>
                                          </p:val>
                                        </p:tav>
                                      </p:tavLst>
                                    </p:anim>
                                    <p:anim calcmode="lin" valueType="num">
                                      <p:cBhvr>
                                        <p:cTn id="70" dur="2500" fill="hold"/>
                                        <p:tgtEl>
                                          <p:spTgt spid="134">
                                            <p:bg/>
                                          </p:spTgt>
                                        </p:tgtEl>
                                        <p:attrNameLst>
                                          <p:attrName>ppt_y</p:attrName>
                                        </p:attrNameLst>
                                      </p:cBhvr>
                                      <p:tavLst>
                                        <p:tav tm="0">
                                          <p:val>
                                            <p:strVal val="1+#ppt_h/2"/>
                                          </p:val>
                                        </p:tav>
                                        <p:tav tm="100000">
                                          <p:val>
                                            <p:strVal val="#ppt_y"/>
                                          </p:val>
                                        </p:tav>
                                      </p:tavLst>
                                    </p:anim>
                                  </p:childTnLst>
                                </p:cTn>
                              </p:par>
                              <p:par>
                                <p:cTn id="71" presetClass="entr" nodeType="withEffect" presetSubtype="4" presetID="2" grpId="8" fill="hold">
                                  <p:stCondLst>
                                    <p:cond delay="0"/>
                                  </p:stCondLst>
                                  <p:iterate type="el" backwards="0">
                                    <p:tmAbs val="0"/>
                                  </p:iterate>
                                  <p:childTnLst>
                                    <p:set>
                                      <p:cBhvr>
                                        <p:cTn id="72" fill="hold"/>
                                        <p:tgtEl>
                                          <p:spTgt spid="134">
                                            <p:txEl>
                                              <p:pRg st="0" end="0"/>
                                            </p:txEl>
                                          </p:spTgt>
                                        </p:tgtEl>
                                        <p:attrNameLst>
                                          <p:attrName>style.visibility</p:attrName>
                                        </p:attrNameLst>
                                      </p:cBhvr>
                                      <p:to>
                                        <p:strVal val="visible"/>
                                      </p:to>
                                    </p:set>
                                    <p:anim calcmode="lin" valueType="num">
                                      <p:cBhvr>
                                        <p:cTn id="73" dur="2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74" dur="2500" fill="hold"/>
                                        <p:tgtEl>
                                          <p:spTgt spid="134">
                                            <p:txEl>
                                              <p:pRg st="0" end="0"/>
                                            </p:txEl>
                                          </p:spTgt>
                                        </p:tgtEl>
                                        <p:attrNameLst>
                                          <p:attrName>ppt_y</p:attrName>
                                        </p:attrNameLst>
                                      </p:cBhvr>
                                      <p:tavLst>
                                        <p:tav tm="0">
                                          <p:val>
                                            <p:strVal val="1+#ppt_h/2"/>
                                          </p:val>
                                        </p:tav>
                                        <p:tav tm="100000">
                                          <p:val>
                                            <p:strVal val="#ppt_y"/>
                                          </p:val>
                                        </p:tav>
                                      </p:tavLst>
                                    </p:anim>
                                  </p:childTnLst>
                                </p:cTn>
                              </p:par>
                            </p:childTnLst>
                          </p:cTn>
                        </p:par>
                        <p:par>
                          <p:cTn id="75" fill="hold">
                            <p:stCondLst>
                              <p:cond delay="5000"/>
                            </p:stCondLst>
                            <p:childTnLst>
                              <p:par>
                                <p:cTn id="76" presetClass="entr" nodeType="afterEffect" presetSubtype="4" presetID="2" grpId="9" fill="hold">
                                  <p:stCondLst>
                                    <p:cond delay="0"/>
                                  </p:stCondLst>
                                  <p:iterate type="el" backwards="0">
                                    <p:tmAbs val="0"/>
                                  </p:iterate>
                                  <p:childTnLst>
                                    <p:set>
                                      <p:cBhvr>
                                        <p:cTn id="77" fill="hold"/>
                                        <p:tgtEl>
                                          <p:spTgt spid="135">
                                            <p:bg/>
                                          </p:spTgt>
                                        </p:tgtEl>
                                        <p:attrNameLst>
                                          <p:attrName>style.visibility</p:attrName>
                                        </p:attrNameLst>
                                      </p:cBhvr>
                                      <p:to>
                                        <p:strVal val="visible"/>
                                      </p:to>
                                    </p:set>
                                    <p:anim calcmode="lin" valueType="num">
                                      <p:cBhvr>
                                        <p:cTn id="78" dur="2500" fill="hold"/>
                                        <p:tgtEl>
                                          <p:spTgt spid="135">
                                            <p:bg/>
                                          </p:spTgt>
                                        </p:tgtEl>
                                        <p:attrNameLst>
                                          <p:attrName>ppt_x</p:attrName>
                                        </p:attrNameLst>
                                      </p:cBhvr>
                                      <p:tavLst>
                                        <p:tav tm="0">
                                          <p:val>
                                            <p:strVal val="#ppt_x"/>
                                          </p:val>
                                        </p:tav>
                                        <p:tav tm="100000">
                                          <p:val>
                                            <p:strVal val="#ppt_x"/>
                                          </p:val>
                                        </p:tav>
                                      </p:tavLst>
                                    </p:anim>
                                    <p:anim calcmode="lin" valueType="num">
                                      <p:cBhvr>
                                        <p:cTn id="79" dur="2500" fill="hold"/>
                                        <p:tgtEl>
                                          <p:spTgt spid="135">
                                            <p:bg/>
                                          </p:spTgt>
                                        </p:tgtEl>
                                        <p:attrNameLst>
                                          <p:attrName>ppt_y</p:attrName>
                                        </p:attrNameLst>
                                      </p:cBhvr>
                                      <p:tavLst>
                                        <p:tav tm="0">
                                          <p:val>
                                            <p:strVal val="1+#ppt_h/2"/>
                                          </p:val>
                                        </p:tav>
                                        <p:tav tm="100000">
                                          <p:val>
                                            <p:strVal val="#ppt_y"/>
                                          </p:val>
                                        </p:tav>
                                      </p:tavLst>
                                    </p:anim>
                                  </p:childTnLst>
                                </p:cTn>
                              </p:par>
                              <p:par>
                                <p:cTn id="80" presetClass="entr" nodeType="withEffect" presetSubtype="4" presetID="2" grpId="9" fill="hold">
                                  <p:stCondLst>
                                    <p:cond delay="0"/>
                                  </p:stCondLst>
                                  <p:iterate type="el" backwards="0">
                                    <p:tmAbs val="0"/>
                                  </p:iterate>
                                  <p:childTnLst>
                                    <p:set>
                                      <p:cBhvr>
                                        <p:cTn id="81" fill="hold"/>
                                        <p:tgtEl>
                                          <p:spTgt spid="135">
                                            <p:txEl>
                                              <p:pRg st="0" end="0"/>
                                            </p:txEl>
                                          </p:spTgt>
                                        </p:tgtEl>
                                        <p:attrNameLst>
                                          <p:attrName>style.visibility</p:attrName>
                                        </p:attrNameLst>
                                      </p:cBhvr>
                                      <p:to>
                                        <p:strVal val="visible"/>
                                      </p:to>
                                    </p:set>
                                    <p:anim calcmode="lin" valueType="num">
                                      <p:cBhvr>
                                        <p:cTn id="82" dur="25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83" dur="2500" fill="hold"/>
                                        <p:tgtEl>
                                          <p:spTgt spid="1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Class="entr" nodeType="clickEffect" presetSubtype="4" presetID="2" grpId="10" fill="hold">
                                  <p:stCondLst>
                                    <p:cond delay="0"/>
                                  </p:stCondLst>
                                  <p:iterate type="el" backwards="0">
                                    <p:tmAbs val="0"/>
                                  </p:iterate>
                                  <p:childTnLst>
                                    <p:set>
                                      <p:cBhvr>
                                        <p:cTn id="87" fill="hold"/>
                                        <p:tgtEl>
                                          <p:spTgt spid="136">
                                            <p:bg/>
                                          </p:spTgt>
                                        </p:tgtEl>
                                        <p:attrNameLst>
                                          <p:attrName>style.visibility</p:attrName>
                                        </p:attrNameLst>
                                      </p:cBhvr>
                                      <p:to>
                                        <p:strVal val="visible"/>
                                      </p:to>
                                    </p:set>
                                    <p:anim calcmode="lin" valueType="num">
                                      <p:cBhvr>
                                        <p:cTn id="88" dur="2500" fill="hold"/>
                                        <p:tgtEl>
                                          <p:spTgt spid="136">
                                            <p:bg/>
                                          </p:spTgt>
                                        </p:tgtEl>
                                        <p:attrNameLst>
                                          <p:attrName>ppt_x</p:attrName>
                                        </p:attrNameLst>
                                      </p:cBhvr>
                                      <p:tavLst>
                                        <p:tav tm="0">
                                          <p:val>
                                            <p:strVal val="#ppt_x"/>
                                          </p:val>
                                        </p:tav>
                                        <p:tav tm="100000">
                                          <p:val>
                                            <p:strVal val="#ppt_x"/>
                                          </p:val>
                                        </p:tav>
                                      </p:tavLst>
                                    </p:anim>
                                    <p:anim calcmode="lin" valueType="num">
                                      <p:cBhvr>
                                        <p:cTn id="89" dur="2500" fill="hold"/>
                                        <p:tgtEl>
                                          <p:spTgt spid="136">
                                            <p:bg/>
                                          </p:spTgt>
                                        </p:tgtEl>
                                        <p:attrNameLst>
                                          <p:attrName>ppt_y</p:attrName>
                                        </p:attrNameLst>
                                      </p:cBhvr>
                                      <p:tavLst>
                                        <p:tav tm="0">
                                          <p:val>
                                            <p:strVal val="1+#ppt_h/2"/>
                                          </p:val>
                                        </p:tav>
                                        <p:tav tm="100000">
                                          <p:val>
                                            <p:strVal val="#ppt_y"/>
                                          </p:val>
                                        </p:tav>
                                      </p:tavLst>
                                    </p:anim>
                                  </p:childTnLst>
                                </p:cTn>
                              </p:par>
                              <p:par>
                                <p:cTn id="90" presetClass="entr" nodeType="withEffect" presetSubtype="4" presetID="2" grpId="10" fill="hold">
                                  <p:stCondLst>
                                    <p:cond delay="0"/>
                                  </p:stCondLst>
                                  <p:iterate type="el" backwards="0">
                                    <p:tmAbs val="0"/>
                                  </p:iterate>
                                  <p:childTnLst>
                                    <p:set>
                                      <p:cBhvr>
                                        <p:cTn id="91" fill="hold"/>
                                        <p:tgtEl>
                                          <p:spTgt spid="136">
                                            <p:txEl>
                                              <p:pRg st="0" end="0"/>
                                            </p:txEl>
                                          </p:spTgt>
                                        </p:tgtEl>
                                        <p:attrNameLst>
                                          <p:attrName>style.visibility</p:attrName>
                                        </p:attrNameLst>
                                      </p:cBhvr>
                                      <p:to>
                                        <p:strVal val="visible"/>
                                      </p:to>
                                    </p:set>
                                    <p:anim calcmode="lin" valueType="num">
                                      <p:cBhvr>
                                        <p:cTn id="92" dur="2500" fill="hold"/>
                                        <p:tgtEl>
                                          <p:spTgt spid="136">
                                            <p:txEl>
                                              <p:pRg st="0" end="0"/>
                                            </p:txEl>
                                          </p:spTgt>
                                        </p:tgtEl>
                                        <p:attrNameLst>
                                          <p:attrName>ppt_x</p:attrName>
                                        </p:attrNameLst>
                                      </p:cBhvr>
                                      <p:tavLst>
                                        <p:tav tm="0">
                                          <p:val>
                                            <p:strVal val="#ppt_x"/>
                                          </p:val>
                                        </p:tav>
                                        <p:tav tm="100000">
                                          <p:val>
                                            <p:strVal val="#ppt_x"/>
                                          </p:val>
                                        </p:tav>
                                      </p:tavLst>
                                    </p:anim>
                                    <p:anim calcmode="lin" valueType="num">
                                      <p:cBhvr>
                                        <p:cTn id="93" dur="2500" fill="hold"/>
                                        <p:tgtEl>
                                          <p:spTgt spid="136">
                                            <p:txEl>
                                              <p:pRg st="0" end="0"/>
                                            </p:txEl>
                                          </p:spTgt>
                                        </p:tgtEl>
                                        <p:attrNameLst>
                                          <p:attrName>ppt_y</p:attrName>
                                        </p:attrNameLst>
                                      </p:cBhvr>
                                      <p:tavLst>
                                        <p:tav tm="0">
                                          <p:val>
                                            <p:strVal val="1+#ppt_h/2"/>
                                          </p:val>
                                        </p:tav>
                                        <p:tav tm="100000">
                                          <p:val>
                                            <p:strVal val="#ppt_y"/>
                                          </p:val>
                                        </p:tav>
                                      </p:tavLst>
                                    </p:anim>
                                  </p:childTnLst>
                                </p:cTn>
                              </p:par>
                            </p:childTnLst>
                          </p:cTn>
                        </p:par>
                        <p:par>
                          <p:cTn id="94" fill="hold">
                            <p:stCondLst>
                              <p:cond delay="2500"/>
                            </p:stCondLst>
                            <p:childTnLst>
                              <p:par>
                                <p:cTn id="95" presetClass="entr" nodeType="afterEffect" presetSubtype="4" presetID="2" grpId="11" fill="hold">
                                  <p:stCondLst>
                                    <p:cond delay="0"/>
                                  </p:stCondLst>
                                  <p:iterate type="el" backwards="0">
                                    <p:tmAbs val="0"/>
                                  </p:iterate>
                                  <p:childTnLst>
                                    <p:set>
                                      <p:cBhvr>
                                        <p:cTn id="96" fill="hold"/>
                                        <p:tgtEl>
                                          <p:spTgt spid="138">
                                            <p:bg/>
                                          </p:spTgt>
                                        </p:tgtEl>
                                        <p:attrNameLst>
                                          <p:attrName>style.visibility</p:attrName>
                                        </p:attrNameLst>
                                      </p:cBhvr>
                                      <p:to>
                                        <p:strVal val="visible"/>
                                      </p:to>
                                    </p:set>
                                    <p:anim calcmode="lin" valueType="num">
                                      <p:cBhvr>
                                        <p:cTn id="97" dur="2500" fill="hold"/>
                                        <p:tgtEl>
                                          <p:spTgt spid="138">
                                            <p:bg/>
                                          </p:spTgt>
                                        </p:tgtEl>
                                        <p:attrNameLst>
                                          <p:attrName>ppt_x</p:attrName>
                                        </p:attrNameLst>
                                      </p:cBhvr>
                                      <p:tavLst>
                                        <p:tav tm="0">
                                          <p:val>
                                            <p:strVal val="#ppt_x"/>
                                          </p:val>
                                        </p:tav>
                                        <p:tav tm="100000">
                                          <p:val>
                                            <p:strVal val="#ppt_x"/>
                                          </p:val>
                                        </p:tav>
                                      </p:tavLst>
                                    </p:anim>
                                    <p:anim calcmode="lin" valueType="num">
                                      <p:cBhvr>
                                        <p:cTn id="98" dur="2500" fill="hold"/>
                                        <p:tgtEl>
                                          <p:spTgt spid="138">
                                            <p:bg/>
                                          </p:spTgt>
                                        </p:tgtEl>
                                        <p:attrNameLst>
                                          <p:attrName>ppt_y</p:attrName>
                                        </p:attrNameLst>
                                      </p:cBhvr>
                                      <p:tavLst>
                                        <p:tav tm="0">
                                          <p:val>
                                            <p:strVal val="1+#ppt_h/2"/>
                                          </p:val>
                                        </p:tav>
                                        <p:tav tm="100000">
                                          <p:val>
                                            <p:strVal val="#ppt_y"/>
                                          </p:val>
                                        </p:tav>
                                      </p:tavLst>
                                    </p:anim>
                                  </p:childTnLst>
                                </p:cTn>
                              </p:par>
                              <p:par>
                                <p:cTn id="99" presetClass="entr" nodeType="withEffect" presetSubtype="4" presetID="2" grpId="11" fill="hold">
                                  <p:stCondLst>
                                    <p:cond delay="0"/>
                                  </p:stCondLst>
                                  <p:iterate type="el" backwards="0">
                                    <p:tmAbs val="0"/>
                                  </p:iterate>
                                  <p:childTnLst>
                                    <p:set>
                                      <p:cBhvr>
                                        <p:cTn id="100" fill="hold"/>
                                        <p:tgtEl>
                                          <p:spTgt spid="138">
                                            <p:txEl>
                                              <p:pRg st="0" end="0"/>
                                            </p:txEl>
                                          </p:spTgt>
                                        </p:tgtEl>
                                        <p:attrNameLst>
                                          <p:attrName>style.visibility</p:attrName>
                                        </p:attrNameLst>
                                      </p:cBhvr>
                                      <p:to>
                                        <p:strVal val="visible"/>
                                      </p:to>
                                    </p:set>
                                    <p:anim calcmode="lin" valueType="num">
                                      <p:cBhvr>
                                        <p:cTn id="101" dur="2500" fill="hold"/>
                                        <p:tgtEl>
                                          <p:spTgt spid="138">
                                            <p:txEl>
                                              <p:pRg st="0" end="0"/>
                                            </p:txEl>
                                          </p:spTgt>
                                        </p:tgtEl>
                                        <p:attrNameLst>
                                          <p:attrName>ppt_x</p:attrName>
                                        </p:attrNameLst>
                                      </p:cBhvr>
                                      <p:tavLst>
                                        <p:tav tm="0">
                                          <p:val>
                                            <p:strVal val="#ppt_x"/>
                                          </p:val>
                                        </p:tav>
                                        <p:tav tm="100000">
                                          <p:val>
                                            <p:strVal val="#ppt_x"/>
                                          </p:val>
                                        </p:tav>
                                      </p:tavLst>
                                    </p:anim>
                                    <p:anim calcmode="lin" valueType="num">
                                      <p:cBhvr>
                                        <p:cTn id="102" dur="2500" fill="hold"/>
                                        <p:tgtEl>
                                          <p:spTgt spid="138">
                                            <p:txEl>
                                              <p:pRg st="0" end="0"/>
                                            </p:txEl>
                                          </p:spTgt>
                                        </p:tgtEl>
                                        <p:attrNameLst>
                                          <p:attrName>ppt_y</p:attrName>
                                        </p:attrNameLst>
                                      </p:cBhvr>
                                      <p:tavLst>
                                        <p:tav tm="0">
                                          <p:val>
                                            <p:strVal val="1+#ppt_h/2"/>
                                          </p:val>
                                        </p:tav>
                                        <p:tav tm="100000">
                                          <p:val>
                                            <p:strVal val="#ppt_y"/>
                                          </p:val>
                                        </p:tav>
                                      </p:tavLst>
                                    </p:anim>
                                  </p:childTnLst>
                                </p:cTn>
                              </p:par>
                            </p:childTnLst>
                          </p:cTn>
                        </p:par>
                        <p:par>
                          <p:cTn id="103" fill="hold">
                            <p:stCondLst>
                              <p:cond delay="5000"/>
                            </p:stCondLst>
                            <p:childTnLst>
                              <p:par>
                                <p:cTn id="104" presetClass="entr" nodeType="afterEffect" presetSubtype="4" presetID="2" grpId="12" fill="hold">
                                  <p:stCondLst>
                                    <p:cond delay="0"/>
                                  </p:stCondLst>
                                  <p:iterate type="el" backwards="0">
                                    <p:tmAbs val="0"/>
                                  </p:iterate>
                                  <p:childTnLst>
                                    <p:set>
                                      <p:cBhvr>
                                        <p:cTn id="105" fill="hold"/>
                                        <p:tgtEl>
                                          <p:spTgt spid="126">
                                            <p:bg/>
                                          </p:spTgt>
                                        </p:tgtEl>
                                        <p:attrNameLst>
                                          <p:attrName>style.visibility</p:attrName>
                                        </p:attrNameLst>
                                      </p:cBhvr>
                                      <p:to>
                                        <p:strVal val="visible"/>
                                      </p:to>
                                    </p:set>
                                    <p:anim calcmode="lin" valueType="num">
                                      <p:cBhvr>
                                        <p:cTn id="106" dur="2500" fill="hold"/>
                                        <p:tgtEl>
                                          <p:spTgt spid="126">
                                            <p:bg/>
                                          </p:spTgt>
                                        </p:tgtEl>
                                        <p:attrNameLst>
                                          <p:attrName>ppt_x</p:attrName>
                                        </p:attrNameLst>
                                      </p:cBhvr>
                                      <p:tavLst>
                                        <p:tav tm="0">
                                          <p:val>
                                            <p:strVal val="#ppt_x"/>
                                          </p:val>
                                        </p:tav>
                                        <p:tav tm="100000">
                                          <p:val>
                                            <p:strVal val="#ppt_x"/>
                                          </p:val>
                                        </p:tav>
                                      </p:tavLst>
                                    </p:anim>
                                    <p:anim calcmode="lin" valueType="num">
                                      <p:cBhvr>
                                        <p:cTn id="107" dur="2500" fill="hold"/>
                                        <p:tgtEl>
                                          <p:spTgt spid="126">
                                            <p:bg/>
                                          </p:spTgt>
                                        </p:tgtEl>
                                        <p:attrNameLst>
                                          <p:attrName>ppt_y</p:attrName>
                                        </p:attrNameLst>
                                      </p:cBhvr>
                                      <p:tavLst>
                                        <p:tav tm="0">
                                          <p:val>
                                            <p:strVal val="1+#ppt_h/2"/>
                                          </p:val>
                                        </p:tav>
                                        <p:tav tm="100000">
                                          <p:val>
                                            <p:strVal val="#ppt_y"/>
                                          </p:val>
                                        </p:tav>
                                      </p:tavLst>
                                    </p:anim>
                                  </p:childTnLst>
                                </p:cTn>
                              </p:par>
                              <p:par>
                                <p:cTn id="108" presetClass="entr" nodeType="withEffect" presetSubtype="4" presetID="2" grpId="12" fill="hold">
                                  <p:stCondLst>
                                    <p:cond delay="0"/>
                                  </p:stCondLst>
                                  <p:iterate type="el" backwards="0">
                                    <p:tmAbs val="0"/>
                                  </p:iterate>
                                  <p:childTnLst>
                                    <p:set>
                                      <p:cBhvr>
                                        <p:cTn id="109" fill="hold"/>
                                        <p:tgtEl>
                                          <p:spTgt spid="126">
                                            <p:txEl>
                                              <p:pRg st="0" end="0"/>
                                            </p:txEl>
                                          </p:spTgt>
                                        </p:tgtEl>
                                        <p:attrNameLst>
                                          <p:attrName>style.visibility</p:attrName>
                                        </p:attrNameLst>
                                      </p:cBhvr>
                                      <p:to>
                                        <p:strVal val="visible"/>
                                      </p:to>
                                    </p:set>
                                    <p:anim calcmode="lin" valueType="num">
                                      <p:cBhvr>
                                        <p:cTn id="110" dur="2500" fill="hold"/>
                                        <p:tgtEl>
                                          <p:spTgt spid="126">
                                            <p:txEl>
                                              <p:pRg st="0" end="0"/>
                                            </p:txEl>
                                          </p:spTgt>
                                        </p:tgtEl>
                                        <p:attrNameLst>
                                          <p:attrName>ppt_x</p:attrName>
                                        </p:attrNameLst>
                                      </p:cBhvr>
                                      <p:tavLst>
                                        <p:tav tm="0">
                                          <p:val>
                                            <p:strVal val="#ppt_x"/>
                                          </p:val>
                                        </p:tav>
                                        <p:tav tm="100000">
                                          <p:val>
                                            <p:strVal val="#ppt_x"/>
                                          </p:val>
                                        </p:tav>
                                      </p:tavLst>
                                    </p:anim>
                                    <p:anim calcmode="lin" valueType="num">
                                      <p:cBhvr>
                                        <p:cTn id="111" dur="2500" fill="hold"/>
                                        <p:tgtEl>
                                          <p:spTgt spid="1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Class="entr" nodeType="clickEffect" presetSubtype="1" presetID="22" grpId="13" fill="hold">
                                  <p:stCondLst>
                                    <p:cond delay="0"/>
                                  </p:stCondLst>
                                  <p:iterate type="el" backwards="0">
                                    <p:tmAbs val="0"/>
                                  </p:iterate>
                                  <p:childTnLst>
                                    <p:set>
                                      <p:cBhvr>
                                        <p:cTn id="115" fill="hold"/>
                                        <p:tgtEl>
                                          <p:spTgt spid="125"/>
                                        </p:tgtEl>
                                        <p:attrNameLst>
                                          <p:attrName>style.visibility</p:attrName>
                                        </p:attrNameLst>
                                      </p:cBhvr>
                                      <p:to>
                                        <p:strVal val="visible"/>
                                      </p:to>
                                    </p:set>
                                    <p:animEffect filter="wipe(up)" transition="in">
                                      <p:cBhvr>
                                        <p:cTn id="116" dur="2250"/>
                                        <p:tgtEl>
                                          <p:spTgt spid="125"/>
                                        </p:tgtEl>
                                      </p:cBhvr>
                                    </p:animEffect>
                                  </p:childTnLst>
                                </p:cTn>
                              </p:par>
                            </p:childTnLst>
                          </p:cTn>
                        </p:par>
                        <p:par>
                          <p:cTn id="117" fill="hold">
                            <p:stCondLst>
                              <p:cond delay="2250"/>
                            </p:stCondLst>
                            <p:childTnLst>
                              <p:par>
                                <p:cTn id="118" presetClass="entr" nodeType="afterEffect" presetSubtype="4" presetID="2" grpId="14" fill="hold">
                                  <p:stCondLst>
                                    <p:cond delay="0"/>
                                  </p:stCondLst>
                                  <p:iterate type="el" backwards="0">
                                    <p:tmAbs val="0"/>
                                  </p:iterate>
                                  <p:childTnLst>
                                    <p:set>
                                      <p:cBhvr>
                                        <p:cTn id="119" fill="hold"/>
                                        <p:tgtEl>
                                          <p:spTgt spid="140">
                                            <p:bg/>
                                          </p:spTgt>
                                        </p:tgtEl>
                                        <p:attrNameLst>
                                          <p:attrName>style.visibility</p:attrName>
                                        </p:attrNameLst>
                                      </p:cBhvr>
                                      <p:to>
                                        <p:strVal val="visible"/>
                                      </p:to>
                                    </p:set>
                                    <p:anim calcmode="lin" valueType="num">
                                      <p:cBhvr>
                                        <p:cTn id="120" dur="2500" fill="hold"/>
                                        <p:tgtEl>
                                          <p:spTgt spid="140">
                                            <p:bg/>
                                          </p:spTgt>
                                        </p:tgtEl>
                                        <p:attrNameLst>
                                          <p:attrName>ppt_x</p:attrName>
                                        </p:attrNameLst>
                                      </p:cBhvr>
                                      <p:tavLst>
                                        <p:tav tm="0">
                                          <p:val>
                                            <p:strVal val="#ppt_x"/>
                                          </p:val>
                                        </p:tav>
                                        <p:tav tm="100000">
                                          <p:val>
                                            <p:strVal val="#ppt_x"/>
                                          </p:val>
                                        </p:tav>
                                      </p:tavLst>
                                    </p:anim>
                                    <p:anim calcmode="lin" valueType="num">
                                      <p:cBhvr>
                                        <p:cTn id="121" dur="2500" fill="hold"/>
                                        <p:tgtEl>
                                          <p:spTgt spid="140">
                                            <p:bg/>
                                          </p:spTgt>
                                        </p:tgtEl>
                                        <p:attrNameLst>
                                          <p:attrName>ppt_y</p:attrName>
                                        </p:attrNameLst>
                                      </p:cBhvr>
                                      <p:tavLst>
                                        <p:tav tm="0">
                                          <p:val>
                                            <p:strVal val="1+#ppt_h/2"/>
                                          </p:val>
                                        </p:tav>
                                        <p:tav tm="100000">
                                          <p:val>
                                            <p:strVal val="#ppt_y"/>
                                          </p:val>
                                        </p:tav>
                                      </p:tavLst>
                                    </p:anim>
                                  </p:childTnLst>
                                </p:cTn>
                              </p:par>
                              <p:par>
                                <p:cTn id="122" presetClass="entr" nodeType="withEffect" presetSubtype="4" presetID="2" grpId="14" fill="hold">
                                  <p:stCondLst>
                                    <p:cond delay="0"/>
                                  </p:stCondLst>
                                  <p:iterate type="el" backwards="0">
                                    <p:tmAbs val="0"/>
                                  </p:iterate>
                                  <p:childTnLst>
                                    <p:set>
                                      <p:cBhvr>
                                        <p:cTn id="123" fill="hold"/>
                                        <p:tgtEl>
                                          <p:spTgt spid="140">
                                            <p:txEl>
                                              <p:pRg st="0" end="0"/>
                                            </p:txEl>
                                          </p:spTgt>
                                        </p:tgtEl>
                                        <p:attrNameLst>
                                          <p:attrName>style.visibility</p:attrName>
                                        </p:attrNameLst>
                                      </p:cBhvr>
                                      <p:to>
                                        <p:strVal val="visible"/>
                                      </p:to>
                                    </p:set>
                                    <p:anim calcmode="lin" valueType="num">
                                      <p:cBhvr>
                                        <p:cTn id="124" dur="2500" fill="hold"/>
                                        <p:tgtEl>
                                          <p:spTgt spid="140">
                                            <p:txEl>
                                              <p:pRg st="0" end="0"/>
                                            </p:txEl>
                                          </p:spTgt>
                                        </p:tgtEl>
                                        <p:attrNameLst>
                                          <p:attrName>ppt_x</p:attrName>
                                        </p:attrNameLst>
                                      </p:cBhvr>
                                      <p:tavLst>
                                        <p:tav tm="0">
                                          <p:val>
                                            <p:strVal val="#ppt_x"/>
                                          </p:val>
                                        </p:tav>
                                        <p:tav tm="100000">
                                          <p:val>
                                            <p:strVal val="#ppt_x"/>
                                          </p:val>
                                        </p:tav>
                                      </p:tavLst>
                                    </p:anim>
                                    <p:anim calcmode="lin" valueType="num">
                                      <p:cBhvr>
                                        <p:cTn id="125" dur="2500" fill="hold"/>
                                        <p:tgtEl>
                                          <p:spTgt spid="140">
                                            <p:txEl>
                                              <p:pRg st="0" end="0"/>
                                            </p:txEl>
                                          </p:spTgt>
                                        </p:tgtEl>
                                        <p:attrNameLst>
                                          <p:attrName>ppt_y</p:attrName>
                                        </p:attrNameLst>
                                      </p:cBhvr>
                                      <p:tavLst>
                                        <p:tav tm="0">
                                          <p:val>
                                            <p:strVal val="1+#ppt_h/2"/>
                                          </p:val>
                                        </p:tav>
                                        <p:tav tm="100000">
                                          <p:val>
                                            <p:strVal val="#ppt_y"/>
                                          </p:val>
                                        </p:tav>
                                      </p:tavLst>
                                    </p:anim>
                                  </p:childTnLst>
                                </p:cTn>
                              </p:par>
                            </p:childTnLst>
                          </p:cTn>
                        </p:par>
                        <p:par>
                          <p:cTn id="126" fill="hold">
                            <p:stCondLst>
                              <p:cond delay="4750"/>
                            </p:stCondLst>
                            <p:childTnLst>
                              <p:par>
                                <p:cTn id="127" presetClass="entr" nodeType="afterEffect" presetSubtype="4" presetID="2" grpId="14" fill="hold">
                                  <p:stCondLst>
                                    <p:cond delay="0"/>
                                  </p:stCondLst>
                                  <p:iterate type="el" backwards="0">
                                    <p:tmAbs val="0"/>
                                  </p:iterate>
                                  <p:childTnLst>
                                    <p:set>
                                      <p:cBhvr>
                                        <p:cTn id="128" fill="hold"/>
                                        <p:tgtEl>
                                          <p:spTgt spid="140">
                                            <p:txEl>
                                              <p:pRg st="1" end="1"/>
                                            </p:txEl>
                                          </p:spTgt>
                                        </p:tgtEl>
                                        <p:attrNameLst>
                                          <p:attrName>style.visibility</p:attrName>
                                        </p:attrNameLst>
                                      </p:cBhvr>
                                      <p:to>
                                        <p:strVal val="visible"/>
                                      </p:to>
                                    </p:set>
                                    <p:anim calcmode="lin" valueType="num">
                                      <p:cBhvr>
                                        <p:cTn id="129" dur="2500" fill="hold"/>
                                        <p:tgtEl>
                                          <p:spTgt spid="140">
                                            <p:txEl>
                                              <p:pRg st="1" end="1"/>
                                            </p:txEl>
                                          </p:spTgt>
                                        </p:tgtEl>
                                        <p:attrNameLst>
                                          <p:attrName>ppt_x</p:attrName>
                                        </p:attrNameLst>
                                      </p:cBhvr>
                                      <p:tavLst>
                                        <p:tav tm="0">
                                          <p:val>
                                            <p:strVal val="#ppt_x"/>
                                          </p:val>
                                        </p:tav>
                                        <p:tav tm="100000">
                                          <p:val>
                                            <p:strVal val="#ppt_x"/>
                                          </p:val>
                                        </p:tav>
                                      </p:tavLst>
                                    </p:anim>
                                    <p:anim calcmode="lin" valueType="num">
                                      <p:cBhvr>
                                        <p:cTn id="130" dur="2500" fill="hold"/>
                                        <p:tgtEl>
                                          <p:spTgt spid="140">
                                            <p:txEl>
                                              <p:pRg st="1" end="1"/>
                                            </p:txEl>
                                          </p:spTgt>
                                        </p:tgtEl>
                                        <p:attrNameLst>
                                          <p:attrName>ppt_y</p:attrName>
                                        </p:attrNameLst>
                                      </p:cBhvr>
                                      <p:tavLst>
                                        <p:tav tm="0">
                                          <p:val>
                                            <p:strVal val="1+#ppt_h/2"/>
                                          </p:val>
                                        </p:tav>
                                        <p:tav tm="100000">
                                          <p:val>
                                            <p:strVal val="#ppt_y"/>
                                          </p:val>
                                        </p:tav>
                                      </p:tavLst>
                                    </p:anim>
                                  </p:childTnLst>
                                </p:cTn>
                              </p:par>
                            </p:childTnLst>
                          </p:cTn>
                        </p:par>
                        <p:par>
                          <p:cTn id="131" fill="hold">
                            <p:stCondLst>
                              <p:cond delay="7250"/>
                            </p:stCondLst>
                            <p:childTnLst>
                              <p:par>
                                <p:cTn id="132" presetClass="entr" nodeType="afterEffect" presetSubtype="5" presetID="19" grpId="15" fill="hold">
                                  <p:stCondLst>
                                    <p:cond delay="0"/>
                                  </p:stCondLst>
                                  <p:iterate type="el" backwards="0">
                                    <p:tmAbs val="0"/>
                                  </p:iterate>
                                  <p:childTnLst>
                                    <p:set>
                                      <p:cBhvr>
                                        <p:cTn id="133" fill="hold"/>
                                        <p:tgtEl>
                                          <p:spTgt spid="139"/>
                                        </p:tgtEl>
                                        <p:attrNameLst>
                                          <p:attrName>style.visibility</p:attrName>
                                        </p:attrNameLst>
                                      </p:cBhvr>
                                      <p:to>
                                        <p:strVal val="visible"/>
                                      </p:to>
                                    </p:set>
                                    <p:anim calcmode="lin" valueType="num">
                                      <p:cBhvr>
                                        <p:cTn id="134" dur="2000" fill="hold"/>
                                        <p:tgtEl>
                                          <p:spTgt spid="139"/>
                                        </p:tgtEl>
                                        <p:attrNameLst>
                                          <p:attrName>ppt_w</p:attrName>
                                        </p:attrNameLst>
                                      </p:cBhvr>
                                      <p:tavLst>
                                        <p:tav tm="0">
                                          <p:val>
                                            <p:strVal val="#ppt_w"/>
                                          </p:val>
                                        </p:tav>
                                        <p:tav tm="100000">
                                          <p:val>
                                            <p:strVal val="#ppt_w"/>
                                          </p:val>
                                        </p:tav>
                                      </p:tavLst>
                                    </p:anim>
                                    <p:anim calcmode="lin" valueType="num">
                                      <p:cBhvr>
                                        <p:cTn id="135" dur="2000" fill="hold"/>
                                        <p:tgtEl>
                                          <p:spTgt spid="139"/>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6" grpId="10"/>
      <p:bldP build="p" bldLvl="5" animBg="1" rev="0" advAuto="0" spid="126" grpId="12"/>
      <p:bldP build="whole" bldLvl="1" animBg="1" rev="0" advAuto="0" spid="139" grpId="15"/>
      <p:bldP build="whole" bldLvl="1" animBg="1" rev="0" advAuto="0" spid="130" grpId="6"/>
      <p:bldP build="p" bldLvl="5" animBg="1" rev="0" advAuto="0" spid="138" grpId="11"/>
      <p:bldP build="p" bldLvl="5" animBg="1" rev="0" advAuto="0" spid="131" grpId="5"/>
      <p:bldP build="whole" bldLvl="1" animBg="1" rev="0" advAuto="0" spid="144" grpId="2"/>
      <p:bldP build="p" bldLvl="5" animBg="1" rev="0" advAuto="0" spid="137" grpId="7"/>
      <p:bldP build="p" bldLvl="5" animBg="1" rev="0" advAuto="0" spid="133" grpId="4"/>
      <p:bldP build="whole" bldLvl="1" animBg="1" rev="0" advAuto="0" spid="125" grpId="13"/>
      <p:bldP build="p" bldLvl="5" animBg="1" rev="0" advAuto="0" spid="134" grpId="8"/>
      <p:bldP build="p" bldLvl="5" animBg="1" rev="0" advAuto="0" spid="132" grpId="3"/>
      <p:bldP build="p" bldLvl="5" animBg="1" rev="0" advAuto="0" spid="135" grpId="9"/>
      <p:bldP build="p" bldLvl="5" animBg="1" rev="0" advAuto="0" spid="127" grpId="1"/>
      <p:bldP build="p" bldLvl="5" animBg="1" rev="0" advAuto="0" spid="140" grpId="14"/>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title" idx="4294967295"/>
          </p:nvPr>
        </p:nvSpPr>
        <p:spPr>
          <a:xfrm>
            <a:off x="1651389" y="40803"/>
            <a:ext cx="11035575" cy="890837"/>
          </a:xfrm>
          <a:prstGeom prst="rect">
            <a:avLst/>
          </a:prstGeom>
        </p:spPr>
        <p:txBody>
          <a:bodyPr lIns="0" tIns="0" rIns="0" bIns="0"/>
          <a:lstStyle>
            <a:lvl1pPr algn="l" defTabSz="365760">
              <a:defRPr sz="4240"/>
            </a:lvl1pPr>
          </a:lstStyle>
          <a:p>
            <a:pPr/>
            <a:r>
              <a:t>C) Describing the Special Blessings (John 15:7-8)</a:t>
            </a:r>
          </a:p>
        </p:txBody>
      </p:sp>
      <p:grpSp>
        <p:nvGrpSpPr>
          <p:cNvPr id="151" name="Group 151"/>
          <p:cNvGrpSpPr/>
          <p:nvPr/>
        </p:nvGrpSpPr>
        <p:grpSpPr>
          <a:xfrm>
            <a:off x="1651389" y="1278371"/>
            <a:ext cx="10803236" cy="3705904"/>
            <a:chOff x="0" y="0"/>
            <a:chExt cx="10803235" cy="3705902"/>
          </a:xfrm>
        </p:grpSpPr>
        <p:sp>
          <p:nvSpPr>
            <p:cNvPr id="149" name="Shape 149"/>
            <p:cNvSpPr/>
            <p:nvPr/>
          </p:nvSpPr>
          <p:spPr>
            <a:xfrm>
              <a:off x="0" y="0"/>
              <a:ext cx="10803236" cy="3705903"/>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190500" dist="8455" dir="5400000">
                <a:srgbClr val="000000"/>
              </a:outerShdw>
            </a:effectLst>
          </p:spPr>
          <p:txBody>
            <a:bodyPr wrap="square" lIns="50800" tIns="50800" rIns="50800" bIns="50800" numCol="1" anchor="ctr">
              <a:noAutofit/>
            </a:bodyPr>
            <a:lstStyle/>
            <a:p>
              <a:pPr>
                <a:defRPr sz="2400">
                  <a:solidFill>
                    <a:srgbClr val="FFFFFF"/>
                  </a:solidFill>
                </a:defRPr>
              </a:pPr>
            </a:p>
          </p:txBody>
        </p:sp>
        <p:sp>
          <p:nvSpPr>
            <p:cNvPr id="150" name="Shape 150"/>
            <p:cNvSpPr/>
            <p:nvPr/>
          </p:nvSpPr>
          <p:spPr>
            <a:xfrm>
              <a:off x="282232" y="247322"/>
              <a:ext cx="10143344" cy="3322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marL="228600" marR="0" algn="just" defTabSz="457200">
                <a:spcBef>
                  <a:spcPts val="500"/>
                </a:spcBef>
                <a:defRPr sz="3100">
                  <a:solidFill>
                    <a:srgbClr val="FFFFFF"/>
                  </a:solidFill>
                  <a:latin typeface="Garamond Premier Pro"/>
                  <a:ea typeface="Garamond Premier Pro"/>
                  <a:cs typeface="Garamond Premier Pro"/>
                  <a:sym typeface="Garamond Premier Pro"/>
                </a:defRPr>
              </a:lvl1pPr>
            </a:lstStyle>
            <a:p>
              <a:pPr/>
              <a:r>
                <a:t>“Seek not an experience, but seek Him (Christ). Seek to know Him. Seek to realize His presence. Seek to love Him. Seek to die to yourself and everything else that you may live entirely in Him and for Him and give yourself entirely too. If He is at the center, you will be safe. But if you are simply seeking an experience, …thrills…excitement, well then you are opening the door to the counterfeit and probably receive it.” –Martyn Lloyd-Jones </a:t>
              </a:r>
            </a:p>
          </p:txBody>
        </p:sp>
      </p:grpSp>
      <p:sp>
        <p:nvSpPr>
          <p:cNvPr id="152" name="Shape 152"/>
          <p:cNvSpPr/>
          <p:nvPr/>
        </p:nvSpPr>
        <p:spPr>
          <a:xfrm>
            <a:off x="1651390" y="5488100"/>
            <a:ext cx="11035574" cy="375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spcBef>
                <a:spcPts val="2100"/>
              </a:spcBef>
              <a:buClr>
                <a:srgbClr val="000000"/>
              </a:buClr>
              <a:defRPr sz="3000">
                <a:latin typeface="Gill Sans SemiBold"/>
                <a:ea typeface="Gill Sans SemiBold"/>
                <a:cs typeface="Gill Sans SemiBold"/>
                <a:sym typeface="Gill Sans SemiBold"/>
              </a:defRPr>
            </a:pPr>
            <a:r>
              <a:t>Two important conclusions must drive our perspectives: </a:t>
            </a:r>
          </a:p>
          <a:p>
            <a:pPr algn="l" defTabSz="457200">
              <a:spcBef>
                <a:spcPts val="2100"/>
              </a:spcBef>
              <a:buClr>
                <a:srgbClr val="000000"/>
              </a:buClr>
              <a:defRPr sz="3000">
                <a:latin typeface="Gill Sans"/>
                <a:ea typeface="Gill Sans"/>
                <a:cs typeface="Gill Sans"/>
                <a:sym typeface="Gill Sans"/>
              </a:defRPr>
            </a:pPr>
            <a:r>
              <a:t>(1) Believers do not need another new experience of God’s Spirit to be filled with and led by the Spirit of God.</a:t>
            </a:r>
          </a:p>
          <a:p>
            <a:pPr algn="l" defTabSz="457200">
              <a:spcBef>
                <a:spcPts val="2100"/>
              </a:spcBef>
              <a:buClr>
                <a:srgbClr val="000000"/>
              </a:buClr>
              <a:defRPr sz="3000">
                <a:latin typeface="Gill Sans"/>
                <a:ea typeface="Gill Sans"/>
                <a:cs typeface="Gill Sans"/>
                <a:sym typeface="Gill Sans"/>
              </a:defRPr>
            </a:pPr>
            <a:r>
              <a:t>(2) Some believers have been specially moved of God by special experiences of the Spirit, often heightening the believers’ sensitivity to the things of God, enabling their service of ministry to be more productive and ongoing (John 15:1-15).</a:t>
            </a:r>
          </a:p>
        </p:txBody>
      </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151"/>
                                        </p:tgtEl>
                                        <p:attrNameLst>
                                          <p:attrName>style.visibility</p:attrName>
                                        </p:attrNameLst>
                                      </p:cBhvr>
                                      <p:to>
                                        <p:strVal val="visible"/>
                                      </p:to>
                                    </p:set>
                                    <p:anim calcmode="lin" valueType="num">
                                      <p:cBhvr>
                                        <p:cTn id="7" dur="2500" fill="hold"/>
                                        <p:tgtEl>
                                          <p:spTgt spid="151"/>
                                        </p:tgtEl>
                                        <p:attrNameLst>
                                          <p:attrName>ppt_x</p:attrName>
                                        </p:attrNameLst>
                                      </p:cBhvr>
                                      <p:tavLst>
                                        <p:tav tm="0">
                                          <p:val>
                                            <p:strVal val="0-#ppt_w/2"/>
                                          </p:val>
                                        </p:tav>
                                        <p:tav tm="100000">
                                          <p:val>
                                            <p:strVal val="#ppt_x"/>
                                          </p:val>
                                        </p:tav>
                                      </p:tavLst>
                                    </p:anim>
                                    <p:anim calcmode="lin" valueType="num">
                                      <p:cBhvr>
                                        <p:cTn id="8" dur="2500" fill="hold"/>
                                        <p:tgtEl>
                                          <p:spTgt spid="15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2" fill="hold">
                                  <p:stCondLst>
                                    <p:cond delay="0"/>
                                  </p:stCondLst>
                                  <p:iterate type="el" backwards="0">
                                    <p:tmAbs val="0"/>
                                  </p:iterate>
                                  <p:childTnLst>
                                    <p:set>
                                      <p:cBhvr>
                                        <p:cTn id="12" fill="hold"/>
                                        <p:tgtEl>
                                          <p:spTgt spid="152">
                                            <p:bg/>
                                          </p:spTgt>
                                        </p:tgtEl>
                                        <p:attrNameLst>
                                          <p:attrName>style.visibility</p:attrName>
                                        </p:attrNameLst>
                                      </p:cBhvr>
                                      <p:to>
                                        <p:strVal val="visible"/>
                                      </p:to>
                                    </p:set>
                                    <p:anim calcmode="lin" valueType="num">
                                      <p:cBhvr>
                                        <p:cTn id="13" dur="2750" fill="hold"/>
                                        <p:tgtEl>
                                          <p:spTgt spid="152">
                                            <p:bg/>
                                          </p:spTgt>
                                        </p:tgtEl>
                                        <p:attrNameLst>
                                          <p:attrName>ppt_x</p:attrName>
                                        </p:attrNameLst>
                                      </p:cBhvr>
                                      <p:tavLst>
                                        <p:tav tm="0">
                                          <p:val>
                                            <p:strVal val="#ppt_x"/>
                                          </p:val>
                                        </p:tav>
                                        <p:tav tm="100000">
                                          <p:val>
                                            <p:strVal val="#ppt_x"/>
                                          </p:val>
                                        </p:tav>
                                      </p:tavLst>
                                    </p:anim>
                                    <p:anim calcmode="lin" valueType="num">
                                      <p:cBhvr>
                                        <p:cTn id="14" dur="2750" fill="hold"/>
                                        <p:tgtEl>
                                          <p:spTgt spid="152">
                                            <p:bg/>
                                          </p:spTgt>
                                        </p:tgtEl>
                                        <p:attrNameLst>
                                          <p:attrName>ppt_y</p:attrName>
                                        </p:attrNameLst>
                                      </p:cBhvr>
                                      <p:tavLst>
                                        <p:tav tm="0">
                                          <p:val>
                                            <p:strVal val="1+#ppt_h/2"/>
                                          </p:val>
                                        </p:tav>
                                        <p:tav tm="100000">
                                          <p:val>
                                            <p:strVal val="#ppt_y"/>
                                          </p:val>
                                        </p:tav>
                                      </p:tavLst>
                                    </p:anim>
                                  </p:childTnLst>
                                </p:cTn>
                              </p:par>
                              <p:par>
                                <p:cTn id="15" presetClass="entr" nodeType="withEffect" presetSubtype="4" presetID="2" grpId="2" fill="hold">
                                  <p:stCondLst>
                                    <p:cond delay="0"/>
                                  </p:stCondLst>
                                  <p:iterate type="el" backwards="0">
                                    <p:tmAbs val="0"/>
                                  </p:iterate>
                                  <p:childTnLst>
                                    <p:set>
                                      <p:cBhvr>
                                        <p:cTn id="16" fill="hold"/>
                                        <p:tgtEl>
                                          <p:spTgt spid="152">
                                            <p:txEl>
                                              <p:pRg st="0" end="0"/>
                                            </p:txEl>
                                          </p:spTgt>
                                        </p:tgtEl>
                                        <p:attrNameLst>
                                          <p:attrName>style.visibility</p:attrName>
                                        </p:attrNameLst>
                                      </p:cBhvr>
                                      <p:to>
                                        <p:strVal val="visible"/>
                                      </p:to>
                                    </p:set>
                                    <p:anim calcmode="lin" valueType="num">
                                      <p:cBhvr>
                                        <p:cTn id="17" dur="2750" fill="hold"/>
                                        <p:tgtEl>
                                          <p:spTgt spid="152">
                                            <p:txEl>
                                              <p:pRg st="0" end="0"/>
                                            </p:txEl>
                                          </p:spTgt>
                                        </p:tgtEl>
                                        <p:attrNameLst>
                                          <p:attrName>ppt_x</p:attrName>
                                        </p:attrNameLst>
                                      </p:cBhvr>
                                      <p:tavLst>
                                        <p:tav tm="0">
                                          <p:val>
                                            <p:strVal val="#ppt_x"/>
                                          </p:val>
                                        </p:tav>
                                        <p:tav tm="100000">
                                          <p:val>
                                            <p:strVal val="#ppt_x"/>
                                          </p:val>
                                        </p:tav>
                                      </p:tavLst>
                                    </p:anim>
                                    <p:anim calcmode="lin" valueType="num">
                                      <p:cBhvr>
                                        <p:cTn id="18" dur="2750" fill="hold"/>
                                        <p:tgtEl>
                                          <p:spTgt spid="152">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Class="entr" nodeType="afterEffect" presetSubtype="4" presetID="2" grpId="2" fill="hold">
                                  <p:stCondLst>
                                    <p:cond delay="0"/>
                                  </p:stCondLst>
                                  <p:iterate type="el" backwards="0">
                                    <p:tmAbs val="0"/>
                                  </p:iterate>
                                  <p:childTnLst>
                                    <p:set>
                                      <p:cBhvr>
                                        <p:cTn id="21" fill="hold"/>
                                        <p:tgtEl>
                                          <p:spTgt spid="152">
                                            <p:txEl>
                                              <p:pRg st="1" end="1"/>
                                            </p:txEl>
                                          </p:spTgt>
                                        </p:tgtEl>
                                        <p:attrNameLst>
                                          <p:attrName>style.visibility</p:attrName>
                                        </p:attrNameLst>
                                      </p:cBhvr>
                                      <p:to>
                                        <p:strVal val="visible"/>
                                      </p:to>
                                    </p:set>
                                    <p:anim calcmode="lin" valueType="num">
                                      <p:cBhvr>
                                        <p:cTn id="22" dur="2750" fill="hold"/>
                                        <p:tgtEl>
                                          <p:spTgt spid="152">
                                            <p:txEl>
                                              <p:pRg st="1" end="1"/>
                                            </p:txEl>
                                          </p:spTgt>
                                        </p:tgtEl>
                                        <p:attrNameLst>
                                          <p:attrName>ppt_x</p:attrName>
                                        </p:attrNameLst>
                                      </p:cBhvr>
                                      <p:tavLst>
                                        <p:tav tm="0">
                                          <p:val>
                                            <p:strVal val="#ppt_x"/>
                                          </p:val>
                                        </p:tav>
                                        <p:tav tm="100000">
                                          <p:val>
                                            <p:strVal val="#ppt_x"/>
                                          </p:val>
                                        </p:tav>
                                      </p:tavLst>
                                    </p:anim>
                                    <p:anim calcmode="lin" valueType="num">
                                      <p:cBhvr>
                                        <p:cTn id="23" dur="2750" fill="hold"/>
                                        <p:tgtEl>
                                          <p:spTgt spid="1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4" presetID="2" grpId="2" fill="hold">
                                  <p:stCondLst>
                                    <p:cond delay="0"/>
                                  </p:stCondLst>
                                  <p:iterate type="el" backwards="0">
                                    <p:tmAbs val="0"/>
                                  </p:iterate>
                                  <p:childTnLst>
                                    <p:set>
                                      <p:cBhvr>
                                        <p:cTn id="27" fill="hold"/>
                                        <p:tgtEl>
                                          <p:spTgt spid="152">
                                            <p:txEl>
                                              <p:pRg st="2" end="2"/>
                                            </p:txEl>
                                          </p:spTgt>
                                        </p:tgtEl>
                                        <p:attrNameLst>
                                          <p:attrName>style.visibility</p:attrName>
                                        </p:attrNameLst>
                                      </p:cBhvr>
                                      <p:to>
                                        <p:strVal val="visible"/>
                                      </p:to>
                                    </p:set>
                                    <p:anim calcmode="lin" valueType="num">
                                      <p:cBhvr>
                                        <p:cTn id="28" dur="2750" fill="hold"/>
                                        <p:tgtEl>
                                          <p:spTgt spid="152">
                                            <p:txEl>
                                              <p:pRg st="2" end="2"/>
                                            </p:txEl>
                                          </p:spTgt>
                                        </p:tgtEl>
                                        <p:attrNameLst>
                                          <p:attrName>ppt_x</p:attrName>
                                        </p:attrNameLst>
                                      </p:cBhvr>
                                      <p:tavLst>
                                        <p:tav tm="0">
                                          <p:val>
                                            <p:strVal val="#ppt_x"/>
                                          </p:val>
                                        </p:tav>
                                        <p:tav tm="100000">
                                          <p:val>
                                            <p:strVal val="#ppt_x"/>
                                          </p:val>
                                        </p:tav>
                                      </p:tavLst>
                                    </p:anim>
                                    <p:anim calcmode="lin" valueType="num">
                                      <p:cBhvr>
                                        <p:cTn id="29" dur="2750" fill="hold"/>
                                        <p:tgtEl>
                                          <p:spTgt spid="15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1" grpId="1"/>
      <p:bldP build="p" bldLvl="5" animBg="1" rev="0" advAuto="0" spid="152" grpId="2"/>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nvSpPr>
        <p:spPr>
          <a:xfrm>
            <a:off x="1651389" y="1020682"/>
            <a:ext cx="10748758" cy="81534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57200" indent="-457200" algn="just">
              <a:spcBef>
                <a:spcPts val="1700"/>
              </a:spcBef>
              <a:buSzPct val="100000"/>
              <a:buChar char="•"/>
              <a:defRPr sz="2500"/>
            </a:pPr>
            <a:r>
              <a:rPr b="1">
                <a:latin typeface="Helvetica"/>
                <a:ea typeface="Helvetica"/>
                <a:cs typeface="Helvetica"/>
                <a:sym typeface="Helvetica"/>
              </a:rPr>
              <a:t>What is a revival?</a:t>
            </a:r>
            <a:br/>
            <a:r>
              <a:t>Revival is the outpouring of God’s Spirit upon the believers  in such a way as to significantly move the work of God forward in their lives and that many come to know the Lord.</a:t>
            </a:r>
          </a:p>
          <a:p>
            <a:pPr marL="457200" indent="-457200" algn="just">
              <a:spcBef>
                <a:spcPts val="1700"/>
              </a:spcBef>
              <a:buSzPct val="100000"/>
              <a:buChar char="•"/>
              <a:defRPr sz="2500"/>
            </a:pPr>
            <a:r>
              <a:rPr b="1">
                <a:latin typeface="Helvetica"/>
                <a:ea typeface="Helvetica"/>
                <a:cs typeface="Helvetica"/>
                <a:sym typeface="Helvetica"/>
              </a:rPr>
              <a:t>What are some characteristics of the First Great Awakening?</a:t>
            </a:r>
            <a:br/>
            <a:r>
              <a:t>“The town,” says Mr. Edwards, “was never so full of love, nor so full of joy, nor yet so full of distress, as it was then.” Whenever he met the people in the sanctuary, he not only saw the house crowded, but every hearer earnest to receive the truth of God, and often the whole assembly dissolved in tears: some weeping for sorrow, others for joy, and others from compassion. In the months of March and April, when the work of God was carried on with the greatest power, he supposes the number, apparently of genuine conversions, to have been at least four a day, or nearly thirty a week, take one week with another, for five or six weeks together. –</a:t>
            </a:r>
            <a:r>
              <a:rPr sz="1900"/>
              <a:t>CHAPTER VII. Remarkable revival of religion, in 1734, and 1735 </a:t>
            </a:r>
          </a:p>
          <a:p>
            <a:pPr marL="457200" indent="-457200" algn="just">
              <a:spcBef>
                <a:spcPts val="1700"/>
              </a:spcBef>
              <a:buSzPct val="100000"/>
              <a:buChar char="•"/>
              <a:defRPr sz="2500"/>
            </a:pPr>
            <a:r>
              <a:t>George Whitefield’s (1735) “great and sudden fame had preceded him and he was in immediate demand. He began preaching in Philadelphia at once and thousands flocked to hear him. The population of the town did not exceed 12,000 souls, yet his initial audiences numbered from 6,000 to 8,000!” (</a:t>
            </a:r>
            <a:r>
              <a:rPr u="sng">
                <a:hlinkClick r:id="rId3" invalidUrl="" action="" tgtFrame="" tooltip="" history="1" highlightClick="0" endSnd="0"/>
              </a:rPr>
              <a:t>revival-library.org</a:t>
            </a:r>
            <a:r>
              <a:t>)</a:t>
            </a:r>
          </a:p>
        </p:txBody>
      </p:sp>
      <p:sp>
        <p:nvSpPr>
          <p:cNvPr id="155" name="Shape 155"/>
          <p:cNvSpPr/>
          <p:nvPr>
            <p:ph type="title" idx="4294967295"/>
          </p:nvPr>
        </p:nvSpPr>
        <p:spPr>
          <a:xfrm>
            <a:off x="1651389" y="40803"/>
            <a:ext cx="11035575" cy="890837"/>
          </a:xfrm>
          <a:prstGeom prst="rect">
            <a:avLst/>
          </a:prstGeom>
        </p:spPr>
        <p:txBody>
          <a:bodyPr lIns="0" tIns="0" rIns="0" bIns="0"/>
          <a:lstStyle>
            <a:lvl1pPr algn="l">
              <a:defRPr sz="5300"/>
            </a:lvl1pPr>
          </a:lstStyle>
          <a:p>
            <a:pPr/>
            <a:r>
              <a:t>D) Seeking Revival</a:t>
            </a:r>
          </a:p>
        </p:txBody>
      </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54">
                                            <p:bg/>
                                          </p:spTgt>
                                        </p:tgtEl>
                                        <p:attrNameLst>
                                          <p:attrName>style.visibility</p:attrName>
                                        </p:attrNameLst>
                                      </p:cBhvr>
                                      <p:to>
                                        <p:strVal val="visible"/>
                                      </p:to>
                                    </p:set>
                                    <p:anim calcmode="lin" valueType="num">
                                      <p:cBhvr>
                                        <p:cTn id="7" dur="2500" fill="hold"/>
                                        <p:tgtEl>
                                          <p:spTgt spid="154">
                                            <p:bg/>
                                          </p:spTgt>
                                        </p:tgtEl>
                                        <p:attrNameLst>
                                          <p:attrName>ppt_x</p:attrName>
                                        </p:attrNameLst>
                                      </p:cBhvr>
                                      <p:tavLst>
                                        <p:tav tm="0">
                                          <p:val>
                                            <p:strVal val="#ppt_x"/>
                                          </p:val>
                                        </p:tav>
                                        <p:tav tm="100000">
                                          <p:val>
                                            <p:strVal val="#ppt_x"/>
                                          </p:val>
                                        </p:tav>
                                      </p:tavLst>
                                    </p:anim>
                                    <p:anim calcmode="lin" valueType="num">
                                      <p:cBhvr>
                                        <p:cTn id="8" dur="2500" fill="hold"/>
                                        <p:tgtEl>
                                          <p:spTgt spid="154">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54">
                                            <p:txEl>
                                              <p:pRg st="0" end="0"/>
                                            </p:txEl>
                                          </p:spTgt>
                                        </p:tgtEl>
                                        <p:attrNameLst>
                                          <p:attrName>style.visibility</p:attrName>
                                        </p:attrNameLst>
                                      </p:cBhvr>
                                      <p:to>
                                        <p:strVal val="visible"/>
                                      </p:to>
                                    </p:set>
                                    <p:anim calcmode="lin" valueType="num">
                                      <p:cBhvr>
                                        <p:cTn id="11" dur="2500" fill="hold"/>
                                        <p:tgtEl>
                                          <p:spTgt spid="154">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1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154">
                                            <p:txEl>
                                              <p:pRg st="1" end="1"/>
                                            </p:txEl>
                                          </p:spTgt>
                                        </p:tgtEl>
                                        <p:attrNameLst>
                                          <p:attrName>style.visibility</p:attrName>
                                        </p:attrNameLst>
                                      </p:cBhvr>
                                      <p:to>
                                        <p:strVal val="visible"/>
                                      </p:to>
                                    </p:set>
                                    <p:anim calcmode="lin" valueType="num">
                                      <p:cBhvr>
                                        <p:cTn id="17" dur="2500" fill="hold"/>
                                        <p:tgtEl>
                                          <p:spTgt spid="154">
                                            <p:txEl>
                                              <p:pRg st="1" end="1"/>
                                            </p:txEl>
                                          </p:spTgt>
                                        </p:tgtEl>
                                        <p:attrNameLst>
                                          <p:attrName>ppt_x</p:attrName>
                                        </p:attrNameLst>
                                      </p:cBhvr>
                                      <p:tavLst>
                                        <p:tav tm="0">
                                          <p:val>
                                            <p:strVal val="#ppt_x"/>
                                          </p:val>
                                        </p:tav>
                                        <p:tav tm="100000">
                                          <p:val>
                                            <p:strVal val="#ppt_x"/>
                                          </p:val>
                                        </p:tav>
                                      </p:tavLst>
                                    </p:anim>
                                    <p:anim calcmode="lin" valueType="num">
                                      <p:cBhvr>
                                        <p:cTn id="18" dur="2500" fill="hold"/>
                                        <p:tgtEl>
                                          <p:spTgt spid="1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154">
                                            <p:txEl>
                                              <p:pRg st="2" end="2"/>
                                            </p:txEl>
                                          </p:spTgt>
                                        </p:tgtEl>
                                        <p:attrNameLst>
                                          <p:attrName>style.visibility</p:attrName>
                                        </p:attrNameLst>
                                      </p:cBhvr>
                                      <p:to>
                                        <p:strVal val="visible"/>
                                      </p:to>
                                    </p:set>
                                    <p:anim calcmode="lin" valueType="num">
                                      <p:cBhvr>
                                        <p:cTn id="23" dur="2500" fill="hold"/>
                                        <p:tgtEl>
                                          <p:spTgt spid="154">
                                            <p:txEl>
                                              <p:pRg st="2" end="2"/>
                                            </p:txEl>
                                          </p:spTgt>
                                        </p:tgtEl>
                                        <p:attrNameLst>
                                          <p:attrName>ppt_x</p:attrName>
                                        </p:attrNameLst>
                                      </p:cBhvr>
                                      <p:tavLst>
                                        <p:tav tm="0">
                                          <p:val>
                                            <p:strVal val="#ppt_x"/>
                                          </p:val>
                                        </p:tav>
                                        <p:tav tm="100000">
                                          <p:val>
                                            <p:strVal val="#ppt_x"/>
                                          </p:val>
                                        </p:tav>
                                      </p:tavLst>
                                    </p:anim>
                                    <p:anim calcmode="lin" valueType="num">
                                      <p:cBhvr>
                                        <p:cTn id="24" dur="2500" fill="hold"/>
                                        <p:tgtEl>
                                          <p:spTgt spid="15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54"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9" name="271014_speed_6-filtered.jpeg"/>
          <p:cNvPicPr>
            <a:picLocks noChangeAspect="0"/>
          </p:cNvPicPr>
          <p:nvPr/>
        </p:nvPicPr>
        <p:blipFill>
          <a:blip r:embed="rId2">
            <a:extLst/>
          </a:blip>
          <a:srcRect l="4640" t="33703" r="18053" b="42214"/>
          <a:stretch>
            <a:fillRect/>
          </a:stretch>
        </p:blipFill>
        <p:spPr>
          <a:xfrm rot="16200000">
            <a:off x="5746608" y="1245584"/>
            <a:ext cx="12596227" cy="4445685"/>
          </a:xfrm>
          <a:prstGeom prst="rect">
            <a:avLst/>
          </a:prstGeom>
          <a:ln w="12700">
            <a:miter lim="400000"/>
          </a:ln>
        </p:spPr>
      </p:pic>
      <p:sp>
        <p:nvSpPr>
          <p:cNvPr id="160" name="Shape 160"/>
          <p:cNvSpPr/>
          <p:nvPr/>
        </p:nvSpPr>
        <p:spPr>
          <a:xfrm>
            <a:off x="1637093" y="1457322"/>
            <a:ext cx="8305685" cy="787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lvl="1" marL="617681" indent="-368300" algn="l">
              <a:spcBef>
                <a:spcPts val="2300"/>
              </a:spcBef>
              <a:buSzPct val="80000"/>
              <a:buChar char="➡"/>
              <a:defRPr sz="3300"/>
            </a:pPr>
            <a:r>
              <a:t>We all have what we need at salvation to live out the gospel by the Holy Spirit.</a:t>
            </a:r>
          </a:p>
          <a:p>
            <a:pPr lvl="1" marL="617681" indent="-368300" algn="l">
              <a:spcBef>
                <a:spcPts val="2300"/>
              </a:spcBef>
              <a:buSzPct val="80000"/>
              <a:buChar char="➡"/>
              <a:defRPr sz="3300"/>
            </a:pPr>
            <a:r>
              <a:t>Many professing believers are deadlike because they were never genuinely saved.</a:t>
            </a:r>
          </a:p>
          <a:p>
            <a:pPr lvl="1" marL="617681" indent="-368300" algn="l">
              <a:spcBef>
                <a:spcPts val="2300"/>
              </a:spcBef>
              <a:buSzPct val="80000"/>
              <a:buChar char="➡"/>
              <a:defRPr sz="3300"/>
            </a:pPr>
            <a:r>
              <a:t>We should not seek a ‘second’ post-conversion experience.</a:t>
            </a:r>
          </a:p>
          <a:p>
            <a:pPr lvl="1" marL="617681" indent="-368300" algn="l">
              <a:spcBef>
                <a:spcPts val="2300"/>
              </a:spcBef>
              <a:buSzPct val="80000"/>
              <a:buChar char="➡"/>
              <a:defRPr sz="3300"/>
            </a:pPr>
            <a:r>
              <a:t>The Lord does work in His people in unique ways through His Spirit for His own purposes.</a:t>
            </a:r>
          </a:p>
          <a:p>
            <a:pPr lvl="1" marL="617681" indent="-368300" algn="l">
              <a:spcBef>
                <a:spcPts val="2300"/>
              </a:spcBef>
              <a:buSzPct val="80000"/>
              <a:buChar char="➡"/>
              <a:defRPr sz="3300"/>
            </a:pPr>
            <a:r>
              <a:t>We should seek a fuller and deeper walk with the Lord for all by seeking God’s greater works!</a:t>
            </a:r>
          </a:p>
        </p:txBody>
      </p:sp>
      <p:sp>
        <p:nvSpPr>
          <p:cNvPr id="161" name="Shape 161"/>
          <p:cNvSpPr/>
          <p:nvPr>
            <p:ph type="title" idx="4294967295"/>
          </p:nvPr>
        </p:nvSpPr>
        <p:spPr>
          <a:xfrm>
            <a:off x="1637093" y="282333"/>
            <a:ext cx="4660446" cy="890837"/>
          </a:xfrm>
          <a:prstGeom prst="rect">
            <a:avLst/>
          </a:prstGeom>
        </p:spPr>
        <p:txBody>
          <a:bodyPr lIns="0" tIns="0" rIns="0" bIns="0"/>
          <a:lstStyle>
            <a:lvl1pPr algn="l" defTabSz="429768">
              <a:defRPr sz="5264"/>
            </a:lvl1pPr>
          </a:lstStyle>
          <a:p>
            <a:pPr/>
            <a:r>
              <a:t>Final Application</a:t>
            </a:r>
          </a:p>
        </p:txBody>
      </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2" presetID="22" grpId="1" fill="hold">
                                  <p:stCondLst>
                                    <p:cond delay="0"/>
                                  </p:stCondLst>
                                  <p:iterate type="el" backwards="0">
                                    <p:tmAbs val="0"/>
                                  </p:iterate>
                                  <p:childTnLst>
                                    <p:set>
                                      <p:cBhvr>
                                        <p:cTn id="6" fill="hold"/>
                                        <p:tgtEl>
                                          <p:spTgt spid="159"/>
                                        </p:tgtEl>
                                        <p:attrNameLst>
                                          <p:attrName>style.visibility</p:attrName>
                                        </p:attrNameLst>
                                      </p:cBhvr>
                                      <p:to>
                                        <p:strVal val="visible"/>
                                      </p:to>
                                    </p:set>
                                    <p:animEffect filter="wipe(right)" transition="in">
                                      <p:cBhvr>
                                        <p:cTn id="7" dur="4000"/>
                                        <p:tgtEl>
                                          <p:spTgt spid="159"/>
                                        </p:tgtEl>
                                      </p:cBhvr>
                                    </p:animEffect>
                                  </p:childTnLst>
                                </p:cTn>
                              </p:par>
                            </p:childTnLst>
                          </p:cTn>
                        </p:par>
                        <p:par>
                          <p:cTn id="8" fill="hold">
                            <p:stCondLst>
                              <p:cond delay="4000"/>
                            </p:stCondLst>
                            <p:childTnLst>
                              <p:par>
                                <p:cTn id="9" presetClass="entr" nodeType="afterEffect" presetSubtype="4" presetID="2" grpId="2" fill="hold">
                                  <p:stCondLst>
                                    <p:cond delay="0"/>
                                  </p:stCondLst>
                                  <p:iterate type="el" backwards="0">
                                    <p:tmAbs val="0"/>
                                  </p:iterate>
                                  <p:childTnLst>
                                    <p:set>
                                      <p:cBhvr>
                                        <p:cTn id="10" fill="hold"/>
                                        <p:tgtEl>
                                          <p:spTgt spid="160">
                                            <p:bg/>
                                          </p:spTgt>
                                        </p:tgtEl>
                                        <p:attrNameLst>
                                          <p:attrName>style.visibility</p:attrName>
                                        </p:attrNameLst>
                                      </p:cBhvr>
                                      <p:to>
                                        <p:strVal val="visible"/>
                                      </p:to>
                                    </p:set>
                                    <p:anim calcmode="lin" valueType="num">
                                      <p:cBhvr>
                                        <p:cTn id="11" dur="2500" fill="hold"/>
                                        <p:tgtEl>
                                          <p:spTgt spid="160">
                                            <p:bg/>
                                          </p:spTgt>
                                        </p:tgtEl>
                                        <p:attrNameLst>
                                          <p:attrName>ppt_x</p:attrName>
                                        </p:attrNameLst>
                                      </p:cBhvr>
                                      <p:tavLst>
                                        <p:tav tm="0">
                                          <p:val>
                                            <p:strVal val="#ppt_x"/>
                                          </p:val>
                                        </p:tav>
                                        <p:tav tm="100000">
                                          <p:val>
                                            <p:strVal val="#ppt_x"/>
                                          </p:val>
                                        </p:tav>
                                      </p:tavLst>
                                    </p:anim>
                                    <p:anim calcmode="lin" valueType="num">
                                      <p:cBhvr>
                                        <p:cTn id="12" dur="2500" fill="hold"/>
                                        <p:tgtEl>
                                          <p:spTgt spid="160">
                                            <p:bg/>
                                          </p:spTgt>
                                        </p:tgtEl>
                                        <p:attrNameLst>
                                          <p:attrName>ppt_y</p:attrName>
                                        </p:attrNameLst>
                                      </p:cBhvr>
                                      <p:tavLst>
                                        <p:tav tm="0">
                                          <p:val>
                                            <p:strVal val="1+#ppt_h/2"/>
                                          </p:val>
                                        </p:tav>
                                        <p:tav tm="100000">
                                          <p:val>
                                            <p:strVal val="#ppt_y"/>
                                          </p:val>
                                        </p:tav>
                                      </p:tavLst>
                                    </p:anim>
                                  </p:childTnLst>
                                </p:cTn>
                              </p:par>
                              <p:par>
                                <p:cTn id="13" presetClass="entr" nodeType="withEffect" presetSubtype="4" presetID="2" grpId="2" fill="hold">
                                  <p:stCondLst>
                                    <p:cond delay="0"/>
                                  </p:stCondLst>
                                  <p:iterate type="el" backwards="0">
                                    <p:tmAbs val="0"/>
                                  </p:iterate>
                                  <p:childTnLst>
                                    <p:set>
                                      <p:cBhvr>
                                        <p:cTn id="14" fill="hold"/>
                                        <p:tgtEl>
                                          <p:spTgt spid="160">
                                            <p:txEl>
                                              <p:pRg st="0" end="0"/>
                                            </p:txEl>
                                          </p:spTgt>
                                        </p:tgtEl>
                                        <p:attrNameLst>
                                          <p:attrName>style.visibility</p:attrName>
                                        </p:attrNameLst>
                                      </p:cBhvr>
                                      <p:to>
                                        <p:strVal val="visible"/>
                                      </p:to>
                                    </p:set>
                                    <p:anim calcmode="lin" valueType="num">
                                      <p:cBhvr>
                                        <p:cTn id="15" dur="2500" fill="hold"/>
                                        <p:tgtEl>
                                          <p:spTgt spid="160">
                                            <p:txEl>
                                              <p:pRg st="0" end="0"/>
                                            </p:txEl>
                                          </p:spTgt>
                                        </p:tgtEl>
                                        <p:attrNameLst>
                                          <p:attrName>ppt_x</p:attrName>
                                        </p:attrNameLst>
                                      </p:cBhvr>
                                      <p:tavLst>
                                        <p:tav tm="0">
                                          <p:val>
                                            <p:strVal val="#ppt_x"/>
                                          </p:val>
                                        </p:tav>
                                        <p:tav tm="100000">
                                          <p:val>
                                            <p:strVal val="#ppt_x"/>
                                          </p:val>
                                        </p:tav>
                                      </p:tavLst>
                                    </p:anim>
                                    <p:anim calcmode="lin" valueType="num">
                                      <p:cBhvr>
                                        <p:cTn id="16" dur="2500" fill="hold"/>
                                        <p:tgtEl>
                                          <p:spTgt spid="1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4" presetID="2" grpId="2" fill="hold">
                                  <p:stCondLst>
                                    <p:cond delay="0"/>
                                  </p:stCondLst>
                                  <p:iterate type="el" backwards="0">
                                    <p:tmAbs val="0"/>
                                  </p:iterate>
                                  <p:childTnLst>
                                    <p:set>
                                      <p:cBhvr>
                                        <p:cTn id="20" fill="hold"/>
                                        <p:tgtEl>
                                          <p:spTgt spid="160">
                                            <p:txEl>
                                              <p:pRg st="1" end="1"/>
                                            </p:txEl>
                                          </p:spTgt>
                                        </p:tgtEl>
                                        <p:attrNameLst>
                                          <p:attrName>style.visibility</p:attrName>
                                        </p:attrNameLst>
                                      </p:cBhvr>
                                      <p:to>
                                        <p:strVal val="visible"/>
                                      </p:to>
                                    </p:set>
                                    <p:anim calcmode="lin" valueType="num">
                                      <p:cBhvr>
                                        <p:cTn id="21" dur="2500" fill="hold"/>
                                        <p:tgtEl>
                                          <p:spTgt spid="160">
                                            <p:txEl>
                                              <p:pRg st="1" end="1"/>
                                            </p:txEl>
                                          </p:spTgt>
                                        </p:tgtEl>
                                        <p:attrNameLst>
                                          <p:attrName>ppt_x</p:attrName>
                                        </p:attrNameLst>
                                      </p:cBhvr>
                                      <p:tavLst>
                                        <p:tav tm="0">
                                          <p:val>
                                            <p:strVal val="#ppt_x"/>
                                          </p:val>
                                        </p:tav>
                                        <p:tav tm="100000">
                                          <p:val>
                                            <p:strVal val="#ppt_x"/>
                                          </p:val>
                                        </p:tav>
                                      </p:tavLst>
                                    </p:anim>
                                    <p:anim calcmode="lin" valueType="num">
                                      <p:cBhvr>
                                        <p:cTn id="22" dur="2500" fill="hold"/>
                                        <p:tgtEl>
                                          <p:spTgt spid="160">
                                            <p:txEl>
                                              <p:pRg st="1" end="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Class="entr" nodeType="afterEffect" presetSubtype="4" presetID="2" grpId="2" fill="hold">
                                  <p:stCondLst>
                                    <p:cond delay="0"/>
                                  </p:stCondLst>
                                  <p:iterate type="el" backwards="0">
                                    <p:tmAbs val="0"/>
                                  </p:iterate>
                                  <p:childTnLst>
                                    <p:set>
                                      <p:cBhvr>
                                        <p:cTn id="25" fill="hold"/>
                                        <p:tgtEl>
                                          <p:spTgt spid="160">
                                            <p:txEl>
                                              <p:pRg st="2" end="2"/>
                                            </p:txEl>
                                          </p:spTgt>
                                        </p:tgtEl>
                                        <p:attrNameLst>
                                          <p:attrName>style.visibility</p:attrName>
                                        </p:attrNameLst>
                                      </p:cBhvr>
                                      <p:to>
                                        <p:strVal val="visible"/>
                                      </p:to>
                                    </p:set>
                                    <p:anim calcmode="lin" valueType="num">
                                      <p:cBhvr>
                                        <p:cTn id="26" dur="2500" fill="hold"/>
                                        <p:tgtEl>
                                          <p:spTgt spid="160">
                                            <p:txEl>
                                              <p:pRg st="2" end="2"/>
                                            </p:txEl>
                                          </p:spTgt>
                                        </p:tgtEl>
                                        <p:attrNameLst>
                                          <p:attrName>ppt_x</p:attrName>
                                        </p:attrNameLst>
                                      </p:cBhvr>
                                      <p:tavLst>
                                        <p:tav tm="0">
                                          <p:val>
                                            <p:strVal val="#ppt_x"/>
                                          </p:val>
                                        </p:tav>
                                        <p:tav tm="100000">
                                          <p:val>
                                            <p:strVal val="#ppt_x"/>
                                          </p:val>
                                        </p:tav>
                                      </p:tavLst>
                                    </p:anim>
                                    <p:anim calcmode="lin" valueType="num">
                                      <p:cBhvr>
                                        <p:cTn id="27" dur="2500" fill="hold"/>
                                        <p:tgtEl>
                                          <p:spTgt spid="160">
                                            <p:txEl>
                                              <p:pRg st="2" end="2"/>
                                            </p:txEl>
                                          </p:spTgt>
                                        </p:tgtEl>
                                        <p:attrNameLst>
                                          <p:attrName>ppt_y</p:attrName>
                                        </p:attrNameLst>
                                      </p:cBhvr>
                                      <p:tavLst>
                                        <p:tav tm="0">
                                          <p:val>
                                            <p:strVal val="1+#ppt_h/2"/>
                                          </p:val>
                                        </p:tav>
                                        <p:tav tm="100000">
                                          <p:val>
                                            <p:strVal val="#ppt_y"/>
                                          </p:val>
                                        </p:tav>
                                      </p:tavLst>
                                    </p:anim>
                                  </p:childTnLst>
                                </p:cTn>
                              </p:par>
                            </p:childTnLst>
                          </p:cTn>
                        </p:par>
                        <p:par>
                          <p:cTn id="28" fill="hold">
                            <p:stCondLst>
                              <p:cond delay="5000"/>
                            </p:stCondLst>
                            <p:childTnLst>
                              <p:par>
                                <p:cTn id="29" presetClass="entr" nodeType="afterEffect" presetSubtype="4" presetID="2" grpId="2" fill="hold">
                                  <p:stCondLst>
                                    <p:cond delay="0"/>
                                  </p:stCondLst>
                                  <p:iterate type="el" backwards="0">
                                    <p:tmAbs val="0"/>
                                  </p:iterate>
                                  <p:childTnLst>
                                    <p:set>
                                      <p:cBhvr>
                                        <p:cTn id="30" fill="hold"/>
                                        <p:tgtEl>
                                          <p:spTgt spid="160">
                                            <p:txEl>
                                              <p:pRg st="3" end="3"/>
                                            </p:txEl>
                                          </p:spTgt>
                                        </p:tgtEl>
                                        <p:attrNameLst>
                                          <p:attrName>style.visibility</p:attrName>
                                        </p:attrNameLst>
                                      </p:cBhvr>
                                      <p:to>
                                        <p:strVal val="visible"/>
                                      </p:to>
                                    </p:set>
                                    <p:anim calcmode="lin" valueType="num">
                                      <p:cBhvr>
                                        <p:cTn id="31" dur="2500" fill="hold"/>
                                        <p:tgtEl>
                                          <p:spTgt spid="160">
                                            <p:txEl>
                                              <p:pRg st="3" end="3"/>
                                            </p:txEl>
                                          </p:spTgt>
                                        </p:tgtEl>
                                        <p:attrNameLst>
                                          <p:attrName>ppt_x</p:attrName>
                                        </p:attrNameLst>
                                      </p:cBhvr>
                                      <p:tavLst>
                                        <p:tav tm="0">
                                          <p:val>
                                            <p:strVal val="#ppt_x"/>
                                          </p:val>
                                        </p:tav>
                                        <p:tav tm="100000">
                                          <p:val>
                                            <p:strVal val="#ppt_x"/>
                                          </p:val>
                                        </p:tav>
                                      </p:tavLst>
                                    </p:anim>
                                    <p:anim calcmode="lin" valueType="num">
                                      <p:cBhvr>
                                        <p:cTn id="32" dur="2500" fill="hold"/>
                                        <p:tgtEl>
                                          <p:spTgt spid="160">
                                            <p:txEl>
                                              <p:pRg st="3" end="3"/>
                                            </p:txEl>
                                          </p:spTgt>
                                        </p:tgtEl>
                                        <p:attrNameLst>
                                          <p:attrName>ppt_y</p:attrName>
                                        </p:attrNameLst>
                                      </p:cBhvr>
                                      <p:tavLst>
                                        <p:tav tm="0">
                                          <p:val>
                                            <p:strVal val="1+#ppt_h/2"/>
                                          </p:val>
                                        </p:tav>
                                        <p:tav tm="100000">
                                          <p:val>
                                            <p:strVal val="#ppt_y"/>
                                          </p:val>
                                        </p:tav>
                                      </p:tavLst>
                                    </p:anim>
                                  </p:childTnLst>
                                </p:cTn>
                              </p:par>
                            </p:childTnLst>
                          </p:cTn>
                        </p:par>
                        <p:par>
                          <p:cTn id="33" fill="hold">
                            <p:stCondLst>
                              <p:cond delay="7500"/>
                            </p:stCondLst>
                            <p:childTnLst>
                              <p:par>
                                <p:cTn id="34" presetClass="entr" nodeType="afterEffect" presetSubtype="4" presetID="2" grpId="2" fill="hold">
                                  <p:stCondLst>
                                    <p:cond delay="0"/>
                                  </p:stCondLst>
                                  <p:iterate type="el" backwards="0">
                                    <p:tmAbs val="0"/>
                                  </p:iterate>
                                  <p:childTnLst>
                                    <p:set>
                                      <p:cBhvr>
                                        <p:cTn id="35" fill="hold"/>
                                        <p:tgtEl>
                                          <p:spTgt spid="160">
                                            <p:txEl>
                                              <p:pRg st="4" end="4"/>
                                            </p:txEl>
                                          </p:spTgt>
                                        </p:tgtEl>
                                        <p:attrNameLst>
                                          <p:attrName>style.visibility</p:attrName>
                                        </p:attrNameLst>
                                      </p:cBhvr>
                                      <p:to>
                                        <p:strVal val="visible"/>
                                      </p:to>
                                    </p:set>
                                    <p:anim calcmode="lin" valueType="num">
                                      <p:cBhvr>
                                        <p:cTn id="36" dur="2500" fill="hold"/>
                                        <p:tgtEl>
                                          <p:spTgt spid="160">
                                            <p:txEl>
                                              <p:pRg st="4" end="4"/>
                                            </p:txEl>
                                          </p:spTgt>
                                        </p:tgtEl>
                                        <p:attrNameLst>
                                          <p:attrName>ppt_x</p:attrName>
                                        </p:attrNameLst>
                                      </p:cBhvr>
                                      <p:tavLst>
                                        <p:tav tm="0">
                                          <p:val>
                                            <p:strVal val="#ppt_x"/>
                                          </p:val>
                                        </p:tav>
                                        <p:tav tm="100000">
                                          <p:val>
                                            <p:strVal val="#ppt_x"/>
                                          </p:val>
                                        </p:tav>
                                      </p:tavLst>
                                    </p:anim>
                                    <p:anim calcmode="lin" valueType="num">
                                      <p:cBhvr>
                                        <p:cTn id="37" dur="2500" fill="hold"/>
                                        <p:tgtEl>
                                          <p:spTgt spid="16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0" grpId="2"/>
      <p:bldP build="whole" bldLvl="1" animBg="1" rev="0" advAuto="0" spid="159"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3" name="water3.jpg"/>
          <p:cNvPicPr>
            <a:picLocks noChangeAspect="1"/>
          </p:cNvPicPr>
          <p:nvPr/>
        </p:nvPicPr>
        <p:blipFill>
          <a:blip r:embed="rId2">
            <a:extLst/>
          </a:blip>
          <a:stretch>
            <a:fillRect/>
          </a:stretch>
        </p:blipFill>
        <p:spPr>
          <a:xfrm>
            <a:off x="1470421" y="0"/>
            <a:ext cx="11645894" cy="4546751"/>
          </a:xfrm>
          <a:prstGeom prst="rect">
            <a:avLst/>
          </a:prstGeom>
          <a:ln w="12700">
            <a:miter lim="400000"/>
          </a:ln>
          <a:effectLst>
            <a:outerShdw sx="100000" sy="100000" kx="0" ky="0" algn="b" rotWithShape="0" blurRad="190500" dist="8455" dir="5400000">
              <a:srgbClr val="000000"/>
            </a:outerShdw>
          </a:effectLst>
        </p:spPr>
      </p:pic>
      <p:sp>
        <p:nvSpPr>
          <p:cNvPr id="164" name="Shape 164"/>
          <p:cNvSpPr/>
          <p:nvPr>
            <p:ph type="title" idx="4294967295"/>
          </p:nvPr>
        </p:nvSpPr>
        <p:spPr>
          <a:xfrm>
            <a:off x="1616655" y="3175132"/>
            <a:ext cx="11584188" cy="890837"/>
          </a:xfrm>
          <a:prstGeom prst="rect">
            <a:avLst/>
          </a:prstGeom>
        </p:spPr>
        <p:txBody>
          <a:bodyPr lIns="0" tIns="0" rIns="0" bIns="0"/>
          <a:lstStyle>
            <a:lvl1pPr>
              <a:defRPr sz="5600"/>
            </a:lvl1pPr>
          </a:lstStyle>
          <a:p>
            <a:pPr/>
            <a:r>
              <a:t>Discussion Questions</a:t>
            </a:r>
          </a:p>
        </p:txBody>
      </p:sp>
      <p:sp>
        <p:nvSpPr>
          <p:cNvPr id="165" name="Shape 165"/>
          <p:cNvSpPr/>
          <p:nvPr/>
        </p:nvSpPr>
        <p:spPr>
          <a:xfrm>
            <a:off x="1610773" y="5010150"/>
            <a:ext cx="10687572" cy="3441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57200" indent="-457200" algn="just">
              <a:spcBef>
                <a:spcPts val="4400"/>
              </a:spcBef>
              <a:buSzPct val="100000"/>
              <a:buChar char="•"/>
              <a:defRPr sz="2900"/>
            </a:pPr>
            <a:r>
              <a:t>Do you sense that the church is missing something? Explain.</a:t>
            </a:r>
          </a:p>
          <a:p>
            <a:pPr marL="457200" indent="-457200" algn="just">
              <a:spcBef>
                <a:spcPts val="4400"/>
              </a:spcBef>
              <a:buSzPct val="100000"/>
              <a:buChar char="•"/>
              <a:defRPr sz="2900"/>
            </a:pPr>
            <a:r>
              <a:t>How do you discern between the genuine and bogus work of the Spirit of God in the lives of His people?</a:t>
            </a:r>
          </a:p>
          <a:p>
            <a:pPr marL="457200" indent="-457200" algn="just">
              <a:spcBef>
                <a:spcPts val="4400"/>
              </a:spcBef>
              <a:buSzPct val="100000"/>
              <a:buChar char="•"/>
              <a:defRPr sz="2900"/>
            </a:pPr>
            <a:r>
              <a:t>Do you sense a need for a revival for the church today? Why? What would you want to happen?</a:t>
            </a:r>
          </a:p>
        </p:txBody>
      </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0"/>
                                  </p:stCondLst>
                                  <p:iterate type="el" backwards="0">
                                    <p:tmAbs val="0"/>
                                  </p:iterate>
                                  <p:childTnLst>
                                    <p:set>
                                      <p:cBhvr>
                                        <p:cTn id="6" fill="hold"/>
                                        <p:tgtEl>
                                          <p:spTgt spid="165">
                                            <p:bg/>
                                          </p:spTgt>
                                        </p:tgtEl>
                                        <p:attrNameLst>
                                          <p:attrName>style.visibility</p:attrName>
                                        </p:attrNameLst>
                                      </p:cBhvr>
                                      <p:to>
                                        <p:strVal val="visible"/>
                                      </p:to>
                                    </p:set>
                                    <p:animEffect filter="wipe(up)" transition="in">
                                      <p:cBhvr>
                                        <p:cTn id="7" dur="2250"/>
                                        <p:tgtEl>
                                          <p:spTgt spid="165">
                                            <p:bg/>
                                          </p:spTgt>
                                        </p:tgtEl>
                                      </p:cBhvr>
                                    </p:animEffect>
                                  </p:childTnLst>
                                </p:cTn>
                              </p:par>
                              <p:par>
                                <p:cTn id="8" presetClass="entr" nodeType="withEffect" presetSubtype="1" presetID="22" grpId="1" fill="hold">
                                  <p:stCondLst>
                                    <p:cond delay="0"/>
                                  </p:stCondLst>
                                  <p:iterate type="el" backwards="0">
                                    <p:tmAbs val="0"/>
                                  </p:iterate>
                                  <p:childTnLst>
                                    <p:set>
                                      <p:cBhvr>
                                        <p:cTn id="9" fill="hold"/>
                                        <p:tgtEl>
                                          <p:spTgt spid="165">
                                            <p:txEl>
                                              <p:pRg st="0" end="0"/>
                                            </p:txEl>
                                          </p:spTgt>
                                        </p:tgtEl>
                                        <p:attrNameLst>
                                          <p:attrName>style.visibility</p:attrName>
                                        </p:attrNameLst>
                                      </p:cBhvr>
                                      <p:to>
                                        <p:strVal val="visible"/>
                                      </p:to>
                                    </p:set>
                                    <p:animEffect filter="wipe(up)" transition="in">
                                      <p:cBhvr>
                                        <p:cTn id="10" dur="2250"/>
                                        <p:tgtEl>
                                          <p:spTgt spid="165">
                                            <p:txEl>
                                              <p:pRg st="0" end="0"/>
                                            </p:txEl>
                                          </p:spTgt>
                                        </p:tgtEl>
                                      </p:cBhvr>
                                    </p:animEffect>
                                  </p:childTnLst>
                                </p:cTn>
                              </p:par>
                            </p:childTnLst>
                          </p:cTn>
                        </p:par>
                        <p:par>
                          <p:cTn id="11" fill="hold">
                            <p:stCondLst>
                              <p:cond delay="2250"/>
                            </p:stCondLst>
                            <p:childTnLst>
                              <p:par>
                                <p:cTn id="12" presetClass="entr" nodeType="afterEffect" presetSubtype="1" presetID="22" grpId="1" fill="hold">
                                  <p:stCondLst>
                                    <p:cond delay="0"/>
                                  </p:stCondLst>
                                  <p:iterate type="el" backwards="0">
                                    <p:tmAbs val="0"/>
                                  </p:iterate>
                                  <p:childTnLst>
                                    <p:set>
                                      <p:cBhvr>
                                        <p:cTn id="13" fill="hold"/>
                                        <p:tgtEl>
                                          <p:spTgt spid="165">
                                            <p:txEl>
                                              <p:pRg st="1" end="1"/>
                                            </p:txEl>
                                          </p:spTgt>
                                        </p:tgtEl>
                                        <p:attrNameLst>
                                          <p:attrName>style.visibility</p:attrName>
                                        </p:attrNameLst>
                                      </p:cBhvr>
                                      <p:to>
                                        <p:strVal val="visible"/>
                                      </p:to>
                                    </p:set>
                                    <p:animEffect filter="wipe(up)" transition="in">
                                      <p:cBhvr>
                                        <p:cTn id="14" dur="2250"/>
                                        <p:tgtEl>
                                          <p:spTgt spid="165">
                                            <p:txEl>
                                              <p:pRg st="1" end="1"/>
                                            </p:txEl>
                                          </p:spTgt>
                                        </p:tgtEl>
                                      </p:cBhvr>
                                    </p:animEffect>
                                  </p:childTnLst>
                                </p:cTn>
                              </p:par>
                            </p:childTnLst>
                          </p:cTn>
                        </p:par>
                        <p:par>
                          <p:cTn id="15" fill="hold">
                            <p:stCondLst>
                              <p:cond delay="4500"/>
                            </p:stCondLst>
                            <p:childTnLst>
                              <p:par>
                                <p:cTn id="16" presetClass="entr" nodeType="afterEffect" presetSubtype="1" presetID="22" grpId="1" fill="hold">
                                  <p:stCondLst>
                                    <p:cond delay="0"/>
                                  </p:stCondLst>
                                  <p:iterate type="el" backwards="0">
                                    <p:tmAbs val="0"/>
                                  </p:iterate>
                                  <p:childTnLst>
                                    <p:set>
                                      <p:cBhvr>
                                        <p:cTn id="17" fill="hold"/>
                                        <p:tgtEl>
                                          <p:spTgt spid="165">
                                            <p:txEl>
                                              <p:pRg st="2" end="2"/>
                                            </p:txEl>
                                          </p:spTgt>
                                        </p:tgtEl>
                                        <p:attrNameLst>
                                          <p:attrName>style.visibility</p:attrName>
                                        </p:attrNameLst>
                                      </p:cBhvr>
                                      <p:to>
                                        <p:strVal val="visible"/>
                                      </p:to>
                                    </p:set>
                                    <p:animEffect filter="wipe(up)" transition="in">
                                      <p:cBhvr>
                                        <p:cTn id="18" dur="2250"/>
                                        <p:tgtEl>
                                          <p:spTgt spid="165">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65"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7" name="000187-0007-000023.jpg"/>
          <p:cNvPicPr>
            <a:picLocks noChangeAspect="1"/>
          </p:cNvPicPr>
          <p:nvPr/>
        </p:nvPicPr>
        <p:blipFill>
          <a:blip r:embed="rId2">
            <a:extLst/>
          </a:blip>
          <a:srcRect l="0" t="0" r="10181" b="0"/>
          <a:stretch>
            <a:fillRect/>
          </a:stretch>
        </p:blipFill>
        <p:spPr>
          <a:xfrm>
            <a:off x="-152400" y="0"/>
            <a:ext cx="13157200" cy="9753601"/>
          </a:xfrm>
          <a:prstGeom prst="rect">
            <a:avLst/>
          </a:prstGeom>
          <a:ln w="12700">
            <a:miter lim="400000"/>
          </a:ln>
        </p:spPr>
      </p:pic>
      <p:sp>
        <p:nvSpPr>
          <p:cNvPr id="168" name="Shape 168"/>
          <p:cNvSpPr/>
          <p:nvPr/>
        </p:nvSpPr>
        <p:spPr>
          <a:xfrm>
            <a:off x="1012991" y="705878"/>
            <a:ext cx="10330422" cy="4887444"/>
          </a:xfrm>
          <a:prstGeom prst="rect">
            <a:avLst/>
          </a:prstGeom>
          <a:ln w="12700">
            <a:miter lim="400000"/>
          </a:ln>
          <a:effectLst>
            <a:outerShdw sx="100000" sy="100000" kx="0" ky="0" algn="b" rotWithShape="0" blurRad="63500" dist="63500" dir="5400000">
              <a:srgbClr val="000000">
                <a:alpha val="70134"/>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18600">
                <a:solidFill>
                  <a:srgbClr val="FFFFFF"/>
                </a:solidFill>
                <a:latin typeface="Emfatick NF"/>
                <a:ea typeface="Emfatick NF"/>
                <a:cs typeface="Emfatick NF"/>
                <a:sym typeface="Emfatick NF"/>
              </a:defRPr>
            </a:lvl1pPr>
          </a:lstStyle>
          <a:p>
            <a:pPr/>
            <a:r>
              <a:t>Life in the Spirit!</a:t>
            </a:r>
          </a:p>
        </p:txBody>
      </p:sp>
      <p:grpSp>
        <p:nvGrpSpPr>
          <p:cNvPr id="171" name="Group 171"/>
          <p:cNvGrpSpPr/>
          <p:nvPr/>
        </p:nvGrpSpPr>
        <p:grpSpPr>
          <a:xfrm>
            <a:off x="-1" y="7159392"/>
            <a:ext cx="13004801" cy="3441701"/>
            <a:chOff x="0" y="-371707"/>
            <a:chExt cx="13004800" cy="3441700"/>
          </a:xfrm>
        </p:grpSpPr>
        <p:sp>
          <p:nvSpPr>
            <p:cNvPr id="169" name="Shape 169"/>
            <p:cNvSpPr/>
            <p:nvPr/>
          </p:nvSpPr>
          <p:spPr>
            <a:xfrm>
              <a:off x="0" y="-371708"/>
              <a:ext cx="13004801" cy="3441701"/>
            </a:xfrm>
            <a:prstGeom prst="rect">
              <a:avLst/>
            </a:prstGeom>
            <a:blipFill rotWithShape="1">
              <a:blip r:embed="rId3"/>
              <a:srcRect l="0" t="0" r="0" b="0"/>
              <a:tile tx="0" ty="0" sx="100000" sy="100000" flip="none" algn="tl"/>
            </a:blipFill>
            <a:ln w="12700" cap="flat">
              <a:noFill/>
              <a:miter lim="400000"/>
            </a:ln>
            <a:effectLst>
              <a:outerShdw sx="100000" sy="100000" kx="0" ky="0" algn="b" rotWithShape="0" blurRad="190500" dist="8455" dir="5400000">
                <a:srgbClr val="000000"/>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i="1" sz="3400">
                  <a:solidFill>
                    <a:srgbClr val="FFFFFF"/>
                  </a:solidFill>
                </a:defRPr>
              </a:pPr>
              <a:r>
                <a:t>Experiencing the Fullness of Christ</a:t>
              </a:r>
            </a:p>
            <a:p>
              <a:pPr>
                <a:defRPr sz="6200">
                  <a:solidFill>
                    <a:srgbClr val="FFFFFF"/>
                  </a:solidFill>
                </a:defRPr>
              </a:pPr>
              <a:r>
                <a:t>16) Special Experiences of the Spirit</a:t>
              </a:r>
            </a:p>
            <a:p>
              <a:pPr>
                <a:defRPr sz="6200">
                  <a:solidFill>
                    <a:srgbClr val="FFFFFF"/>
                  </a:solidFill>
                </a:defRPr>
              </a:pPr>
              <a:r>
                <a:t>(1 Thes 1:5)</a:t>
              </a:r>
            </a:p>
          </p:txBody>
        </p:sp>
        <p:sp>
          <p:nvSpPr>
            <p:cNvPr id="170" name="Shape 170"/>
            <p:cNvSpPr/>
            <p:nvPr/>
          </p:nvSpPr>
          <p:spPr>
            <a:xfrm>
              <a:off x="9263994" y="1520970"/>
              <a:ext cx="3651906" cy="533401"/>
            </a:xfrm>
            <a:prstGeom prst="rect">
              <a:avLst/>
            </a:prstGeom>
            <a:noFill/>
            <a:ln w="12700" cap="flat">
              <a:noFill/>
              <a:miter lim="400000"/>
            </a:ln>
            <a:effectLst>
              <a:outerShdw sx="100000" sy="100000" kx="0" ky="0" algn="b" rotWithShape="0" blurRad="76200" dist="63500" dir="1371204">
                <a:srgbClr val="000000">
                  <a:alpha val="80460"/>
                </a:srgbClr>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1" algn="r">
                <a:lnSpc>
                  <a:spcPct val="130000"/>
                </a:lnSpc>
                <a:defRPr sz="2900">
                  <a:solidFill>
                    <a:srgbClr val="FFFFFF"/>
                  </a:solidFill>
                  <a:latin typeface="Gill Sans"/>
                  <a:ea typeface="Gill Sans"/>
                  <a:cs typeface="Gill Sans"/>
                  <a:sym typeface="Gill Sans"/>
                </a:defRPr>
              </a:pPr>
              <a:r>
                <a:t>Paul J. Bucknell</a:t>
              </a:r>
            </a:p>
          </p:txBody>
        </p:sp>
      </p:gr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5" presetID="19" grpId="1" fill="hold">
                                  <p:stCondLst>
                                    <p:cond delay="400"/>
                                  </p:stCondLst>
                                  <p:iterate type="el" backwards="0">
                                    <p:tmAbs val="0"/>
                                  </p:iterate>
                                  <p:childTnLst>
                                    <p:set>
                                      <p:cBhvr>
                                        <p:cTn id="6" fill="hold"/>
                                        <p:tgtEl>
                                          <p:spTgt spid="171"/>
                                        </p:tgtEl>
                                        <p:attrNameLst>
                                          <p:attrName>style.visibility</p:attrName>
                                        </p:attrNameLst>
                                      </p:cBhvr>
                                      <p:to>
                                        <p:strVal val="visible"/>
                                      </p:to>
                                    </p:set>
                                    <p:anim calcmode="lin" valueType="num">
                                      <p:cBhvr>
                                        <p:cTn id="7" dur="4500" fill="hold"/>
                                        <p:tgtEl>
                                          <p:spTgt spid="171"/>
                                        </p:tgtEl>
                                        <p:attrNameLst>
                                          <p:attrName>ppt_w</p:attrName>
                                        </p:attrNameLst>
                                      </p:cBhvr>
                                      <p:tavLst>
                                        <p:tav tm="0">
                                          <p:val>
                                            <p:strVal val="#ppt_w"/>
                                          </p:val>
                                        </p:tav>
                                        <p:tav tm="100000">
                                          <p:val>
                                            <p:strVal val="#ppt_w"/>
                                          </p:val>
                                        </p:tav>
                                      </p:tavLst>
                                    </p:anim>
                                    <p:anim calcmode="lin" valueType="num">
                                      <p:cBhvr>
                                        <p:cTn id="8" dur="4500" fill="hold"/>
                                        <p:tgtEl>
                                          <p:spTgt spid="171"/>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1"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 name="Shape 48"/>
          <p:cNvSpPr/>
          <p:nvPr/>
        </p:nvSpPr>
        <p:spPr>
          <a:xfrm>
            <a:off x="1621599" y="128786"/>
            <a:ext cx="10064970" cy="10236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defTabSz="457200">
              <a:defRPr b="1" sz="5200">
                <a:latin typeface="+mj-lt"/>
                <a:ea typeface="+mj-ea"/>
                <a:cs typeface="+mj-cs"/>
                <a:sym typeface="Helvetica Condensed Medium"/>
              </a:defRPr>
            </a:lvl1pPr>
          </a:lstStyle>
          <a:p>
            <a:pPr/>
            <a:r>
              <a:t>Section 4: Christian Doctrine</a:t>
            </a:r>
          </a:p>
        </p:txBody>
      </p:sp>
      <p:sp>
        <p:nvSpPr>
          <p:cNvPr id="49" name="Shape 49"/>
          <p:cNvSpPr/>
          <p:nvPr/>
        </p:nvSpPr>
        <p:spPr>
          <a:xfrm>
            <a:off x="1880815" y="7867650"/>
            <a:ext cx="10194164" cy="1473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500">
                <a:latin typeface="Helvetica"/>
                <a:ea typeface="Helvetica"/>
                <a:cs typeface="Helvetica"/>
                <a:sym typeface="Helvetica"/>
              </a:defRPr>
            </a:lvl1pPr>
          </a:lstStyle>
          <a:p>
            <a:pPr/>
            <a:r>
              <a:t>“If I do not go away, the Helper shall not come to you” (Jn 16:7).</a:t>
            </a:r>
          </a:p>
        </p:txBody>
      </p:sp>
      <p:pic>
        <p:nvPicPr>
          <p:cNvPr id="50" name="image5.png" descr="Q&amp;Tisland.jpg"/>
          <p:cNvPicPr>
            <a:picLocks noChangeAspect="1"/>
          </p:cNvPicPr>
          <p:nvPr/>
        </p:nvPicPr>
        <p:blipFill>
          <a:blip r:embed="rId2">
            <a:extLst/>
          </a:blip>
          <a:stretch>
            <a:fillRect/>
          </a:stretch>
        </p:blipFill>
        <p:spPr>
          <a:xfrm>
            <a:off x="1423384" y="2352269"/>
            <a:ext cx="10651595" cy="4315518"/>
          </a:xfrm>
          <a:prstGeom prst="rect">
            <a:avLst/>
          </a:prstGeom>
          <a:ln w="12700">
            <a:miter lim="400000"/>
          </a:ln>
        </p:spPr>
      </p:pic>
      <p:sp>
        <p:nvSpPr>
          <p:cNvPr id="51" name="Shape 51"/>
          <p:cNvSpPr/>
          <p:nvPr/>
        </p:nvSpPr>
        <p:spPr>
          <a:xfrm>
            <a:off x="8824102" y="5454649"/>
            <a:ext cx="1363217" cy="3149601"/>
          </a:xfrm>
          <a:prstGeom prst="rect">
            <a:avLst/>
          </a:prstGeom>
          <a:ln w="12700">
            <a:miter lim="400000"/>
          </a:ln>
          <a:effectLst>
            <a:outerShdw sx="100000" sy="100000" kx="0" ky="0" algn="b" rotWithShape="0" blurRad="76200" dist="63500" dir="2800645">
              <a:srgbClr val="000000">
                <a:alpha val="8046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0">
                <a:solidFill>
                  <a:srgbClr val="8E69A2"/>
                </a:solidFill>
                <a:latin typeface="Baskerville Old Face"/>
                <a:ea typeface="Baskerville Old Face"/>
                <a:cs typeface="Baskerville Old Face"/>
                <a:sym typeface="Baskerville Old Face"/>
              </a:defRPr>
            </a:lvl1pPr>
          </a:lstStyle>
          <a:p>
            <a:pPr/>
            <a:r>
              <a:t>4</a:t>
            </a:r>
          </a:p>
        </p:txBody>
      </p:sp>
      <p:pic>
        <p:nvPicPr>
          <p:cNvPr id="52" name="Islands.png"/>
          <p:cNvPicPr>
            <a:picLocks noChangeAspect="1"/>
          </p:cNvPicPr>
          <p:nvPr/>
        </p:nvPicPr>
        <p:blipFill>
          <a:blip r:embed="rId3">
            <a:extLst/>
          </a:blip>
          <a:stretch>
            <a:fillRect/>
          </a:stretch>
        </p:blipFill>
        <p:spPr>
          <a:xfrm>
            <a:off x="9333899" y="172175"/>
            <a:ext cx="3670901" cy="2735428"/>
          </a:xfrm>
          <a:prstGeom prst="rect">
            <a:avLst/>
          </a:prstGeom>
          <a:ln w="12700">
            <a:miter lim="400000"/>
          </a:ln>
        </p:spPr>
      </p:pic>
      <p:pic>
        <p:nvPicPr>
          <p:cNvPr id="53" name="image6.png" descr="17720-bark-ship--vector.png"/>
          <p:cNvPicPr>
            <a:picLocks noChangeAspect="1"/>
          </p:cNvPicPr>
          <p:nvPr/>
        </p:nvPicPr>
        <p:blipFill>
          <a:blip r:embed="rId4">
            <a:extLst/>
          </a:blip>
          <a:stretch>
            <a:fillRect/>
          </a:stretch>
        </p:blipFill>
        <p:spPr>
          <a:xfrm rot="21159787">
            <a:off x="1745985" y="5448980"/>
            <a:ext cx="2935316" cy="213625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0" presetID="19" grpId="1" fill="hold">
                                  <p:stCondLst>
                                    <p:cond delay="0"/>
                                  </p:stCondLst>
                                  <p:iterate type="el" backwards="0">
                                    <p:tmAbs val="0"/>
                                  </p:iterate>
                                  <p:childTnLst>
                                    <p:set>
                                      <p:cBhvr>
                                        <p:cTn id="6" fill="hold"/>
                                        <p:tgtEl>
                                          <p:spTgt spid="49"/>
                                        </p:tgtEl>
                                        <p:attrNameLst>
                                          <p:attrName>style.visibility</p:attrName>
                                        </p:attrNameLst>
                                      </p:cBhvr>
                                      <p:to>
                                        <p:strVal val="visible"/>
                                      </p:to>
                                    </p:set>
                                    <p:anim calcmode="lin" valueType="num">
                                      <p:cBhvr>
                                        <p:cTn id="7" dur="2000" fill="hold"/>
                                        <p:tgtEl>
                                          <p:spTgt spid="49"/>
                                        </p:tgtEl>
                                        <p:attrNameLst>
                                          <p:attrName>ppt_w</p:attrName>
                                        </p:attrNameLst>
                                      </p:cBhvr>
                                      <p:tavLst>
                                        <p:tav tm="0" fmla="#ppt_w*sin(2.5*pi*$)">
                                          <p:val>
                                            <p:fltVal val="0"/>
                                          </p:val>
                                        </p:tav>
                                        <p:tav tm="100000">
                                          <p:val>
                                            <p:fltVal val="1"/>
                                          </p:val>
                                        </p:tav>
                                      </p:tavLst>
                                    </p:anim>
                                    <p:anim calcmode="lin" valueType="num">
                                      <p:cBhvr>
                                        <p:cTn id="8" dur="2000" fill="hold"/>
                                        <p:tgtEl>
                                          <p:spTgt spid="49"/>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Class="entr" nodeType="afterEffect" presetID="9" grpId="2" fill="hold">
                                  <p:stCondLst>
                                    <p:cond delay="0"/>
                                  </p:stCondLst>
                                  <p:iterate type="el" backwards="0">
                                    <p:tmAbs val="0"/>
                                  </p:iterate>
                                  <p:childTnLst>
                                    <p:set>
                                      <p:cBhvr>
                                        <p:cTn id="11" fill="hold"/>
                                        <p:tgtEl>
                                          <p:spTgt spid="52"/>
                                        </p:tgtEl>
                                        <p:attrNameLst>
                                          <p:attrName>style.visibility</p:attrName>
                                        </p:attrNameLst>
                                      </p:cBhvr>
                                      <p:to>
                                        <p:strVal val="visible"/>
                                      </p:to>
                                    </p:set>
                                    <p:animEffect filter="dissolve" transition="in">
                                      <p:cBhvr>
                                        <p:cTn id="12" dur="2750"/>
                                        <p:tgtEl>
                                          <p:spTgt spid="52"/>
                                        </p:tgtEl>
                                      </p:cBhvr>
                                    </p:animEffect>
                                  </p:childTnLst>
                                </p:cTn>
                              </p:par>
                            </p:childTnLst>
                          </p:cTn>
                        </p:par>
                        <p:par>
                          <p:cTn id="13" fill="hold">
                            <p:stCondLst>
                              <p:cond delay="4750"/>
                            </p:stCondLst>
                            <p:childTnLst>
                              <p:par>
                                <p:cTn id="14" presetClass="entr" nodeType="afterEffect" presetSubtype="12" presetID="2" grpId="3" fill="hold">
                                  <p:stCondLst>
                                    <p:cond delay="0"/>
                                  </p:stCondLst>
                                  <p:iterate type="el" backwards="0">
                                    <p:tmAbs val="0"/>
                                  </p:iterate>
                                  <p:childTnLst>
                                    <p:set>
                                      <p:cBhvr>
                                        <p:cTn id="15" fill="hold"/>
                                        <p:tgtEl>
                                          <p:spTgt spid="53"/>
                                        </p:tgtEl>
                                        <p:attrNameLst>
                                          <p:attrName>style.visibility</p:attrName>
                                        </p:attrNameLst>
                                      </p:cBhvr>
                                      <p:to>
                                        <p:strVal val="visible"/>
                                      </p:to>
                                    </p:set>
                                    <p:anim calcmode="lin" valueType="num">
                                      <p:cBhvr>
                                        <p:cTn id="16" dur="3000" fill="hold"/>
                                        <p:tgtEl>
                                          <p:spTgt spid="53"/>
                                        </p:tgtEl>
                                        <p:attrNameLst>
                                          <p:attrName>ppt_x</p:attrName>
                                        </p:attrNameLst>
                                      </p:cBhvr>
                                      <p:tavLst>
                                        <p:tav tm="0">
                                          <p:val>
                                            <p:strVal val="0-#ppt_w/2"/>
                                          </p:val>
                                        </p:tav>
                                        <p:tav tm="100000">
                                          <p:val>
                                            <p:strVal val="#ppt_x"/>
                                          </p:val>
                                        </p:tav>
                                      </p:tavLst>
                                    </p:anim>
                                    <p:anim calcmode="lin" valueType="num">
                                      <p:cBhvr>
                                        <p:cTn id="17" dur="30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3" grpId="3"/>
      <p:bldP build="whole" bldLvl="1" animBg="1" rev="0" advAuto="0" spid="49" grpId="1"/>
      <p:bldP build="whole" bldLvl="1" animBg="1" rev="0" advAuto="0" spid="52" grpId="2"/>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ph type="title" idx="4294967295"/>
          </p:nvPr>
        </p:nvSpPr>
        <p:spPr>
          <a:xfrm>
            <a:off x="1651389" y="40803"/>
            <a:ext cx="11273568" cy="890837"/>
          </a:xfrm>
          <a:prstGeom prst="rect">
            <a:avLst/>
          </a:prstGeom>
        </p:spPr>
        <p:txBody>
          <a:bodyPr lIns="0" tIns="0" rIns="0" bIns="0"/>
          <a:lstStyle>
            <a:lvl1pPr algn="l">
              <a:defRPr sz="4500"/>
            </a:lvl1pPr>
          </a:lstStyle>
          <a:p>
            <a:pPr/>
            <a:r>
              <a:t>A) The Need for the Spirit's Work (1 Th 1:5)</a:t>
            </a:r>
          </a:p>
        </p:txBody>
      </p:sp>
      <p:grpSp>
        <p:nvGrpSpPr>
          <p:cNvPr id="58" name="Group 58"/>
          <p:cNvGrpSpPr/>
          <p:nvPr/>
        </p:nvGrpSpPr>
        <p:grpSpPr>
          <a:xfrm>
            <a:off x="2181874" y="5315664"/>
            <a:ext cx="9846686" cy="2093660"/>
            <a:chOff x="0" y="0"/>
            <a:chExt cx="9846684" cy="2093659"/>
          </a:xfrm>
        </p:grpSpPr>
        <p:sp>
          <p:nvSpPr>
            <p:cNvPr id="56" name="Shape 56"/>
            <p:cNvSpPr/>
            <p:nvPr/>
          </p:nvSpPr>
          <p:spPr>
            <a:xfrm>
              <a:off x="0" y="0"/>
              <a:ext cx="9846685" cy="2093660"/>
            </a:xfrm>
            <a:prstGeom prst="rect">
              <a:avLst/>
            </a:prstGeom>
            <a:solidFill>
              <a:srgbClr val="FFF9DA"/>
            </a:solidFill>
            <a:ln w="25400" cap="flat">
              <a:solidFill>
                <a:srgbClr val="85888D"/>
              </a:solidFill>
              <a:prstDash val="solid"/>
              <a:miter lim="400000"/>
            </a:ln>
            <a:effectLst>
              <a:outerShdw sx="100000" sy="100000" kx="0" ky="0" algn="b" rotWithShape="0" blurRad="190500" dist="8455" dir="5400000">
                <a:srgbClr val="000000"/>
              </a:outerShdw>
            </a:effectLst>
          </p:spPr>
          <p:txBody>
            <a:bodyPr wrap="square" lIns="50800" tIns="50800" rIns="50800" bIns="50800" numCol="1" anchor="ctr">
              <a:noAutofit/>
            </a:bodyPr>
            <a:lstStyle/>
            <a:p>
              <a:pPr>
                <a:defRPr sz="2400"/>
              </a:pPr>
            </a:p>
          </p:txBody>
        </p:sp>
        <p:sp>
          <p:nvSpPr>
            <p:cNvPr id="57" name="Shape 57"/>
            <p:cNvSpPr/>
            <p:nvPr/>
          </p:nvSpPr>
          <p:spPr>
            <a:xfrm>
              <a:off x="389747" y="38100"/>
              <a:ext cx="9054298" cy="1930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a:spcBef>
                  <a:spcPts val="500"/>
                </a:spcBef>
                <a:defRPr sz="3000"/>
              </a:lvl1pPr>
            </a:lstStyle>
            <a:p>
              <a:pPr/>
              <a:r>
                <a:t>“For our gospel did not come to you in word only, but also in power and in the Holy Spirit and with full conviction; just as you know what kind of men we proved to be among you for your sake” (1Th 1:5).</a:t>
              </a:r>
            </a:p>
          </p:txBody>
        </p:sp>
      </p:grpSp>
      <p:sp>
        <p:nvSpPr>
          <p:cNvPr id="59" name="Shape 59"/>
          <p:cNvSpPr/>
          <p:nvPr/>
        </p:nvSpPr>
        <p:spPr>
          <a:xfrm>
            <a:off x="2162729" y="7575550"/>
            <a:ext cx="10250889" cy="182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57200" indent="-457200" algn="just">
              <a:spcBef>
                <a:spcPts val="1200"/>
              </a:spcBef>
              <a:buSzPct val="100000"/>
              <a:buChar char="•"/>
              <a:defRPr sz="2600"/>
            </a:pPr>
            <a:r>
              <a:t>The gospel is associated with the preached word, but also with the Holy Spirit’s power and conviction (knowing its truth).</a:t>
            </a:r>
          </a:p>
          <a:p>
            <a:pPr marL="457200" indent="-457200" algn="just">
              <a:spcBef>
                <a:spcPts val="1200"/>
              </a:spcBef>
              <a:buSzPct val="100000"/>
              <a:buChar char="•"/>
              <a:defRPr sz="2600"/>
            </a:pPr>
            <a:r>
              <a:t>We are right to demand the church to powerfully live out the love and truth of the gospel.</a:t>
            </a:r>
          </a:p>
        </p:txBody>
      </p:sp>
      <p:grpSp>
        <p:nvGrpSpPr>
          <p:cNvPr id="62" name="Group 62"/>
          <p:cNvGrpSpPr/>
          <p:nvPr/>
        </p:nvGrpSpPr>
        <p:grpSpPr>
          <a:xfrm>
            <a:off x="2181874" y="931639"/>
            <a:ext cx="9846686" cy="1473201"/>
            <a:chOff x="0" y="0"/>
            <a:chExt cx="9846684" cy="1473200"/>
          </a:xfrm>
        </p:grpSpPr>
        <p:sp>
          <p:nvSpPr>
            <p:cNvPr id="60" name="Shape 60"/>
            <p:cNvSpPr/>
            <p:nvPr/>
          </p:nvSpPr>
          <p:spPr>
            <a:xfrm>
              <a:off x="0" y="12699"/>
              <a:ext cx="9846685" cy="1447801"/>
            </a:xfrm>
            <a:prstGeom prst="rect">
              <a:avLst/>
            </a:prstGeom>
            <a:solidFill>
              <a:srgbClr val="FFF9DA"/>
            </a:solidFill>
            <a:ln w="25400" cap="flat">
              <a:solidFill>
                <a:srgbClr val="85888D"/>
              </a:solidFill>
              <a:prstDash val="solid"/>
              <a:miter lim="400000"/>
            </a:ln>
            <a:effectLst>
              <a:outerShdw sx="100000" sy="100000" kx="0" ky="0" algn="b" rotWithShape="0" blurRad="190500" dist="8455" dir="5400000">
                <a:srgbClr val="000000"/>
              </a:outerShdw>
            </a:effectLst>
          </p:spPr>
          <p:txBody>
            <a:bodyPr wrap="square" lIns="50800" tIns="50800" rIns="50800" bIns="50800" numCol="1" anchor="ctr">
              <a:noAutofit/>
            </a:bodyPr>
            <a:lstStyle/>
            <a:p>
              <a:pPr>
                <a:defRPr sz="2400"/>
              </a:pPr>
            </a:p>
          </p:txBody>
        </p:sp>
        <p:sp>
          <p:nvSpPr>
            <p:cNvPr id="61" name="Shape 61"/>
            <p:cNvSpPr/>
            <p:nvPr/>
          </p:nvSpPr>
          <p:spPr>
            <a:xfrm>
              <a:off x="396193" y="0"/>
              <a:ext cx="9054298" cy="1473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a:spcBef>
                  <a:spcPts val="500"/>
                </a:spcBef>
                <a:defRPr sz="3000"/>
              </a:lvl1pPr>
            </a:lstStyle>
            <a:p>
              <a:pPr/>
              <a:r>
                <a:t>“That He would grant you, according to the riches of His glory, to be strengthened with power through His Spirit in the inner man” (Eph 3:16).</a:t>
              </a:r>
            </a:p>
          </p:txBody>
        </p:sp>
      </p:grpSp>
      <p:sp>
        <p:nvSpPr>
          <p:cNvPr id="63" name="Shape 63"/>
          <p:cNvSpPr/>
          <p:nvPr/>
        </p:nvSpPr>
        <p:spPr>
          <a:xfrm>
            <a:off x="2162729" y="2558502"/>
            <a:ext cx="10250889" cy="2590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57200" indent="-457200" algn="just">
              <a:spcBef>
                <a:spcPts val="500"/>
              </a:spcBef>
              <a:buSzPct val="100000"/>
              <a:buChar char="•"/>
              <a:defRPr sz="2600"/>
            </a:pPr>
            <a:r>
              <a:t>“According to the riches of His glory” helps us imagine the celebrated work that God wants to do in us through the Spirit.</a:t>
            </a:r>
          </a:p>
          <a:p>
            <a:pPr marL="457200" indent="-457200" algn="just">
              <a:spcBef>
                <a:spcPts val="500"/>
              </a:spcBef>
              <a:buSzPct val="100000"/>
              <a:buChar char="•"/>
              <a:defRPr sz="2600"/>
            </a:pPr>
            <a:r>
              <a:t>“With power through His Spirit” asserts God’s people can overcome the world.</a:t>
            </a:r>
          </a:p>
          <a:p>
            <a:pPr marL="457200" indent="-457200" algn="just">
              <a:spcBef>
                <a:spcPts val="500"/>
              </a:spcBef>
              <a:buSzPct val="100000"/>
              <a:buChar char="•"/>
              <a:defRPr sz="2600"/>
            </a:pPr>
            <a:r>
              <a:t>“Inner man” teaches that much of the Spirit’s work has to do with our new spiritual being.</a:t>
            </a:r>
          </a:p>
        </p:txBody>
      </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15" grpId="1" fill="hold">
                                  <p:stCondLst>
                                    <p:cond delay="0"/>
                                  </p:stCondLst>
                                  <p:iterate type="el" backwards="0">
                                    <p:tmAbs val="0"/>
                                  </p:iterate>
                                  <p:childTnLst>
                                    <p:set>
                                      <p:cBhvr>
                                        <p:cTn id="6" fill="hold"/>
                                        <p:tgtEl>
                                          <p:spTgt spid="62"/>
                                        </p:tgtEl>
                                        <p:attrNameLst>
                                          <p:attrName>style.visibility</p:attrName>
                                        </p:attrNameLst>
                                      </p:cBhvr>
                                      <p:to>
                                        <p:strVal val="visible"/>
                                      </p:to>
                                    </p:set>
                                    <p:anim calcmode="lin" valueType="num">
                                      <p:cBhvr>
                                        <p:cTn id="7" dur="2500" fill="hold"/>
                                        <p:tgtEl>
                                          <p:spTgt spid="62"/>
                                        </p:tgtEl>
                                        <p:attrNameLst>
                                          <p:attrName>ppt_w</p:attrName>
                                        </p:attrNameLst>
                                      </p:cBhvr>
                                      <p:tavLst>
                                        <p:tav tm="0">
                                          <p:val>
                                            <p:fltVal val="0"/>
                                          </p:val>
                                        </p:tav>
                                        <p:tav tm="100000">
                                          <p:val>
                                            <p:strVal val="#ppt_w"/>
                                          </p:val>
                                        </p:tav>
                                      </p:tavLst>
                                    </p:anim>
                                    <p:anim calcmode="lin" valueType="num">
                                      <p:cBhvr>
                                        <p:cTn id="8" dur="2500" fill="hold"/>
                                        <p:tgtEl>
                                          <p:spTgt spid="62"/>
                                        </p:tgtEl>
                                        <p:attrNameLst>
                                          <p:attrName>ppt_h</p:attrName>
                                        </p:attrNameLst>
                                      </p:cBhvr>
                                      <p:tavLst>
                                        <p:tav tm="0">
                                          <p:val>
                                            <p:fltVal val="0"/>
                                          </p:val>
                                        </p:tav>
                                        <p:tav tm="100000">
                                          <p:val>
                                            <p:strVal val="#ppt_h"/>
                                          </p:val>
                                        </p:tav>
                                      </p:tavLst>
                                    </p:anim>
                                    <p:anim calcmode="lin" valueType="num">
                                      <p:cBhvr>
                                        <p:cTn id="9" dur="2500" fill="hold"/>
                                        <p:tgtEl>
                                          <p:spTgt spid="62"/>
                                        </p:tgtEl>
                                        <p:attrNameLst>
                                          <p:attrName>ppt_x</p:attrName>
                                        </p:attrNameLst>
                                      </p:cBhvr>
                                      <p:tavLst>
                                        <p:tav tm="0" fmla="#ppt_x+(cos(-2*pi*(1-$))*-#ppt_x-sin(-2*pi*(1-$))*(1-#ppt_y))*(1-$)">
                                          <p:val>
                                            <p:fltVal val="0"/>
                                          </p:val>
                                        </p:tav>
                                        <p:tav tm="100000">
                                          <p:val>
                                            <p:fltVal val="1"/>
                                          </p:val>
                                        </p:tav>
                                      </p:tavLst>
                                    </p:anim>
                                    <p:anim calcmode="lin" valueType="num">
                                      <p:cBhvr>
                                        <p:cTn id="10" dur="2500" fill="hold"/>
                                        <p:tgtEl>
                                          <p:spTgt spid="6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4" presetID="2" grpId="2" fill="hold">
                                  <p:stCondLst>
                                    <p:cond delay="0"/>
                                  </p:stCondLst>
                                  <p:iterate type="el" backwards="0">
                                    <p:tmAbs val="0"/>
                                  </p:iterate>
                                  <p:childTnLst>
                                    <p:set>
                                      <p:cBhvr>
                                        <p:cTn id="14" fill="hold"/>
                                        <p:tgtEl>
                                          <p:spTgt spid="63">
                                            <p:bg/>
                                          </p:spTgt>
                                        </p:tgtEl>
                                        <p:attrNameLst>
                                          <p:attrName>style.visibility</p:attrName>
                                        </p:attrNameLst>
                                      </p:cBhvr>
                                      <p:to>
                                        <p:strVal val="visible"/>
                                      </p:to>
                                    </p:set>
                                    <p:anim calcmode="lin" valueType="num">
                                      <p:cBhvr>
                                        <p:cTn id="15" dur="2500" fill="hold"/>
                                        <p:tgtEl>
                                          <p:spTgt spid="63">
                                            <p:bg/>
                                          </p:spTgt>
                                        </p:tgtEl>
                                        <p:attrNameLst>
                                          <p:attrName>ppt_x</p:attrName>
                                        </p:attrNameLst>
                                      </p:cBhvr>
                                      <p:tavLst>
                                        <p:tav tm="0">
                                          <p:val>
                                            <p:strVal val="#ppt_x"/>
                                          </p:val>
                                        </p:tav>
                                        <p:tav tm="100000">
                                          <p:val>
                                            <p:strVal val="#ppt_x"/>
                                          </p:val>
                                        </p:tav>
                                      </p:tavLst>
                                    </p:anim>
                                    <p:anim calcmode="lin" valueType="num">
                                      <p:cBhvr>
                                        <p:cTn id="16" dur="2500" fill="hold"/>
                                        <p:tgtEl>
                                          <p:spTgt spid="63">
                                            <p:bg/>
                                          </p:spTgt>
                                        </p:tgtEl>
                                        <p:attrNameLst>
                                          <p:attrName>ppt_y</p:attrName>
                                        </p:attrNameLst>
                                      </p:cBhvr>
                                      <p:tavLst>
                                        <p:tav tm="0">
                                          <p:val>
                                            <p:strVal val="1+#ppt_h/2"/>
                                          </p:val>
                                        </p:tav>
                                        <p:tav tm="100000">
                                          <p:val>
                                            <p:strVal val="#ppt_y"/>
                                          </p:val>
                                        </p:tav>
                                      </p:tavLst>
                                    </p:anim>
                                  </p:childTnLst>
                                </p:cTn>
                              </p:par>
                              <p:par>
                                <p:cTn id="17" presetClass="entr" nodeType="withEffect" presetSubtype="4" presetID="2" grpId="2" fill="hold">
                                  <p:stCondLst>
                                    <p:cond delay="0"/>
                                  </p:stCondLst>
                                  <p:iterate type="el" backwards="0">
                                    <p:tmAbs val="0"/>
                                  </p:iterate>
                                  <p:childTnLst>
                                    <p:set>
                                      <p:cBhvr>
                                        <p:cTn id="18" fill="hold"/>
                                        <p:tgtEl>
                                          <p:spTgt spid="63">
                                            <p:txEl>
                                              <p:pRg st="0" end="0"/>
                                            </p:txEl>
                                          </p:spTgt>
                                        </p:tgtEl>
                                        <p:attrNameLst>
                                          <p:attrName>style.visibility</p:attrName>
                                        </p:attrNameLst>
                                      </p:cBhvr>
                                      <p:to>
                                        <p:strVal val="visible"/>
                                      </p:to>
                                    </p:set>
                                    <p:anim calcmode="lin" valueType="num">
                                      <p:cBhvr>
                                        <p:cTn id="19" dur="2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20" dur="2500" fill="hold"/>
                                        <p:tgtEl>
                                          <p:spTgt spid="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4" presetID="2" grpId="2" fill="hold">
                                  <p:stCondLst>
                                    <p:cond delay="0"/>
                                  </p:stCondLst>
                                  <p:iterate type="el" backwards="0">
                                    <p:tmAbs val="0"/>
                                  </p:iterate>
                                  <p:childTnLst>
                                    <p:set>
                                      <p:cBhvr>
                                        <p:cTn id="24" fill="hold"/>
                                        <p:tgtEl>
                                          <p:spTgt spid="63">
                                            <p:txEl>
                                              <p:pRg st="1" end="1"/>
                                            </p:txEl>
                                          </p:spTgt>
                                        </p:tgtEl>
                                        <p:attrNameLst>
                                          <p:attrName>style.visibility</p:attrName>
                                        </p:attrNameLst>
                                      </p:cBhvr>
                                      <p:to>
                                        <p:strVal val="visible"/>
                                      </p:to>
                                    </p:set>
                                    <p:anim calcmode="lin" valueType="num">
                                      <p:cBhvr>
                                        <p:cTn id="25" dur="25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26" dur="2500" fill="hold"/>
                                        <p:tgtEl>
                                          <p:spTgt spid="63">
                                            <p:txEl>
                                              <p:pRg st="1" end="1"/>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Class="entr" nodeType="afterEffect" presetSubtype="4" presetID="2" grpId="2" fill="hold">
                                  <p:stCondLst>
                                    <p:cond delay="0"/>
                                  </p:stCondLst>
                                  <p:iterate type="el" backwards="0">
                                    <p:tmAbs val="0"/>
                                  </p:iterate>
                                  <p:childTnLst>
                                    <p:set>
                                      <p:cBhvr>
                                        <p:cTn id="29" fill="hold"/>
                                        <p:tgtEl>
                                          <p:spTgt spid="63">
                                            <p:txEl>
                                              <p:pRg st="2" end="2"/>
                                            </p:txEl>
                                          </p:spTgt>
                                        </p:tgtEl>
                                        <p:attrNameLst>
                                          <p:attrName>style.visibility</p:attrName>
                                        </p:attrNameLst>
                                      </p:cBhvr>
                                      <p:to>
                                        <p:strVal val="visible"/>
                                      </p:to>
                                    </p:set>
                                    <p:anim calcmode="lin" valueType="num">
                                      <p:cBhvr>
                                        <p:cTn id="30" dur="2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31" dur="2500" fill="hold"/>
                                        <p:tgtEl>
                                          <p:spTgt spid="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8" presetID="15" grpId="3" fill="hold">
                                  <p:stCondLst>
                                    <p:cond delay="0"/>
                                  </p:stCondLst>
                                  <p:iterate type="el" backwards="0">
                                    <p:tmAbs val="0"/>
                                  </p:iterate>
                                  <p:childTnLst>
                                    <p:set>
                                      <p:cBhvr>
                                        <p:cTn id="35" fill="hold"/>
                                        <p:tgtEl>
                                          <p:spTgt spid="58"/>
                                        </p:tgtEl>
                                        <p:attrNameLst>
                                          <p:attrName>style.visibility</p:attrName>
                                        </p:attrNameLst>
                                      </p:cBhvr>
                                      <p:to>
                                        <p:strVal val="visible"/>
                                      </p:to>
                                    </p:set>
                                    <p:anim calcmode="lin" valueType="num">
                                      <p:cBhvr>
                                        <p:cTn id="36" dur="2500" fill="hold"/>
                                        <p:tgtEl>
                                          <p:spTgt spid="58"/>
                                        </p:tgtEl>
                                        <p:attrNameLst>
                                          <p:attrName>ppt_w</p:attrName>
                                        </p:attrNameLst>
                                      </p:cBhvr>
                                      <p:tavLst>
                                        <p:tav tm="0">
                                          <p:val>
                                            <p:fltVal val="0"/>
                                          </p:val>
                                        </p:tav>
                                        <p:tav tm="100000">
                                          <p:val>
                                            <p:strVal val="#ppt_w"/>
                                          </p:val>
                                        </p:tav>
                                      </p:tavLst>
                                    </p:anim>
                                    <p:anim calcmode="lin" valueType="num">
                                      <p:cBhvr>
                                        <p:cTn id="37" dur="2500" fill="hold"/>
                                        <p:tgtEl>
                                          <p:spTgt spid="58"/>
                                        </p:tgtEl>
                                        <p:attrNameLst>
                                          <p:attrName>ppt_h</p:attrName>
                                        </p:attrNameLst>
                                      </p:cBhvr>
                                      <p:tavLst>
                                        <p:tav tm="0">
                                          <p:val>
                                            <p:fltVal val="0"/>
                                          </p:val>
                                        </p:tav>
                                        <p:tav tm="100000">
                                          <p:val>
                                            <p:strVal val="#ppt_h"/>
                                          </p:val>
                                        </p:tav>
                                      </p:tavLst>
                                    </p:anim>
                                    <p:anim calcmode="lin" valueType="num">
                                      <p:cBhvr>
                                        <p:cTn id="38" dur="2500" fill="hold"/>
                                        <p:tgtEl>
                                          <p:spTgt spid="58"/>
                                        </p:tgtEl>
                                        <p:attrNameLst>
                                          <p:attrName>ppt_x</p:attrName>
                                        </p:attrNameLst>
                                      </p:cBhvr>
                                      <p:tavLst>
                                        <p:tav tm="0" fmla="#ppt_x+(cos(-2*pi*(1-$))*-#ppt_x-sin(-2*pi*(1-$))*(1-#ppt_y))*(1-$)">
                                          <p:val>
                                            <p:fltVal val="0"/>
                                          </p:val>
                                        </p:tav>
                                        <p:tav tm="100000">
                                          <p:val>
                                            <p:fltVal val="1"/>
                                          </p:val>
                                        </p:tav>
                                      </p:tavLst>
                                    </p:anim>
                                    <p:anim calcmode="lin" valueType="num">
                                      <p:cBhvr>
                                        <p:cTn id="39" dur="2500" fill="hold"/>
                                        <p:tgtEl>
                                          <p:spTgt spid="5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4" presetID="2" grpId="4" fill="hold">
                                  <p:stCondLst>
                                    <p:cond delay="0"/>
                                  </p:stCondLst>
                                  <p:iterate type="el" backwards="0">
                                    <p:tmAbs val="0"/>
                                  </p:iterate>
                                  <p:childTnLst>
                                    <p:set>
                                      <p:cBhvr>
                                        <p:cTn id="43" fill="hold"/>
                                        <p:tgtEl>
                                          <p:spTgt spid="59">
                                            <p:bg/>
                                          </p:spTgt>
                                        </p:tgtEl>
                                        <p:attrNameLst>
                                          <p:attrName>style.visibility</p:attrName>
                                        </p:attrNameLst>
                                      </p:cBhvr>
                                      <p:to>
                                        <p:strVal val="visible"/>
                                      </p:to>
                                    </p:set>
                                    <p:anim calcmode="lin" valueType="num">
                                      <p:cBhvr>
                                        <p:cTn id="44" dur="2500" fill="hold"/>
                                        <p:tgtEl>
                                          <p:spTgt spid="59">
                                            <p:bg/>
                                          </p:spTgt>
                                        </p:tgtEl>
                                        <p:attrNameLst>
                                          <p:attrName>ppt_x</p:attrName>
                                        </p:attrNameLst>
                                      </p:cBhvr>
                                      <p:tavLst>
                                        <p:tav tm="0">
                                          <p:val>
                                            <p:strVal val="#ppt_x"/>
                                          </p:val>
                                        </p:tav>
                                        <p:tav tm="100000">
                                          <p:val>
                                            <p:strVal val="#ppt_x"/>
                                          </p:val>
                                        </p:tav>
                                      </p:tavLst>
                                    </p:anim>
                                    <p:anim calcmode="lin" valueType="num">
                                      <p:cBhvr>
                                        <p:cTn id="45" dur="2500" fill="hold"/>
                                        <p:tgtEl>
                                          <p:spTgt spid="59">
                                            <p:bg/>
                                          </p:spTgt>
                                        </p:tgtEl>
                                        <p:attrNameLst>
                                          <p:attrName>ppt_y</p:attrName>
                                        </p:attrNameLst>
                                      </p:cBhvr>
                                      <p:tavLst>
                                        <p:tav tm="0">
                                          <p:val>
                                            <p:strVal val="1+#ppt_h/2"/>
                                          </p:val>
                                        </p:tav>
                                        <p:tav tm="100000">
                                          <p:val>
                                            <p:strVal val="#ppt_y"/>
                                          </p:val>
                                        </p:tav>
                                      </p:tavLst>
                                    </p:anim>
                                  </p:childTnLst>
                                </p:cTn>
                              </p:par>
                              <p:par>
                                <p:cTn id="46" presetClass="entr" nodeType="withEffect" presetSubtype="4" presetID="2" grpId="4" fill="hold">
                                  <p:stCondLst>
                                    <p:cond delay="0"/>
                                  </p:stCondLst>
                                  <p:iterate type="el" backwards="0">
                                    <p:tmAbs val="0"/>
                                  </p:iterate>
                                  <p:childTnLst>
                                    <p:set>
                                      <p:cBhvr>
                                        <p:cTn id="47" fill="hold"/>
                                        <p:tgtEl>
                                          <p:spTgt spid="59">
                                            <p:txEl>
                                              <p:pRg st="0" end="0"/>
                                            </p:txEl>
                                          </p:spTgt>
                                        </p:tgtEl>
                                        <p:attrNameLst>
                                          <p:attrName>style.visibility</p:attrName>
                                        </p:attrNameLst>
                                      </p:cBhvr>
                                      <p:to>
                                        <p:strVal val="visible"/>
                                      </p:to>
                                    </p:set>
                                    <p:anim calcmode="lin" valueType="num">
                                      <p:cBhvr>
                                        <p:cTn id="48" dur="25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49" dur="2500" fill="hold"/>
                                        <p:tgtEl>
                                          <p:spTgt spid="59">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2500"/>
                            </p:stCondLst>
                            <p:childTnLst>
                              <p:par>
                                <p:cTn id="51" presetClass="entr" nodeType="afterEffect" presetSubtype="4" presetID="2" grpId="4" fill="hold">
                                  <p:stCondLst>
                                    <p:cond delay="0"/>
                                  </p:stCondLst>
                                  <p:iterate type="el" backwards="0">
                                    <p:tmAbs val="0"/>
                                  </p:iterate>
                                  <p:childTnLst>
                                    <p:set>
                                      <p:cBhvr>
                                        <p:cTn id="52" fill="hold"/>
                                        <p:tgtEl>
                                          <p:spTgt spid="59">
                                            <p:txEl>
                                              <p:pRg st="1" end="1"/>
                                            </p:txEl>
                                          </p:spTgt>
                                        </p:tgtEl>
                                        <p:attrNameLst>
                                          <p:attrName>style.visibility</p:attrName>
                                        </p:attrNameLst>
                                      </p:cBhvr>
                                      <p:to>
                                        <p:strVal val="visible"/>
                                      </p:to>
                                    </p:set>
                                    <p:anim calcmode="lin" valueType="num">
                                      <p:cBhvr>
                                        <p:cTn id="53" dur="25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4" dur="2500" fill="hold"/>
                                        <p:tgtEl>
                                          <p:spTgt spid="5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9" grpId="4"/>
      <p:bldP build="p" bldLvl="5" animBg="1" rev="0" advAuto="0" spid="63" grpId="2"/>
      <p:bldP build="whole" bldLvl="1" animBg="1" rev="0" advAuto="0" spid="62" grpId="1"/>
      <p:bldP build="whole" bldLvl="1" animBg="1" rev="0" advAuto="0" spid="58" grpId="3"/>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 name="Shape 65"/>
          <p:cNvSpPr/>
          <p:nvPr/>
        </p:nvSpPr>
        <p:spPr>
          <a:xfrm>
            <a:off x="1529858" y="1643035"/>
            <a:ext cx="7068951" cy="6400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85800" indent="-685800" algn="just">
              <a:spcBef>
                <a:spcPts val="3700"/>
              </a:spcBef>
              <a:buSzPct val="100000"/>
              <a:buAutoNum type="arabicParenBoth" startAt="1"/>
              <a:defRPr sz="2900">
                <a:latin typeface="Helvetica"/>
                <a:ea typeface="Helvetica"/>
                <a:cs typeface="Helvetica"/>
                <a:sym typeface="Helvetica"/>
              </a:defRPr>
            </a:pPr>
            <a:r>
              <a:t>Does the Holy Spirit come to stay with every genuine believer?</a:t>
            </a:r>
          </a:p>
          <a:p>
            <a:pPr marL="685800" indent="-685800" algn="just">
              <a:spcBef>
                <a:spcPts val="3700"/>
              </a:spcBef>
              <a:buSzPct val="100000"/>
              <a:buAutoNum type="arabicParenBoth" startAt="1"/>
              <a:defRPr sz="2900">
                <a:latin typeface="Helvetica"/>
                <a:ea typeface="Helvetica"/>
                <a:cs typeface="Helvetica"/>
                <a:sym typeface="Helvetica"/>
              </a:defRPr>
            </a:pPr>
            <a:r>
              <a:t>Will the Holy Spirit always fully manifest Himself by filling us?</a:t>
            </a:r>
          </a:p>
          <a:p>
            <a:pPr marL="685800" indent="-685800" algn="just">
              <a:spcBef>
                <a:spcPts val="3700"/>
              </a:spcBef>
              <a:buSzPct val="100000"/>
              <a:buAutoNum type="arabicParenBoth" startAt="1"/>
              <a:defRPr sz="2900">
                <a:latin typeface="Helvetica"/>
                <a:ea typeface="Helvetica"/>
                <a:cs typeface="Helvetica"/>
                <a:sym typeface="Helvetica"/>
              </a:defRPr>
            </a:pPr>
            <a:r>
              <a:t>Should the believer seek a 2nd blessing of the Spirit to fully live out the gospel (e.g. laying on of hands, slain in Spirit, etc.)?</a:t>
            </a:r>
          </a:p>
          <a:p>
            <a:pPr marL="685800" indent="-685800" algn="just">
              <a:spcBef>
                <a:spcPts val="3700"/>
              </a:spcBef>
              <a:buSzPct val="100000"/>
              <a:buAutoNum type="arabicParenBoth" startAt="1"/>
              <a:defRPr sz="2900">
                <a:latin typeface="Helvetica"/>
                <a:ea typeface="Helvetica"/>
                <a:cs typeface="Helvetica"/>
                <a:sym typeface="Helvetica"/>
              </a:defRPr>
            </a:pPr>
            <a:r>
              <a:t>Doesn’t the Spirit desire to fully show His power, presence, love, and wisdom in our lives?</a:t>
            </a:r>
          </a:p>
        </p:txBody>
      </p:sp>
      <p:sp>
        <p:nvSpPr>
          <p:cNvPr id="66" name="Shape 66"/>
          <p:cNvSpPr/>
          <p:nvPr/>
        </p:nvSpPr>
        <p:spPr>
          <a:xfrm>
            <a:off x="2896370" y="752199"/>
            <a:ext cx="8666451" cy="89083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457200">
              <a:defRPr b="1" sz="4000" u="sng">
                <a:solidFill>
                  <a:srgbClr val="53585F"/>
                </a:solidFill>
                <a:latin typeface="BRADDON"/>
                <a:ea typeface="BRADDON"/>
                <a:cs typeface="BRADDON"/>
                <a:sym typeface="BRADDON"/>
              </a:defRPr>
            </a:lvl1pPr>
          </a:lstStyle>
          <a:p>
            <a:pPr/>
            <a:r>
              <a:t>Important Questions!</a:t>
            </a:r>
          </a:p>
        </p:txBody>
      </p:sp>
      <p:sp>
        <p:nvSpPr>
          <p:cNvPr id="67" name="Shape 67"/>
          <p:cNvSpPr/>
          <p:nvPr/>
        </p:nvSpPr>
        <p:spPr>
          <a:xfrm>
            <a:off x="1454390" y="8623540"/>
            <a:ext cx="11550411" cy="1143001"/>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lvl="1">
              <a:defRPr sz="3400">
                <a:solidFill>
                  <a:srgbClr val="FFFFFF"/>
                </a:solidFill>
              </a:defRPr>
            </a:pPr>
            <a:r>
              <a:t>What we genuinely believe about the Holy Spirit shapes our lives. What do you believe? How important is it to you?</a:t>
            </a:r>
          </a:p>
        </p:txBody>
      </p:sp>
      <p:sp>
        <p:nvSpPr>
          <p:cNvPr id="68" name="Shape 68"/>
          <p:cNvSpPr/>
          <p:nvPr>
            <p:ph type="title" idx="4294967295"/>
          </p:nvPr>
        </p:nvSpPr>
        <p:spPr>
          <a:xfrm>
            <a:off x="1651389" y="40803"/>
            <a:ext cx="9702021" cy="890837"/>
          </a:xfrm>
          <a:prstGeom prst="rect">
            <a:avLst/>
          </a:prstGeom>
        </p:spPr>
        <p:txBody>
          <a:bodyPr lIns="0" tIns="0" rIns="0" bIns="0"/>
          <a:lstStyle>
            <a:lvl1pPr algn="l">
              <a:defRPr sz="4300"/>
            </a:lvl1pPr>
          </a:lstStyle>
          <a:p>
            <a:pPr/>
            <a:r>
              <a:t>A) The Need for the Spirit's Work (1 Th 1:5)</a:t>
            </a:r>
          </a:p>
        </p:txBody>
      </p:sp>
      <p:sp>
        <p:nvSpPr>
          <p:cNvPr id="69" name="Shape 69"/>
          <p:cNvSpPr/>
          <p:nvPr/>
        </p:nvSpPr>
        <p:spPr>
          <a:xfrm>
            <a:off x="9866796" y="1755374"/>
            <a:ext cx="1903343" cy="73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lvl="1" indent="0">
              <a:spcBef>
                <a:spcPts val="1700"/>
              </a:spcBef>
              <a:defRPr sz="4300">
                <a:solidFill>
                  <a:schemeClr val="accent1">
                    <a:hueOff val="47394"/>
                    <a:satOff val="-25753"/>
                    <a:lumOff val="-7544"/>
                  </a:schemeClr>
                </a:solidFill>
                <a:effectLst>
                  <a:outerShdw sx="100000" sy="100000" kx="0" ky="0" algn="b" rotWithShape="0" blurRad="12700" dist="12700" dir="2640000">
                    <a:srgbClr val="000000"/>
                  </a:outerShdw>
                </a:effectLst>
                <a:latin typeface="Arial Rounded MT Bold"/>
                <a:ea typeface="Arial Rounded MT Bold"/>
                <a:cs typeface="Arial Rounded MT Bold"/>
                <a:sym typeface="Arial Rounded MT Bold"/>
              </a:defRPr>
            </a:pPr>
            <a:r>
              <a:t>Yes!</a:t>
            </a:r>
          </a:p>
        </p:txBody>
      </p:sp>
      <p:sp>
        <p:nvSpPr>
          <p:cNvPr id="70" name="Shape 70"/>
          <p:cNvSpPr/>
          <p:nvPr/>
        </p:nvSpPr>
        <p:spPr>
          <a:xfrm>
            <a:off x="9866796" y="2878357"/>
            <a:ext cx="1903343" cy="73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lvl="1" indent="0">
              <a:spcBef>
                <a:spcPts val="1700"/>
              </a:spcBef>
              <a:defRPr sz="4300">
                <a:solidFill>
                  <a:schemeClr val="accent1">
                    <a:hueOff val="47394"/>
                    <a:satOff val="-25753"/>
                    <a:lumOff val="-7544"/>
                  </a:schemeClr>
                </a:solidFill>
                <a:effectLst>
                  <a:outerShdw sx="100000" sy="100000" kx="0" ky="0" algn="b" rotWithShape="0" blurRad="12700" dist="12700" dir="2640000">
                    <a:srgbClr val="000000"/>
                  </a:outerShdw>
                </a:effectLst>
                <a:latin typeface="Arial Rounded MT Bold"/>
                <a:ea typeface="Arial Rounded MT Bold"/>
                <a:cs typeface="Arial Rounded MT Bold"/>
                <a:sym typeface="Arial Rounded MT Bold"/>
              </a:defRPr>
            </a:pPr>
            <a:r>
              <a:t>No</a:t>
            </a:r>
          </a:p>
        </p:txBody>
      </p:sp>
      <p:sp>
        <p:nvSpPr>
          <p:cNvPr id="71" name="Shape 71"/>
          <p:cNvSpPr/>
          <p:nvPr/>
        </p:nvSpPr>
        <p:spPr>
          <a:xfrm>
            <a:off x="9115436" y="3496561"/>
            <a:ext cx="3704659"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spcBef>
                <a:spcPts val="1700"/>
              </a:spcBef>
              <a:defRPr sz="2500">
                <a:solidFill>
                  <a:schemeClr val="accent1">
                    <a:hueOff val="47394"/>
                    <a:satOff val="-25753"/>
                    <a:lumOff val="-7544"/>
                  </a:schemeClr>
                </a:solidFill>
                <a:effectLst>
                  <a:outerShdw sx="100000" sy="100000" kx="0" ky="0" algn="b" rotWithShape="0" blurRad="12700" dist="12700" dir="2640000">
                    <a:srgbClr val="000000"/>
                  </a:outerShdw>
                </a:effectLst>
                <a:latin typeface="Arial Rounded MT Bold"/>
                <a:ea typeface="Arial Rounded MT Bold"/>
                <a:cs typeface="Arial Rounded MT Bold"/>
                <a:sym typeface="Arial Rounded MT Bold"/>
              </a:defRPr>
            </a:pPr>
            <a:r>
              <a:t>But we need to seek His filling.</a:t>
            </a:r>
          </a:p>
        </p:txBody>
      </p:sp>
      <p:sp>
        <p:nvSpPr>
          <p:cNvPr id="72" name="Shape 72"/>
          <p:cNvSpPr/>
          <p:nvPr/>
        </p:nvSpPr>
        <p:spPr>
          <a:xfrm>
            <a:off x="9866796" y="4602740"/>
            <a:ext cx="1903343" cy="73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lvl="1" indent="0">
              <a:spcBef>
                <a:spcPts val="1700"/>
              </a:spcBef>
              <a:defRPr sz="4300">
                <a:solidFill>
                  <a:schemeClr val="accent1">
                    <a:hueOff val="47394"/>
                    <a:satOff val="-25753"/>
                    <a:lumOff val="-7544"/>
                  </a:schemeClr>
                </a:solidFill>
                <a:effectLst>
                  <a:outerShdw sx="100000" sy="100000" kx="0" ky="0" algn="b" rotWithShape="0" blurRad="12700" dist="12700" dir="2640000">
                    <a:srgbClr val="000000"/>
                  </a:outerShdw>
                </a:effectLst>
                <a:latin typeface="Arial Rounded MT Bold"/>
                <a:ea typeface="Arial Rounded MT Bold"/>
                <a:cs typeface="Arial Rounded MT Bold"/>
                <a:sym typeface="Arial Rounded MT Bold"/>
              </a:defRPr>
            </a:pPr>
            <a:r>
              <a:t>No</a:t>
            </a:r>
          </a:p>
        </p:txBody>
      </p:sp>
      <p:sp>
        <p:nvSpPr>
          <p:cNvPr id="73" name="Shape 73"/>
          <p:cNvSpPr/>
          <p:nvPr/>
        </p:nvSpPr>
        <p:spPr>
          <a:xfrm>
            <a:off x="9182352" y="5339340"/>
            <a:ext cx="3272229"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spcBef>
                <a:spcPts val="1700"/>
              </a:spcBef>
              <a:defRPr sz="2500">
                <a:solidFill>
                  <a:schemeClr val="accent1">
                    <a:hueOff val="47394"/>
                    <a:satOff val="-25753"/>
                    <a:lumOff val="-7544"/>
                  </a:schemeClr>
                </a:solidFill>
                <a:effectLst>
                  <a:outerShdw sx="100000" sy="100000" kx="0" ky="0" algn="b" rotWithShape="0" blurRad="12700" dist="12700" dir="2640000">
                    <a:srgbClr val="000000"/>
                  </a:outerShdw>
                </a:effectLst>
                <a:latin typeface="Arial Rounded MT Bold"/>
                <a:ea typeface="Arial Rounded MT Bold"/>
                <a:cs typeface="Arial Rounded MT Bold"/>
                <a:sym typeface="Arial Rounded MT Bold"/>
              </a:defRPr>
            </a:pPr>
            <a:r>
              <a:t>No, we have what we need.</a:t>
            </a:r>
          </a:p>
        </p:txBody>
      </p:sp>
      <p:sp>
        <p:nvSpPr>
          <p:cNvPr id="74" name="Shape 74"/>
          <p:cNvSpPr/>
          <p:nvPr/>
        </p:nvSpPr>
        <p:spPr>
          <a:xfrm>
            <a:off x="8910804" y="7185904"/>
            <a:ext cx="3815326"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spcBef>
                <a:spcPts val="1700"/>
              </a:spcBef>
              <a:defRPr sz="2500">
                <a:solidFill>
                  <a:schemeClr val="accent1">
                    <a:hueOff val="47394"/>
                    <a:satOff val="-25753"/>
                    <a:lumOff val="-7544"/>
                  </a:schemeClr>
                </a:solidFill>
                <a:effectLst>
                  <a:outerShdw sx="100000" sy="100000" kx="0" ky="0" algn="b" rotWithShape="0" blurRad="12700" dist="12700" dir="2640000">
                    <a:srgbClr val="000000"/>
                  </a:outerShdw>
                </a:effectLst>
                <a:latin typeface="Arial Rounded MT Bold"/>
                <a:ea typeface="Arial Rounded MT Bold"/>
                <a:cs typeface="Arial Rounded MT Bold"/>
                <a:sym typeface="Arial Rounded MT Bold"/>
              </a:defRPr>
            </a:pPr>
            <a:r>
              <a:t>This is the right question to ask!</a:t>
            </a:r>
          </a:p>
        </p:txBody>
      </p:sp>
      <p:sp>
        <p:nvSpPr>
          <p:cNvPr id="75" name="Shape 75"/>
          <p:cNvSpPr/>
          <p:nvPr/>
        </p:nvSpPr>
        <p:spPr>
          <a:xfrm>
            <a:off x="9866796" y="6540803"/>
            <a:ext cx="1903343" cy="73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lvl="1" indent="0">
              <a:spcBef>
                <a:spcPts val="1700"/>
              </a:spcBef>
              <a:defRPr sz="4300">
                <a:solidFill>
                  <a:schemeClr val="accent1">
                    <a:hueOff val="47394"/>
                    <a:satOff val="-25753"/>
                    <a:lumOff val="-7544"/>
                  </a:schemeClr>
                </a:solidFill>
                <a:effectLst>
                  <a:outerShdw sx="100000" sy="100000" kx="0" ky="0" algn="b" rotWithShape="0" blurRad="12700" dist="12700" dir="2640000">
                    <a:srgbClr val="000000"/>
                  </a:outerShdw>
                </a:effectLst>
                <a:latin typeface="Arial Rounded MT Bold"/>
                <a:ea typeface="Arial Rounded MT Bold"/>
                <a:cs typeface="Arial Rounded MT Bold"/>
                <a:sym typeface="Arial Rounded MT Bold"/>
              </a:defRPr>
            </a:pPr>
            <a:r>
              <a:t>Yes!</a:t>
            </a:r>
          </a:p>
        </p:txBody>
      </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65">
                                            <p:bg/>
                                          </p:spTgt>
                                        </p:tgtEl>
                                        <p:attrNameLst>
                                          <p:attrName>style.visibility</p:attrName>
                                        </p:attrNameLst>
                                      </p:cBhvr>
                                      <p:to>
                                        <p:strVal val="visible"/>
                                      </p:to>
                                    </p:set>
                                    <p:anim calcmode="lin" valueType="num">
                                      <p:cBhvr>
                                        <p:cTn id="7" dur="2500" fill="hold"/>
                                        <p:tgtEl>
                                          <p:spTgt spid="65">
                                            <p:bg/>
                                          </p:spTgt>
                                        </p:tgtEl>
                                        <p:attrNameLst>
                                          <p:attrName>ppt_x</p:attrName>
                                        </p:attrNameLst>
                                      </p:cBhvr>
                                      <p:tavLst>
                                        <p:tav tm="0">
                                          <p:val>
                                            <p:strVal val="#ppt_x"/>
                                          </p:val>
                                        </p:tav>
                                        <p:tav tm="100000">
                                          <p:val>
                                            <p:strVal val="#ppt_x"/>
                                          </p:val>
                                        </p:tav>
                                      </p:tavLst>
                                    </p:anim>
                                    <p:anim calcmode="lin" valueType="num">
                                      <p:cBhvr>
                                        <p:cTn id="8" dur="2500" fill="hold"/>
                                        <p:tgtEl>
                                          <p:spTgt spid="65">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65">
                                            <p:txEl>
                                              <p:pRg st="0" end="0"/>
                                            </p:txEl>
                                          </p:spTgt>
                                        </p:tgtEl>
                                        <p:attrNameLst>
                                          <p:attrName>style.visibility</p:attrName>
                                        </p:attrNameLst>
                                      </p:cBhvr>
                                      <p:to>
                                        <p:strVal val="visible"/>
                                      </p:to>
                                    </p:set>
                                    <p:anim calcmode="lin" valueType="num">
                                      <p:cBhvr>
                                        <p:cTn id="11" dur="2500" fill="hold"/>
                                        <p:tgtEl>
                                          <p:spTgt spid="65">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2" presetID="2" grpId="2" fill="hold">
                                  <p:stCondLst>
                                    <p:cond delay="0"/>
                                  </p:stCondLst>
                                  <p:iterate type="el" backwards="0">
                                    <p:tmAbs val="0"/>
                                  </p:iterate>
                                  <p:childTnLst>
                                    <p:set>
                                      <p:cBhvr>
                                        <p:cTn id="16" fill="hold"/>
                                        <p:tgtEl>
                                          <p:spTgt spid="69">
                                            <p:bg/>
                                          </p:spTgt>
                                        </p:tgtEl>
                                        <p:attrNameLst>
                                          <p:attrName>style.visibility</p:attrName>
                                        </p:attrNameLst>
                                      </p:cBhvr>
                                      <p:to>
                                        <p:strVal val="visible"/>
                                      </p:to>
                                    </p:set>
                                    <p:anim calcmode="lin" valueType="num">
                                      <p:cBhvr>
                                        <p:cTn id="17" dur="2500" fill="hold"/>
                                        <p:tgtEl>
                                          <p:spTgt spid="69">
                                            <p:bg/>
                                          </p:spTgt>
                                        </p:tgtEl>
                                        <p:attrNameLst>
                                          <p:attrName>ppt_x</p:attrName>
                                        </p:attrNameLst>
                                      </p:cBhvr>
                                      <p:tavLst>
                                        <p:tav tm="0">
                                          <p:val>
                                            <p:strVal val="1+#ppt_w/2"/>
                                          </p:val>
                                        </p:tav>
                                        <p:tav tm="100000">
                                          <p:val>
                                            <p:strVal val="#ppt_x"/>
                                          </p:val>
                                        </p:tav>
                                      </p:tavLst>
                                    </p:anim>
                                    <p:anim calcmode="lin" valueType="num">
                                      <p:cBhvr>
                                        <p:cTn id="18" dur="2500" fill="hold"/>
                                        <p:tgtEl>
                                          <p:spTgt spid="69">
                                            <p:bg/>
                                          </p:spTgt>
                                        </p:tgtEl>
                                        <p:attrNameLst>
                                          <p:attrName>ppt_y</p:attrName>
                                        </p:attrNameLst>
                                      </p:cBhvr>
                                      <p:tavLst>
                                        <p:tav tm="0">
                                          <p:val>
                                            <p:strVal val="#ppt_y"/>
                                          </p:val>
                                        </p:tav>
                                        <p:tav tm="100000">
                                          <p:val>
                                            <p:strVal val="#ppt_y"/>
                                          </p:val>
                                        </p:tav>
                                      </p:tavLst>
                                    </p:anim>
                                  </p:childTnLst>
                                </p:cTn>
                              </p:par>
                              <p:par>
                                <p:cTn id="19" presetClass="entr" nodeType="withEffect" presetSubtype="2" presetID="2" grpId="2" fill="hold">
                                  <p:stCondLst>
                                    <p:cond delay="0"/>
                                  </p:stCondLst>
                                  <p:iterate type="el" backwards="0">
                                    <p:tmAbs val="0"/>
                                  </p:iterate>
                                  <p:childTnLst>
                                    <p:set>
                                      <p:cBhvr>
                                        <p:cTn id="20" fill="hold"/>
                                        <p:tgtEl>
                                          <p:spTgt spid="69">
                                            <p:txEl>
                                              <p:pRg st="0" end="0"/>
                                            </p:txEl>
                                          </p:spTgt>
                                        </p:tgtEl>
                                        <p:attrNameLst>
                                          <p:attrName>style.visibility</p:attrName>
                                        </p:attrNameLst>
                                      </p:cBhvr>
                                      <p:to>
                                        <p:strVal val="visible"/>
                                      </p:to>
                                    </p:set>
                                    <p:anim calcmode="lin" valueType="num">
                                      <p:cBhvr>
                                        <p:cTn id="21" dur="2500" fill="hold"/>
                                        <p:tgtEl>
                                          <p:spTgt spid="69">
                                            <p:txEl>
                                              <p:pRg st="0" end="0"/>
                                            </p:txEl>
                                          </p:spTgt>
                                        </p:tgtEl>
                                        <p:attrNameLst>
                                          <p:attrName>ppt_x</p:attrName>
                                        </p:attrNameLst>
                                      </p:cBhvr>
                                      <p:tavLst>
                                        <p:tav tm="0">
                                          <p:val>
                                            <p:strVal val="1+#ppt_w/2"/>
                                          </p:val>
                                        </p:tav>
                                        <p:tav tm="100000">
                                          <p:val>
                                            <p:strVal val="#ppt_x"/>
                                          </p:val>
                                        </p:tav>
                                      </p:tavLst>
                                    </p:anim>
                                    <p:anim calcmode="lin" valueType="num">
                                      <p:cBhvr>
                                        <p:cTn id="22" dur="2500" fill="hold"/>
                                        <p:tgtEl>
                                          <p:spTgt spid="6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4" presetID="2" grpId="1" fill="hold">
                                  <p:stCondLst>
                                    <p:cond delay="0"/>
                                  </p:stCondLst>
                                  <p:iterate type="el" backwards="0">
                                    <p:tmAbs val="0"/>
                                  </p:iterate>
                                  <p:childTnLst>
                                    <p:set>
                                      <p:cBhvr>
                                        <p:cTn id="26" fill="hold"/>
                                        <p:tgtEl>
                                          <p:spTgt spid="65">
                                            <p:txEl>
                                              <p:pRg st="1" end="1"/>
                                            </p:txEl>
                                          </p:spTgt>
                                        </p:tgtEl>
                                        <p:attrNameLst>
                                          <p:attrName>style.visibility</p:attrName>
                                        </p:attrNameLst>
                                      </p:cBhvr>
                                      <p:to>
                                        <p:strVal val="visible"/>
                                      </p:to>
                                    </p:set>
                                    <p:anim calcmode="lin" valueType="num">
                                      <p:cBhvr>
                                        <p:cTn id="27" dur="2500" fill="hold"/>
                                        <p:tgtEl>
                                          <p:spTgt spid="65">
                                            <p:txEl>
                                              <p:pRg st="1" end="1"/>
                                            </p:txEl>
                                          </p:spTgt>
                                        </p:tgtEl>
                                        <p:attrNameLst>
                                          <p:attrName>ppt_x</p:attrName>
                                        </p:attrNameLst>
                                      </p:cBhvr>
                                      <p:tavLst>
                                        <p:tav tm="0">
                                          <p:val>
                                            <p:strVal val="#ppt_x"/>
                                          </p:val>
                                        </p:tav>
                                        <p:tav tm="100000">
                                          <p:val>
                                            <p:strVal val="#ppt_x"/>
                                          </p:val>
                                        </p:tav>
                                      </p:tavLst>
                                    </p:anim>
                                    <p:anim calcmode="lin" valueType="num">
                                      <p:cBhvr>
                                        <p:cTn id="28" dur="2500" fill="hold"/>
                                        <p:tgtEl>
                                          <p:spTgt spid="6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2" presetID="2" grpId="3" fill="hold">
                                  <p:stCondLst>
                                    <p:cond delay="0"/>
                                  </p:stCondLst>
                                  <p:iterate type="el" backwards="0">
                                    <p:tmAbs val="0"/>
                                  </p:iterate>
                                  <p:childTnLst>
                                    <p:set>
                                      <p:cBhvr>
                                        <p:cTn id="32" fill="hold"/>
                                        <p:tgtEl>
                                          <p:spTgt spid="70">
                                            <p:bg/>
                                          </p:spTgt>
                                        </p:tgtEl>
                                        <p:attrNameLst>
                                          <p:attrName>style.visibility</p:attrName>
                                        </p:attrNameLst>
                                      </p:cBhvr>
                                      <p:to>
                                        <p:strVal val="visible"/>
                                      </p:to>
                                    </p:set>
                                    <p:anim calcmode="lin" valueType="num">
                                      <p:cBhvr>
                                        <p:cTn id="33" dur="2500" fill="hold"/>
                                        <p:tgtEl>
                                          <p:spTgt spid="70">
                                            <p:bg/>
                                          </p:spTgt>
                                        </p:tgtEl>
                                        <p:attrNameLst>
                                          <p:attrName>ppt_x</p:attrName>
                                        </p:attrNameLst>
                                      </p:cBhvr>
                                      <p:tavLst>
                                        <p:tav tm="0">
                                          <p:val>
                                            <p:strVal val="1+#ppt_w/2"/>
                                          </p:val>
                                        </p:tav>
                                        <p:tav tm="100000">
                                          <p:val>
                                            <p:strVal val="#ppt_x"/>
                                          </p:val>
                                        </p:tav>
                                      </p:tavLst>
                                    </p:anim>
                                    <p:anim calcmode="lin" valueType="num">
                                      <p:cBhvr>
                                        <p:cTn id="34" dur="2500" fill="hold"/>
                                        <p:tgtEl>
                                          <p:spTgt spid="70">
                                            <p:bg/>
                                          </p:spTgt>
                                        </p:tgtEl>
                                        <p:attrNameLst>
                                          <p:attrName>ppt_y</p:attrName>
                                        </p:attrNameLst>
                                      </p:cBhvr>
                                      <p:tavLst>
                                        <p:tav tm="0">
                                          <p:val>
                                            <p:strVal val="#ppt_y"/>
                                          </p:val>
                                        </p:tav>
                                        <p:tav tm="100000">
                                          <p:val>
                                            <p:strVal val="#ppt_y"/>
                                          </p:val>
                                        </p:tav>
                                      </p:tavLst>
                                    </p:anim>
                                  </p:childTnLst>
                                </p:cTn>
                              </p:par>
                              <p:par>
                                <p:cTn id="35" presetClass="entr" nodeType="withEffect" presetSubtype="2" presetID="2" grpId="3" fill="hold">
                                  <p:stCondLst>
                                    <p:cond delay="0"/>
                                  </p:stCondLst>
                                  <p:iterate type="el" backwards="0">
                                    <p:tmAbs val="0"/>
                                  </p:iterate>
                                  <p:childTnLst>
                                    <p:set>
                                      <p:cBhvr>
                                        <p:cTn id="36" fill="hold"/>
                                        <p:tgtEl>
                                          <p:spTgt spid="70">
                                            <p:txEl>
                                              <p:pRg st="0" end="0"/>
                                            </p:txEl>
                                          </p:spTgt>
                                        </p:tgtEl>
                                        <p:attrNameLst>
                                          <p:attrName>style.visibility</p:attrName>
                                        </p:attrNameLst>
                                      </p:cBhvr>
                                      <p:to>
                                        <p:strVal val="visible"/>
                                      </p:to>
                                    </p:set>
                                    <p:anim calcmode="lin" valueType="num">
                                      <p:cBhvr>
                                        <p:cTn id="37" dur="2500" fill="hold"/>
                                        <p:tgtEl>
                                          <p:spTgt spid="70">
                                            <p:txEl>
                                              <p:pRg st="0" end="0"/>
                                            </p:txEl>
                                          </p:spTgt>
                                        </p:tgtEl>
                                        <p:attrNameLst>
                                          <p:attrName>ppt_x</p:attrName>
                                        </p:attrNameLst>
                                      </p:cBhvr>
                                      <p:tavLst>
                                        <p:tav tm="0">
                                          <p:val>
                                            <p:strVal val="1+#ppt_w/2"/>
                                          </p:val>
                                        </p:tav>
                                        <p:tav tm="100000">
                                          <p:val>
                                            <p:strVal val="#ppt_x"/>
                                          </p:val>
                                        </p:tav>
                                      </p:tavLst>
                                    </p:anim>
                                    <p:anim calcmode="lin" valueType="num">
                                      <p:cBhvr>
                                        <p:cTn id="38" dur="2500" fill="hold"/>
                                        <p:tgtEl>
                                          <p:spTgt spid="70">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Class="entr" nodeType="afterEffect" presetSubtype="2" presetID="2" grpId="4" fill="hold">
                                  <p:stCondLst>
                                    <p:cond delay="0"/>
                                  </p:stCondLst>
                                  <p:iterate type="el" backwards="0">
                                    <p:tmAbs val="0"/>
                                  </p:iterate>
                                  <p:childTnLst>
                                    <p:set>
                                      <p:cBhvr>
                                        <p:cTn id="41" fill="hold"/>
                                        <p:tgtEl>
                                          <p:spTgt spid="71"/>
                                        </p:tgtEl>
                                        <p:attrNameLst>
                                          <p:attrName>style.visibility</p:attrName>
                                        </p:attrNameLst>
                                      </p:cBhvr>
                                      <p:to>
                                        <p:strVal val="visible"/>
                                      </p:to>
                                    </p:set>
                                    <p:anim calcmode="lin" valueType="num">
                                      <p:cBhvr>
                                        <p:cTn id="42" dur="1000" fill="hold"/>
                                        <p:tgtEl>
                                          <p:spTgt spid="71"/>
                                        </p:tgtEl>
                                        <p:attrNameLst>
                                          <p:attrName>ppt_x</p:attrName>
                                        </p:attrNameLst>
                                      </p:cBhvr>
                                      <p:tavLst>
                                        <p:tav tm="0">
                                          <p:val>
                                            <p:strVal val="1+#ppt_w/2"/>
                                          </p:val>
                                        </p:tav>
                                        <p:tav tm="100000">
                                          <p:val>
                                            <p:strVal val="#ppt_x"/>
                                          </p:val>
                                        </p:tav>
                                      </p:tavLst>
                                    </p:anim>
                                    <p:anim calcmode="lin" valueType="num">
                                      <p:cBhvr>
                                        <p:cTn id="43" dur="10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4" presetID="2" grpId="1" fill="hold">
                                  <p:stCondLst>
                                    <p:cond delay="0"/>
                                  </p:stCondLst>
                                  <p:iterate type="el" backwards="0">
                                    <p:tmAbs val="0"/>
                                  </p:iterate>
                                  <p:childTnLst>
                                    <p:set>
                                      <p:cBhvr>
                                        <p:cTn id="47" fill="hold"/>
                                        <p:tgtEl>
                                          <p:spTgt spid="65">
                                            <p:txEl>
                                              <p:pRg st="2" end="2"/>
                                            </p:txEl>
                                          </p:spTgt>
                                        </p:tgtEl>
                                        <p:attrNameLst>
                                          <p:attrName>style.visibility</p:attrName>
                                        </p:attrNameLst>
                                      </p:cBhvr>
                                      <p:to>
                                        <p:strVal val="visible"/>
                                      </p:to>
                                    </p:set>
                                    <p:anim calcmode="lin" valueType="num">
                                      <p:cBhvr>
                                        <p:cTn id="48" dur="2500" fill="hold"/>
                                        <p:tgtEl>
                                          <p:spTgt spid="65">
                                            <p:txEl>
                                              <p:pRg st="2" end="2"/>
                                            </p:txEl>
                                          </p:spTgt>
                                        </p:tgtEl>
                                        <p:attrNameLst>
                                          <p:attrName>ppt_x</p:attrName>
                                        </p:attrNameLst>
                                      </p:cBhvr>
                                      <p:tavLst>
                                        <p:tav tm="0">
                                          <p:val>
                                            <p:strVal val="#ppt_x"/>
                                          </p:val>
                                        </p:tav>
                                        <p:tav tm="100000">
                                          <p:val>
                                            <p:strVal val="#ppt_x"/>
                                          </p:val>
                                        </p:tav>
                                      </p:tavLst>
                                    </p:anim>
                                    <p:anim calcmode="lin" valueType="num">
                                      <p:cBhvr>
                                        <p:cTn id="49" dur="2500" fill="hold"/>
                                        <p:tgtEl>
                                          <p:spTgt spid="6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Class="entr" nodeType="clickEffect" presetSubtype="2" presetID="2" grpId="5" fill="hold">
                                  <p:stCondLst>
                                    <p:cond delay="0"/>
                                  </p:stCondLst>
                                  <p:iterate type="el" backwards="0">
                                    <p:tmAbs val="0"/>
                                  </p:iterate>
                                  <p:childTnLst>
                                    <p:set>
                                      <p:cBhvr>
                                        <p:cTn id="53" fill="hold"/>
                                        <p:tgtEl>
                                          <p:spTgt spid="72">
                                            <p:bg/>
                                          </p:spTgt>
                                        </p:tgtEl>
                                        <p:attrNameLst>
                                          <p:attrName>style.visibility</p:attrName>
                                        </p:attrNameLst>
                                      </p:cBhvr>
                                      <p:to>
                                        <p:strVal val="visible"/>
                                      </p:to>
                                    </p:set>
                                    <p:anim calcmode="lin" valueType="num">
                                      <p:cBhvr>
                                        <p:cTn id="54" dur="2500" fill="hold"/>
                                        <p:tgtEl>
                                          <p:spTgt spid="72">
                                            <p:bg/>
                                          </p:spTgt>
                                        </p:tgtEl>
                                        <p:attrNameLst>
                                          <p:attrName>ppt_x</p:attrName>
                                        </p:attrNameLst>
                                      </p:cBhvr>
                                      <p:tavLst>
                                        <p:tav tm="0">
                                          <p:val>
                                            <p:strVal val="1+#ppt_w/2"/>
                                          </p:val>
                                        </p:tav>
                                        <p:tav tm="100000">
                                          <p:val>
                                            <p:strVal val="#ppt_x"/>
                                          </p:val>
                                        </p:tav>
                                      </p:tavLst>
                                    </p:anim>
                                    <p:anim calcmode="lin" valueType="num">
                                      <p:cBhvr>
                                        <p:cTn id="55" dur="2500" fill="hold"/>
                                        <p:tgtEl>
                                          <p:spTgt spid="72">
                                            <p:bg/>
                                          </p:spTgt>
                                        </p:tgtEl>
                                        <p:attrNameLst>
                                          <p:attrName>ppt_y</p:attrName>
                                        </p:attrNameLst>
                                      </p:cBhvr>
                                      <p:tavLst>
                                        <p:tav tm="0">
                                          <p:val>
                                            <p:strVal val="#ppt_y"/>
                                          </p:val>
                                        </p:tav>
                                        <p:tav tm="100000">
                                          <p:val>
                                            <p:strVal val="#ppt_y"/>
                                          </p:val>
                                        </p:tav>
                                      </p:tavLst>
                                    </p:anim>
                                  </p:childTnLst>
                                </p:cTn>
                              </p:par>
                              <p:par>
                                <p:cTn id="56" presetClass="entr" nodeType="withEffect" presetSubtype="2" presetID="2" grpId="5" fill="hold">
                                  <p:stCondLst>
                                    <p:cond delay="0"/>
                                  </p:stCondLst>
                                  <p:iterate type="el" backwards="0">
                                    <p:tmAbs val="0"/>
                                  </p:iterate>
                                  <p:childTnLst>
                                    <p:set>
                                      <p:cBhvr>
                                        <p:cTn id="57" fill="hold"/>
                                        <p:tgtEl>
                                          <p:spTgt spid="72">
                                            <p:txEl>
                                              <p:pRg st="0" end="0"/>
                                            </p:txEl>
                                          </p:spTgt>
                                        </p:tgtEl>
                                        <p:attrNameLst>
                                          <p:attrName>style.visibility</p:attrName>
                                        </p:attrNameLst>
                                      </p:cBhvr>
                                      <p:to>
                                        <p:strVal val="visible"/>
                                      </p:to>
                                    </p:set>
                                    <p:anim calcmode="lin" valueType="num">
                                      <p:cBhvr>
                                        <p:cTn id="58" dur="2500" fill="hold"/>
                                        <p:tgtEl>
                                          <p:spTgt spid="72">
                                            <p:txEl>
                                              <p:pRg st="0" end="0"/>
                                            </p:txEl>
                                          </p:spTgt>
                                        </p:tgtEl>
                                        <p:attrNameLst>
                                          <p:attrName>ppt_x</p:attrName>
                                        </p:attrNameLst>
                                      </p:cBhvr>
                                      <p:tavLst>
                                        <p:tav tm="0">
                                          <p:val>
                                            <p:strVal val="1+#ppt_w/2"/>
                                          </p:val>
                                        </p:tav>
                                        <p:tav tm="100000">
                                          <p:val>
                                            <p:strVal val="#ppt_x"/>
                                          </p:val>
                                        </p:tav>
                                      </p:tavLst>
                                    </p:anim>
                                    <p:anim calcmode="lin" valueType="num">
                                      <p:cBhvr>
                                        <p:cTn id="59" dur="2500" fill="hold"/>
                                        <p:tgtEl>
                                          <p:spTgt spid="72">
                                            <p:txEl>
                                              <p:pRg st="0" end="0"/>
                                            </p:txEl>
                                          </p:spTgt>
                                        </p:tgtEl>
                                        <p:attrNameLst>
                                          <p:attrName>ppt_y</p:attrName>
                                        </p:attrNameLst>
                                      </p:cBhvr>
                                      <p:tavLst>
                                        <p:tav tm="0">
                                          <p:val>
                                            <p:strVal val="#ppt_y"/>
                                          </p:val>
                                        </p:tav>
                                        <p:tav tm="100000">
                                          <p:val>
                                            <p:strVal val="#ppt_y"/>
                                          </p:val>
                                        </p:tav>
                                      </p:tavLst>
                                    </p:anim>
                                  </p:childTnLst>
                                </p:cTn>
                              </p:par>
                            </p:childTnLst>
                          </p:cTn>
                        </p:par>
                        <p:par>
                          <p:cTn id="60" fill="hold">
                            <p:stCondLst>
                              <p:cond delay="2500"/>
                            </p:stCondLst>
                            <p:childTnLst>
                              <p:par>
                                <p:cTn id="61" presetClass="entr" nodeType="afterEffect" presetSubtype="2" presetID="2" grpId="6" fill="hold">
                                  <p:stCondLst>
                                    <p:cond delay="0"/>
                                  </p:stCondLst>
                                  <p:iterate type="el" backwards="0">
                                    <p:tmAbs val="0"/>
                                  </p:iterate>
                                  <p:childTnLst>
                                    <p:set>
                                      <p:cBhvr>
                                        <p:cTn id="62" fill="hold"/>
                                        <p:tgtEl>
                                          <p:spTgt spid="73"/>
                                        </p:tgtEl>
                                        <p:attrNameLst>
                                          <p:attrName>style.visibility</p:attrName>
                                        </p:attrNameLst>
                                      </p:cBhvr>
                                      <p:to>
                                        <p:strVal val="visible"/>
                                      </p:to>
                                    </p:set>
                                    <p:anim calcmode="lin" valueType="num">
                                      <p:cBhvr>
                                        <p:cTn id="63" dur="1000" fill="hold"/>
                                        <p:tgtEl>
                                          <p:spTgt spid="73"/>
                                        </p:tgtEl>
                                        <p:attrNameLst>
                                          <p:attrName>ppt_x</p:attrName>
                                        </p:attrNameLst>
                                      </p:cBhvr>
                                      <p:tavLst>
                                        <p:tav tm="0">
                                          <p:val>
                                            <p:strVal val="1+#ppt_w/2"/>
                                          </p:val>
                                        </p:tav>
                                        <p:tav tm="100000">
                                          <p:val>
                                            <p:strVal val="#ppt_x"/>
                                          </p:val>
                                        </p:tav>
                                      </p:tavLst>
                                    </p:anim>
                                    <p:anim calcmode="lin" valueType="num">
                                      <p:cBhvr>
                                        <p:cTn id="64" dur="1000" fill="hold"/>
                                        <p:tgtEl>
                                          <p:spTgt spid="73"/>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Class="entr" nodeType="clickEffect" presetSubtype="4" presetID="2" grpId="1" fill="hold">
                                  <p:stCondLst>
                                    <p:cond delay="0"/>
                                  </p:stCondLst>
                                  <p:iterate type="el" backwards="0">
                                    <p:tmAbs val="0"/>
                                  </p:iterate>
                                  <p:childTnLst>
                                    <p:set>
                                      <p:cBhvr>
                                        <p:cTn id="68" fill="hold"/>
                                        <p:tgtEl>
                                          <p:spTgt spid="65">
                                            <p:txEl>
                                              <p:pRg st="3" end="3"/>
                                            </p:txEl>
                                          </p:spTgt>
                                        </p:tgtEl>
                                        <p:attrNameLst>
                                          <p:attrName>style.visibility</p:attrName>
                                        </p:attrNameLst>
                                      </p:cBhvr>
                                      <p:to>
                                        <p:strVal val="visible"/>
                                      </p:to>
                                    </p:set>
                                    <p:anim calcmode="lin" valueType="num">
                                      <p:cBhvr>
                                        <p:cTn id="69" dur="2500" fill="hold"/>
                                        <p:tgtEl>
                                          <p:spTgt spid="65">
                                            <p:txEl>
                                              <p:pRg st="3" end="3"/>
                                            </p:txEl>
                                          </p:spTgt>
                                        </p:tgtEl>
                                        <p:attrNameLst>
                                          <p:attrName>ppt_x</p:attrName>
                                        </p:attrNameLst>
                                      </p:cBhvr>
                                      <p:tavLst>
                                        <p:tav tm="0">
                                          <p:val>
                                            <p:strVal val="#ppt_x"/>
                                          </p:val>
                                        </p:tav>
                                        <p:tav tm="100000">
                                          <p:val>
                                            <p:strVal val="#ppt_x"/>
                                          </p:val>
                                        </p:tav>
                                      </p:tavLst>
                                    </p:anim>
                                    <p:anim calcmode="lin" valueType="num">
                                      <p:cBhvr>
                                        <p:cTn id="70" dur="2500" fill="hold"/>
                                        <p:tgtEl>
                                          <p:spTgt spid="65">
                                            <p:txEl>
                                              <p:pRg st="3" end="3"/>
                                            </p:txEl>
                                          </p:spTgt>
                                        </p:tgtEl>
                                        <p:attrNameLst>
                                          <p:attrName>ppt_y</p:attrName>
                                        </p:attrNameLst>
                                      </p:cBhvr>
                                      <p:tavLst>
                                        <p:tav tm="0">
                                          <p:val>
                                            <p:strVal val="1+#ppt_h/2"/>
                                          </p:val>
                                        </p:tav>
                                        <p:tav tm="100000">
                                          <p:val>
                                            <p:strVal val="#ppt_y"/>
                                          </p:val>
                                        </p:tav>
                                      </p:tavLst>
                                    </p:anim>
                                  </p:childTnLst>
                                </p:cTn>
                              </p:par>
                            </p:childTnLst>
                          </p:cTn>
                        </p:par>
                        <p:par>
                          <p:cTn id="71" fill="hold">
                            <p:stCondLst>
                              <p:cond delay="2500"/>
                            </p:stCondLst>
                            <p:childTnLst>
                              <p:par>
                                <p:cTn id="72" presetClass="entr" nodeType="afterEffect" presetSubtype="2" presetID="2" grpId="7" fill="hold">
                                  <p:stCondLst>
                                    <p:cond delay="0"/>
                                  </p:stCondLst>
                                  <p:iterate type="el" backwards="0">
                                    <p:tmAbs val="0"/>
                                  </p:iterate>
                                  <p:childTnLst>
                                    <p:set>
                                      <p:cBhvr>
                                        <p:cTn id="73" fill="hold"/>
                                        <p:tgtEl>
                                          <p:spTgt spid="75">
                                            <p:bg/>
                                          </p:spTgt>
                                        </p:tgtEl>
                                        <p:attrNameLst>
                                          <p:attrName>style.visibility</p:attrName>
                                        </p:attrNameLst>
                                      </p:cBhvr>
                                      <p:to>
                                        <p:strVal val="visible"/>
                                      </p:to>
                                    </p:set>
                                    <p:anim calcmode="lin" valueType="num">
                                      <p:cBhvr>
                                        <p:cTn id="74" dur="2500" fill="hold"/>
                                        <p:tgtEl>
                                          <p:spTgt spid="75">
                                            <p:bg/>
                                          </p:spTgt>
                                        </p:tgtEl>
                                        <p:attrNameLst>
                                          <p:attrName>ppt_x</p:attrName>
                                        </p:attrNameLst>
                                      </p:cBhvr>
                                      <p:tavLst>
                                        <p:tav tm="0">
                                          <p:val>
                                            <p:strVal val="1+#ppt_w/2"/>
                                          </p:val>
                                        </p:tav>
                                        <p:tav tm="100000">
                                          <p:val>
                                            <p:strVal val="#ppt_x"/>
                                          </p:val>
                                        </p:tav>
                                      </p:tavLst>
                                    </p:anim>
                                    <p:anim calcmode="lin" valueType="num">
                                      <p:cBhvr>
                                        <p:cTn id="75" dur="2500" fill="hold"/>
                                        <p:tgtEl>
                                          <p:spTgt spid="75">
                                            <p:bg/>
                                          </p:spTgt>
                                        </p:tgtEl>
                                        <p:attrNameLst>
                                          <p:attrName>ppt_y</p:attrName>
                                        </p:attrNameLst>
                                      </p:cBhvr>
                                      <p:tavLst>
                                        <p:tav tm="0">
                                          <p:val>
                                            <p:strVal val="#ppt_y"/>
                                          </p:val>
                                        </p:tav>
                                        <p:tav tm="100000">
                                          <p:val>
                                            <p:strVal val="#ppt_y"/>
                                          </p:val>
                                        </p:tav>
                                      </p:tavLst>
                                    </p:anim>
                                  </p:childTnLst>
                                </p:cTn>
                              </p:par>
                              <p:par>
                                <p:cTn id="76" presetClass="entr" nodeType="withEffect" presetSubtype="2" presetID="2" grpId="7" fill="hold">
                                  <p:stCondLst>
                                    <p:cond delay="0"/>
                                  </p:stCondLst>
                                  <p:iterate type="el" backwards="0">
                                    <p:tmAbs val="0"/>
                                  </p:iterate>
                                  <p:childTnLst>
                                    <p:set>
                                      <p:cBhvr>
                                        <p:cTn id="77" fill="hold"/>
                                        <p:tgtEl>
                                          <p:spTgt spid="75">
                                            <p:txEl>
                                              <p:pRg st="0" end="0"/>
                                            </p:txEl>
                                          </p:spTgt>
                                        </p:tgtEl>
                                        <p:attrNameLst>
                                          <p:attrName>style.visibility</p:attrName>
                                        </p:attrNameLst>
                                      </p:cBhvr>
                                      <p:to>
                                        <p:strVal val="visible"/>
                                      </p:to>
                                    </p:set>
                                    <p:anim calcmode="lin" valueType="num">
                                      <p:cBhvr>
                                        <p:cTn id="78" dur="2500" fill="hold"/>
                                        <p:tgtEl>
                                          <p:spTgt spid="75">
                                            <p:txEl>
                                              <p:pRg st="0" end="0"/>
                                            </p:txEl>
                                          </p:spTgt>
                                        </p:tgtEl>
                                        <p:attrNameLst>
                                          <p:attrName>ppt_x</p:attrName>
                                        </p:attrNameLst>
                                      </p:cBhvr>
                                      <p:tavLst>
                                        <p:tav tm="0">
                                          <p:val>
                                            <p:strVal val="1+#ppt_w/2"/>
                                          </p:val>
                                        </p:tav>
                                        <p:tav tm="100000">
                                          <p:val>
                                            <p:strVal val="#ppt_x"/>
                                          </p:val>
                                        </p:tav>
                                      </p:tavLst>
                                    </p:anim>
                                    <p:anim calcmode="lin" valueType="num">
                                      <p:cBhvr>
                                        <p:cTn id="79" dur="2500" fill="hold"/>
                                        <p:tgtEl>
                                          <p:spTgt spid="75">
                                            <p:txEl>
                                              <p:pRg st="0" end="0"/>
                                            </p:txEl>
                                          </p:spTgt>
                                        </p:tgtEl>
                                        <p:attrNameLst>
                                          <p:attrName>ppt_y</p:attrName>
                                        </p:attrNameLst>
                                      </p:cBhvr>
                                      <p:tavLst>
                                        <p:tav tm="0">
                                          <p:val>
                                            <p:strVal val="#ppt_y"/>
                                          </p:val>
                                        </p:tav>
                                        <p:tav tm="100000">
                                          <p:val>
                                            <p:strVal val="#ppt_y"/>
                                          </p:val>
                                        </p:tav>
                                      </p:tavLst>
                                    </p:anim>
                                  </p:childTnLst>
                                </p:cTn>
                              </p:par>
                            </p:childTnLst>
                          </p:cTn>
                        </p:par>
                        <p:par>
                          <p:cTn id="80" fill="hold">
                            <p:stCondLst>
                              <p:cond delay="5000"/>
                            </p:stCondLst>
                            <p:childTnLst>
                              <p:par>
                                <p:cTn id="81" presetClass="entr" nodeType="afterEffect" presetSubtype="2" presetID="2" grpId="8" fill="hold">
                                  <p:stCondLst>
                                    <p:cond delay="0"/>
                                  </p:stCondLst>
                                  <p:iterate type="el" backwards="0">
                                    <p:tmAbs val="0"/>
                                  </p:iterate>
                                  <p:childTnLst>
                                    <p:set>
                                      <p:cBhvr>
                                        <p:cTn id="82" fill="hold"/>
                                        <p:tgtEl>
                                          <p:spTgt spid="74"/>
                                        </p:tgtEl>
                                        <p:attrNameLst>
                                          <p:attrName>style.visibility</p:attrName>
                                        </p:attrNameLst>
                                      </p:cBhvr>
                                      <p:to>
                                        <p:strVal val="visible"/>
                                      </p:to>
                                    </p:set>
                                    <p:anim calcmode="lin" valueType="num">
                                      <p:cBhvr>
                                        <p:cTn id="83" dur="1000" fill="hold"/>
                                        <p:tgtEl>
                                          <p:spTgt spid="74"/>
                                        </p:tgtEl>
                                        <p:attrNameLst>
                                          <p:attrName>ppt_x</p:attrName>
                                        </p:attrNameLst>
                                      </p:cBhvr>
                                      <p:tavLst>
                                        <p:tav tm="0">
                                          <p:val>
                                            <p:strVal val="1+#ppt_w/2"/>
                                          </p:val>
                                        </p:tav>
                                        <p:tav tm="100000">
                                          <p:val>
                                            <p:strVal val="#ppt_x"/>
                                          </p:val>
                                        </p:tav>
                                      </p:tavLst>
                                    </p:anim>
                                    <p:anim calcmode="lin" valueType="num">
                                      <p:cBhvr>
                                        <p:cTn id="84" dur="1000" fill="hold"/>
                                        <p:tgtEl>
                                          <p:spTgt spid="74"/>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Class="entr" nodeType="afterEffect" presetSubtype="10" presetID="19" grpId="9" fill="hold">
                                  <p:stCondLst>
                                    <p:cond delay="100"/>
                                  </p:stCondLst>
                                  <p:iterate type="el" backwards="0">
                                    <p:tmAbs val="0"/>
                                  </p:iterate>
                                  <p:childTnLst>
                                    <p:set>
                                      <p:cBhvr>
                                        <p:cTn id="87" fill="hold"/>
                                        <p:tgtEl>
                                          <p:spTgt spid="67">
                                            <p:bg/>
                                          </p:spTgt>
                                        </p:tgtEl>
                                        <p:attrNameLst>
                                          <p:attrName>style.visibility</p:attrName>
                                        </p:attrNameLst>
                                      </p:cBhvr>
                                      <p:to>
                                        <p:strVal val="visible"/>
                                      </p:to>
                                    </p:set>
                                    <p:anim calcmode="lin" valueType="num">
                                      <p:cBhvr>
                                        <p:cTn id="88" dur="2500" fill="hold"/>
                                        <p:tgtEl>
                                          <p:spTgt spid="67">
                                            <p:bg/>
                                          </p:spTgt>
                                        </p:tgtEl>
                                        <p:attrNameLst>
                                          <p:attrName>ppt_w</p:attrName>
                                        </p:attrNameLst>
                                      </p:cBhvr>
                                      <p:tavLst>
                                        <p:tav tm="0" fmla="#ppt_w*sin(2.5*pi*$)">
                                          <p:val>
                                            <p:fltVal val="0"/>
                                          </p:val>
                                        </p:tav>
                                        <p:tav tm="100000">
                                          <p:val>
                                            <p:fltVal val="1"/>
                                          </p:val>
                                        </p:tav>
                                      </p:tavLst>
                                    </p:anim>
                                    <p:anim calcmode="lin" valueType="num">
                                      <p:cBhvr>
                                        <p:cTn id="89" dur="2500" fill="hold"/>
                                        <p:tgtEl>
                                          <p:spTgt spid="67">
                                            <p:bg/>
                                          </p:spTgt>
                                        </p:tgtEl>
                                        <p:attrNameLst>
                                          <p:attrName>ppt_h</p:attrName>
                                        </p:attrNameLst>
                                      </p:cBhvr>
                                      <p:tavLst>
                                        <p:tav tm="0">
                                          <p:val>
                                            <p:strVal val="#ppt_h"/>
                                          </p:val>
                                        </p:tav>
                                        <p:tav tm="100000">
                                          <p:val>
                                            <p:strVal val="#ppt_h"/>
                                          </p:val>
                                        </p:tav>
                                      </p:tavLst>
                                    </p:anim>
                                  </p:childTnLst>
                                </p:cTn>
                              </p:par>
                              <p:par>
                                <p:cTn id="90" presetClass="entr" nodeType="withEffect" presetSubtype="10" presetID="19" grpId="9" fill="hold">
                                  <p:stCondLst>
                                    <p:cond delay="100"/>
                                  </p:stCondLst>
                                  <p:iterate type="el" backwards="0">
                                    <p:tmAbs val="0"/>
                                  </p:iterate>
                                  <p:childTnLst>
                                    <p:set>
                                      <p:cBhvr>
                                        <p:cTn id="91" fill="hold"/>
                                        <p:tgtEl>
                                          <p:spTgt spid="67">
                                            <p:txEl>
                                              <p:pRg st="0" end="0"/>
                                            </p:txEl>
                                          </p:spTgt>
                                        </p:tgtEl>
                                        <p:attrNameLst>
                                          <p:attrName>style.visibility</p:attrName>
                                        </p:attrNameLst>
                                      </p:cBhvr>
                                      <p:to>
                                        <p:strVal val="visible"/>
                                      </p:to>
                                    </p:set>
                                    <p:animEffect filter="fade" transition="in">
                                      <p:cBhvr>
                                        <p:cTn id="92" dur="2500" fill="hold"/>
                                        <p:tgtEl>
                                          <p:spTgt spid="67">
                                            <p:txEl>
                                              <p:pRg st="0" end="0"/>
                                            </p:txEl>
                                          </p:spTgt>
                                        </p:tgtEl>
                                      </p:cBhvr>
                                    </p:animEffect>
                                    <p:anim calcmode="lin" valueType="num">
                                      <p:cBhvr>
                                        <p:cTn id="93" dur="2500" fill="hold"/>
                                        <p:tgtEl>
                                          <p:spTgt spid="67">
                                            <p:txEl>
                                              <p:pRg st="0" end="0"/>
                                            </p:txEl>
                                          </p:spTgt>
                                        </p:tgtEl>
                                        <p:attrNameLst>
                                          <p:attrName>ppt_w</p:attrName>
                                        </p:attrNameLst>
                                      </p:cBhvr>
                                      <p:tavLst>
                                        <p:tav tm="0" fmla="#ppt_w*sin(2.5*pi*$)">
                                          <p:val>
                                            <p:fltVal val="0"/>
                                          </p:val>
                                        </p:tav>
                                        <p:tav tm="100000">
                                          <p:val>
                                            <p:fltVal val="1"/>
                                          </p:val>
                                        </p:tav>
                                      </p:tavLst>
                                    </p:anim>
                                    <p:anim calcmode="lin" valueType="num">
                                      <p:cBhvr>
                                        <p:cTn id="94" dur="2500" fill="hold"/>
                                        <p:tgtEl>
                                          <p:spTgt spid="67">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5" grpId="1"/>
      <p:bldP build="p" bldLvl="5" animBg="1" rev="0" advAuto="0" spid="70" grpId="3"/>
      <p:bldP build="p" bldLvl="5" animBg="1" rev="0" advAuto="0" spid="75" grpId="7"/>
      <p:bldP build="whole" bldLvl="1" animBg="1" rev="0" advAuto="0" spid="71" grpId="4"/>
      <p:bldP build="p" bldLvl="5" animBg="1" rev="0" advAuto="0" spid="72" grpId="5"/>
      <p:bldP build="whole" bldLvl="1" animBg="1" rev="0" advAuto="0" spid="73" grpId="6"/>
      <p:bldP build="whole" bldLvl="1" animBg="1" rev="0" advAuto="0" spid="74" grpId="8"/>
      <p:bldP build="p" bldLvl="5" animBg="1" rev="0" advAuto="0" spid="69" grpId="2"/>
      <p:bldP build="p" bldLvl="5" animBg="1" rev="0" advAuto="0" spid="67" grpId="9"/>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Shape 77"/>
          <p:cNvSpPr/>
          <p:nvPr>
            <p:ph type="title" idx="4294967295"/>
          </p:nvPr>
        </p:nvSpPr>
        <p:spPr>
          <a:xfrm>
            <a:off x="1651389" y="40803"/>
            <a:ext cx="11273568" cy="890837"/>
          </a:xfrm>
          <a:prstGeom prst="rect">
            <a:avLst/>
          </a:prstGeom>
        </p:spPr>
        <p:txBody>
          <a:bodyPr lIns="0" tIns="0" rIns="0" bIns="0"/>
          <a:lstStyle>
            <a:lvl1pPr algn="l">
              <a:defRPr sz="5300"/>
            </a:lvl1pPr>
          </a:lstStyle>
          <a:p>
            <a:pPr/>
            <a:r>
              <a:t>B) Describing the Terms of the Spirit</a:t>
            </a:r>
          </a:p>
        </p:txBody>
      </p:sp>
      <p:graphicFrame>
        <p:nvGraphicFramePr>
          <p:cNvPr id="78" name="Table 78"/>
          <p:cNvGraphicFramePr/>
          <p:nvPr/>
        </p:nvGraphicFramePr>
        <p:xfrm>
          <a:off x="1780906" y="1132248"/>
          <a:ext cx="11052635" cy="8246702"/>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1014534"/>
              </a:tblGrid>
              <a:tr h="820860">
                <a:tc>
                  <a:txBody>
                    <a:bodyPr/>
                    <a:lstStyle/>
                    <a:p>
                      <a:pPr defTabSz="914400">
                        <a:defRPr b="0">
                          <a:solidFill>
                            <a:srgbClr val="000000"/>
                          </a:solidFill>
                        </a:defRPr>
                      </a:pPr>
                      <a:r>
                        <a:rPr b="1" sz="3500">
                          <a:solidFill>
                            <a:srgbClr val="FFFFFF"/>
                          </a:solidFill>
                          <a:sym typeface="Helvetica"/>
                        </a:rPr>
                        <a:t>Sources of Our Confusion of the Spirit</a:t>
                      </a:r>
                    </a:p>
                  </a:txBody>
                  <a:tcPr marL="50800" marR="50800" marT="50800" marB="50800" anchor="ctr" anchorCtr="0" horzOverflow="overflow">
                    <a:lnL w="38100">
                      <a:solidFill>
                        <a:schemeClr val="accent1">
                          <a:hueOff val="47394"/>
                          <a:satOff val="-25753"/>
                          <a:lumOff val="-7544"/>
                        </a:schemeClr>
                      </a:solidFill>
                      <a:miter lim="400000"/>
                    </a:lnL>
                    <a:lnR w="38100">
                      <a:solidFill>
                        <a:schemeClr val="accent1">
                          <a:hueOff val="47394"/>
                          <a:satOff val="-25753"/>
                          <a:lumOff val="-7544"/>
                        </a:schemeClr>
                      </a:solidFill>
                      <a:miter lim="400000"/>
                    </a:lnR>
                    <a:lnT w="38100">
                      <a:solidFill>
                        <a:schemeClr val="accent1">
                          <a:hueOff val="47394"/>
                          <a:satOff val="-25753"/>
                          <a:lumOff val="-7544"/>
                        </a:schemeClr>
                      </a:solidFill>
                      <a:miter lim="400000"/>
                    </a:lnT>
                  </a:tcPr>
                </a:tc>
              </a:tr>
              <a:tr h="820860">
                <a:tc>
                  <a:txBody>
                    <a:bodyPr/>
                    <a:lstStyle/>
                    <a:p>
                      <a:pPr defTabSz="914400"/>
                      <a:r>
                        <a:rPr sz="2600"/>
                        <a:t>The term ‘spirit’ is often confused with ‘Spirit’’ (519x – Lesson #1).</a:t>
                      </a:r>
                    </a:p>
                  </a:txBody>
                  <a:tcPr marL="50800" marR="50800" marT="50800" marB="50800" anchor="ctr" anchorCtr="0" horzOverflow="overflow">
                    <a:lnL w="38100">
                      <a:solidFill>
                        <a:schemeClr val="accent1">
                          <a:hueOff val="47394"/>
                          <a:satOff val="-25753"/>
                          <a:lumOff val="-7544"/>
                        </a:schemeClr>
                      </a:solidFill>
                      <a:miter lim="400000"/>
                    </a:lnL>
                    <a:lnR w="38100">
                      <a:solidFill>
                        <a:schemeClr val="accent1">
                          <a:hueOff val="47394"/>
                          <a:satOff val="-25753"/>
                          <a:lumOff val="-7544"/>
                        </a:schemeClr>
                      </a:solidFill>
                      <a:miter lim="400000"/>
                    </a:lnR>
                  </a:tcPr>
                </a:tc>
              </a:tr>
              <a:tr h="820860">
                <a:tc>
                  <a:txBody>
                    <a:bodyPr/>
                    <a:lstStyle/>
                    <a:p>
                      <a:pPr defTabSz="914400"/>
                      <a:r>
                        <a:rPr sz="2600"/>
                        <a:t>References to the Spirit’s work span from Genesis to Revelation. </a:t>
                      </a:r>
                    </a:p>
                  </a:txBody>
                  <a:tcPr marL="50800" marR="50800" marT="50800" marB="50800" anchor="ctr" anchorCtr="0" horzOverflow="overflow">
                    <a:lnL w="38100">
                      <a:solidFill>
                        <a:schemeClr val="accent1">
                          <a:hueOff val="47394"/>
                          <a:satOff val="-25753"/>
                          <a:lumOff val="-7544"/>
                        </a:schemeClr>
                      </a:solidFill>
                      <a:miter lim="400000"/>
                    </a:lnL>
                    <a:lnR w="38100">
                      <a:solidFill>
                        <a:schemeClr val="accent1">
                          <a:hueOff val="47394"/>
                          <a:satOff val="-25753"/>
                          <a:lumOff val="-7544"/>
                        </a:schemeClr>
                      </a:solidFill>
                      <a:miter lim="400000"/>
                    </a:lnR>
                    <a:solidFill>
                      <a:srgbClr val="DCE6E8"/>
                    </a:solidFill>
                  </a:tcPr>
                </a:tc>
              </a:tr>
              <a:tr h="820860">
                <a:tc>
                  <a:txBody>
                    <a:bodyPr/>
                    <a:lstStyle/>
                    <a:p>
                      <a:pPr defTabSz="914400"/>
                      <a:r>
                        <a:rPr sz="2600"/>
                        <a:t>The Spirit has worked differently at different times (related to the cross).</a:t>
                      </a:r>
                    </a:p>
                  </a:txBody>
                  <a:tcPr marL="50800" marR="50800" marT="50800" marB="50800" anchor="ctr" anchorCtr="0" horzOverflow="overflow">
                    <a:lnL w="38100">
                      <a:solidFill>
                        <a:schemeClr val="accent1">
                          <a:hueOff val="47394"/>
                          <a:satOff val="-25753"/>
                          <a:lumOff val="-7544"/>
                        </a:schemeClr>
                      </a:solidFill>
                      <a:miter lim="400000"/>
                    </a:lnL>
                    <a:lnR w="38100">
                      <a:solidFill>
                        <a:schemeClr val="accent1">
                          <a:hueOff val="47394"/>
                          <a:satOff val="-25753"/>
                          <a:lumOff val="-7544"/>
                        </a:schemeClr>
                      </a:solidFill>
                      <a:miter lim="400000"/>
                    </a:lnR>
                  </a:tcPr>
                </a:tc>
              </a:tr>
              <a:tr h="820860">
                <a:tc>
                  <a:txBody>
                    <a:bodyPr/>
                    <a:lstStyle/>
                    <a:p>
                      <a:pPr defTabSz="914400"/>
                      <a:r>
                        <a:rPr sz="2600"/>
                        <a:t>The Holy Spirit is invisible. “What is He like?”</a:t>
                      </a:r>
                    </a:p>
                  </a:txBody>
                  <a:tcPr marL="50800" marR="50800" marT="50800" marB="50800" anchor="ctr" anchorCtr="0" horzOverflow="overflow">
                    <a:lnL w="38100">
                      <a:solidFill>
                        <a:schemeClr val="accent1">
                          <a:hueOff val="47394"/>
                          <a:satOff val="-25753"/>
                          <a:lumOff val="-7544"/>
                        </a:schemeClr>
                      </a:solidFill>
                      <a:miter lim="400000"/>
                    </a:lnL>
                    <a:lnR w="38100">
                      <a:solidFill>
                        <a:schemeClr val="accent1">
                          <a:hueOff val="47394"/>
                          <a:satOff val="-25753"/>
                          <a:lumOff val="-7544"/>
                        </a:schemeClr>
                      </a:solidFill>
                      <a:miter lim="400000"/>
                    </a:lnR>
                    <a:solidFill>
                      <a:srgbClr val="DCE6E8"/>
                    </a:solidFill>
                  </a:tcPr>
                </a:tc>
              </a:tr>
              <a:tr h="820860">
                <a:tc>
                  <a:txBody>
                    <a:bodyPr/>
                    <a:lstStyle/>
                    <a:p>
                      <a:pPr defTabSz="914400"/>
                      <a:r>
                        <a:rPr sz="2600"/>
                        <a:t>False understandings are everywhere! (e.g New Age)</a:t>
                      </a:r>
                    </a:p>
                  </a:txBody>
                  <a:tcPr marL="50800" marR="50800" marT="50800" marB="50800" anchor="ctr" anchorCtr="0" horzOverflow="overflow">
                    <a:lnL w="38100">
                      <a:solidFill>
                        <a:schemeClr val="accent1">
                          <a:hueOff val="47394"/>
                          <a:satOff val="-25753"/>
                          <a:lumOff val="-7544"/>
                        </a:schemeClr>
                      </a:solidFill>
                      <a:miter lim="400000"/>
                    </a:lnL>
                    <a:lnR w="38100">
                      <a:solidFill>
                        <a:schemeClr val="accent1">
                          <a:hueOff val="47394"/>
                          <a:satOff val="-25753"/>
                          <a:lumOff val="-7544"/>
                        </a:schemeClr>
                      </a:solidFill>
                      <a:miter lim="400000"/>
                    </a:lnR>
                  </a:tcPr>
                </a:tc>
              </a:tr>
              <a:tr h="820860">
                <a:tc>
                  <a:txBody>
                    <a:bodyPr/>
                    <a:lstStyle/>
                    <a:p>
                      <a:pPr defTabSz="914400"/>
                      <a:r>
                        <a:rPr sz="2600"/>
                        <a:t>Absence of biblical teaching on the Holy Spirit.</a:t>
                      </a:r>
                    </a:p>
                  </a:txBody>
                  <a:tcPr marL="50800" marR="50800" marT="50800" marB="50800" anchor="ctr" anchorCtr="0" horzOverflow="overflow">
                    <a:lnL w="38100">
                      <a:solidFill>
                        <a:schemeClr val="accent1">
                          <a:hueOff val="47394"/>
                          <a:satOff val="-25753"/>
                          <a:lumOff val="-7544"/>
                        </a:schemeClr>
                      </a:solidFill>
                      <a:miter lim="400000"/>
                    </a:lnL>
                    <a:lnR w="38100">
                      <a:solidFill>
                        <a:schemeClr val="accent1">
                          <a:hueOff val="47394"/>
                          <a:satOff val="-25753"/>
                          <a:lumOff val="-7544"/>
                        </a:schemeClr>
                      </a:solidFill>
                      <a:miter lim="400000"/>
                    </a:lnR>
                    <a:solidFill>
                      <a:srgbClr val="DCE6E8"/>
                    </a:solidFill>
                  </a:tcPr>
                </a:tc>
              </a:tr>
              <a:tr h="820860">
                <a:tc>
                  <a:txBody>
                    <a:bodyPr/>
                    <a:lstStyle/>
                    <a:p>
                      <a:pPr defTabSz="914400"/>
                      <a:r>
                        <a:rPr sz="2600"/>
                        <a:t>The enemy purposely counterfeits to lead astray.</a:t>
                      </a:r>
                    </a:p>
                  </a:txBody>
                  <a:tcPr marL="50800" marR="50800" marT="50800" marB="50800" anchor="ctr" anchorCtr="0" horzOverflow="overflow">
                    <a:lnL w="38100">
                      <a:solidFill>
                        <a:schemeClr val="accent1">
                          <a:hueOff val="47394"/>
                          <a:satOff val="-25753"/>
                          <a:lumOff val="-7544"/>
                        </a:schemeClr>
                      </a:solidFill>
                      <a:miter lim="400000"/>
                    </a:lnL>
                    <a:lnR w="38100">
                      <a:solidFill>
                        <a:schemeClr val="accent1">
                          <a:hueOff val="47394"/>
                          <a:satOff val="-25753"/>
                          <a:lumOff val="-7544"/>
                        </a:schemeClr>
                      </a:solidFill>
                      <a:miter lim="400000"/>
                    </a:lnR>
                  </a:tcPr>
                </a:tc>
              </a:tr>
              <a:tr h="820860">
                <a:tc>
                  <a:txBody>
                    <a:bodyPr/>
                    <a:lstStyle/>
                    <a:p>
                      <a:pPr defTabSz="914400"/>
                      <a:r>
                        <a:rPr sz="2600"/>
                        <a:t>The lack of obedience.</a:t>
                      </a:r>
                    </a:p>
                  </a:txBody>
                  <a:tcPr marL="50800" marR="50800" marT="50800" marB="50800" anchor="ctr" anchorCtr="0" horzOverflow="overflow">
                    <a:lnL w="38100">
                      <a:solidFill>
                        <a:schemeClr val="accent1">
                          <a:hueOff val="47394"/>
                          <a:satOff val="-25753"/>
                          <a:lumOff val="-7544"/>
                        </a:schemeClr>
                      </a:solidFill>
                      <a:miter lim="400000"/>
                    </a:lnL>
                    <a:lnR w="38100">
                      <a:solidFill>
                        <a:schemeClr val="accent1">
                          <a:hueOff val="47394"/>
                          <a:satOff val="-25753"/>
                          <a:lumOff val="-7544"/>
                        </a:schemeClr>
                      </a:solidFill>
                      <a:miter lim="400000"/>
                    </a:lnR>
                    <a:solidFill>
                      <a:srgbClr val="DCE6E8"/>
                    </a:solidFill>
                  </a:tcPr>
                </a:tc>
              </a:tr>
              <a:tr h="820860">
                <a:tc>
                  <a:txBody>
                    <a:bodyPr/>
                    <a:lstStyle/>
                    <a:p>
                      <a:pPr defTabSz="914400"/>
                      <a:r>
                        <a:rPr sz="2600"/>
                        <a:t>The believer’s belief that the world offers more than God.</a:t>
                      </a:r>
                    </a:p>
                  </a:txBody>
                  <a:tcPr marL="50800" marR="50800" marT="50800" marB="50800" anchor="ctr" anchorCtr="0" horzOverflow="overflow">
                    <a:lnL w="38100">
                      <a:solidFill>
                        <a:schemeClr val="accent1">
                          <a:hueOff val="47394"/>
                          <a:satOff val="-25753"/>
                          <a:lumOff val="-7544"/>
                        </a:schemeClr>
                      </a:solidFill>
                      <a:miter lim="400000"/>
                    </a:lnL>
                    <a:lnR w="38100">
                      <a:solidFill>
                        <a:schemeClr val="accent1">
                          <a:hueOff val="47394"/>
                          <a:satOff val="-25753"/>
                          <a:lumOff val="-7544"/>
                        </a:schemeClr>
                      </a:solidFill>
                      <a:miter lim="400000"/>
                    </a:lnR>
                    <a:lnB w="38100">
                      <a:solidFill>
                        <a:schemeClr val="accent1">
                          <a:hueOff val="47394"/>
                          <a:satOff val="-25753"/>
                          <a:lumOff val="-7544"/>
                        </a:schemeClr>
                      </a:solidFill>
                      <a:miter lim="400000"/>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0"/>
                                  </p:stCondLst>
                                  <p:iterate type="el" backwards="0">
                                    <p:tmAbs val="0"/>
                                  </p:iterate>
                                  <p:childTnLst>
                                    <p:set>
                                      <p:cBhvr>
                                        <p:cTn id="6" fill="hold"/>
                                        <p:tgtEl>
                                          <p:spTgt spid="78"/>
                                        </p:tgtEl>
                                        <p:attrNameLst>
                                          <p:attrName>style.visibility</p:attrName>
                                        </p:attrNameLst>
                                      </p:cBhvr>
                                      <p:to>
                                        <p:strVal val="visible"/>
                                      </p:to>
                                    </p:set>
                                    <p:animEffect filter="wipe(up)" transition="in">
                                      <p:cBhvr>
                                        <p:cTn id="7" dur="2250"/>
                                        <p:tgtEl>
                                          <p:spTgt spid="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8"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2" name="020114_img_1980.jpg"/>
          <p:cNvPicPr>
            <a:picLocks noChangeAspect="0"/>
          </p:cNvPicPr>
          <p:nvPr/>
        </p:nvPicPr>
        <p:blipFill>
          <a:blip r:embed="rId2">
            <a:extLst/>
          </a:blip>
          <a:srcRect l="61783" t="7964" r="4883" b="2291"/>
          <a:stretch>
            <a:fillRect/>
          </a:stretch>
        </p:blipFill>
        <p:spPr>
          <a:xfrm>
            <a:off x="1435961" y="-3354258"/>
            <a:ext cx="3296699" cy="13107858"/>
          </a:xfrm>
          <a:prstGeom prst="rect">
            <a:avLst/>
          </a:prstGeom>
          <a:ln w="12700">
            <a:miter lim="400000"/>
          </a:ln>
        </p:spPr>
      </p:pic>
      <p:sp>
        <p:nvSpPr>
          <p:cNvPr id="83" name="Shape 83"/>
          <p:cNvSpPr/>
          <p:nvPr>
            <p:ph type="title" idx="4294967295"/>
          </p:nvPr>
        </p:nvSpPr>
        <p:spPr>
          <a:xfrm>
            <a:off x="4746771" y="40803"/>
            <a:ext cx="7940193" cy="890837"/>
          </a:xfrm>
          <a:prstGeom prst="rect">
            <a:avLst/>
          </a:prstGeom>
        </p:spPr>
        <p:txBody>
          <a:bodyPr lIns="0" tIns="0" rIns="0" bIns="0"/>
          <a:lstStyle>
            <a:lvl1pPr algn="l" defTabSz="361188">
              <a:defRPr sz="4187"/>
            </a:lvl1pPr>
          </a:lstStyle>
          <a:p>
            <a:pPr/>
            <a:r>
              <a:t>B) Describing the Terms of the Spirit</a:t>
            </a:r>
          </a:p>
        </p:txBody>
      </p:sp>
      <p:sp>
        <p:nvSpPr>
          <p:cNvPr id="84" name="Shape 84"/>
          <p:cNvSpPr/>
          <p:nvPr/>
        </p:nvSpPr>
        <p:spPr>
          <a:xfrm>
            <a:off x="4809856" y="997518"/>
            <a:ext cx="7940193" cy="850902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57200" indent="-457200" algn="just">
              <a:spcBef>
                <a:spcPts val="2600"/>
              </a:spcBef>
              <a:buSzPct val="100000"/>
              <a:buChar char="•"/>
              <a:defRPr sz="2300"/>
            </a:pPr>
            <a:r>
              <a:rPr b="1">
                <a:latin typeface="Helvetica"/>
                <a:ea typeface="Helvetica"/>
                <a:cs typeface="Helvetica"/>
                <a:sym typeface="Helvetica"/>
              </a:rPr>
              <a:t>Regeneration</a:t>
            </a:r>
            <a:r>
              <a:t> (Tit 3:5; Jo 3:7 ‘born again’) is the one-time spiritual life-giving operation by the Holy Spirit that animates His people by God’s presence and power.</a:t>
            </a:r>
          </a:p>
          <a:p>
            <a:pPr marL="457200" indent="-457200" algn="just">
              <a:spcBef>
                <a:spcPts val="2600"/>
              </a:spcBef>
              <a:buSzPct val="100000"/>
              <a:buChar char="•"/>
              <a:defRPr sz="2300"/>
            </a:pPr>
            <a:r>
              <a:rPr b="1">
                <a:latin typeface="Helvetica"/>
                <a:ea typeface="Helvetica"/>
                <a:cs typeface="Helvetica"/>
                <a:sym typeface="Helvetica"/>
              </a:rPr>
              <a:t>Sealing</a:t>
            </a:r>
            <a:r>
              <a:t> of the Spirit (2 Cor 1:22; Eph 1:13) refers to the one-time spiritual marking of a believer at salvation forever establishing him or her as His own.</a:t>
            </a:r>
          </a:p>
          <a:p>
            <a:pPr marL="457200" indent="-457200" algn="just">
              <a:spcBef>
                <a:spcPts val="2600"/>
              </a:spcBef>
              <a:buSzPct val="100000"/>
              <a:buChar char="•"/>
              <a:defRPr sz="2300"/>
            </a:pPr>
            <a:r>
              <a:rPr b="1">
                <a:latin typeface="Helvetica"/>
                <a:ea typeface="Helvetica"/>
                <a:cs typeface="Helvetica"/>
                <a:sym typeface="Helvetica"/>
              </a:rPr>
              <a:t>Baptism</a:t>
            </a:r>
            <a:r>
              <a:t> of the Spirit (Lu 3:16; Ac 1:5,2:38,10:47) is the unsought for, obviously noticeable work of God in a believer’s life, that flows from regeneration.</a:t>
            </a:r>
          </a:p>
          <a:p>
            <a:pPr marL="457200" indent="-457200" algn="just">
              <a:spcBef>
                <a:spcPts val="2600"/>
              </a:spcBef>
              <a:buSzPct val="100000"/>
              <a:buChar char="•"/>
              <a:defRPr sz="2300"/>
            </a:pPr>
            <a:r>
              <a:rPr b="1">
                <a:latin typeface="Helvetica"/>
                <a:ea typeface="Helvetica"/>
                <a:cs typeface="Helvetica"/>
                <a:sym typeface="Helvetica"/>
              </a:rPr>
              <a:t>Filling</a:t>
            </a:r>
            <a:r>
              <a:t> of the Spirit (Eph 5:18) reminds us of the ongoing responsibility for each believer to be fully influenced by the Spirit’s presence and work in their daily lives.</a:t>
            </a:r>
          </a:p>
          <a:p>
            <a:pPr marL="457200" indent="-457200" algn="just">
              <a:spcBef>
                <a:spcPts val="2600"/>
              </a:spcBef>
              <a:buSzPct val="100000"/>
              <a:buChar char="•"/>
              <a:defRPr sz="2300"/>
            </a:pPr>
            <a:r>
              <a:rPr b="1">
                <a:latin typeface="Helvetica"/>
                <a:ea typeface="Helvetica"/>
                <a:cs typeface="Helvetica"/>
                <a:sym typeface="Helvetica"/>
              </a:rPr>
              <a:t>Assurance</a:t>
            </a:r>
            <a:r>
              <a:t> of the Spirit (Ro 8:16) speaks of the special revelation of the Spirit, persuading God’s people that they belong to Him forever.</a:t>
            </a:r>
          </a:p>
          <a:p>
            <a:pPr marL="457200" indent="-457200" algn="just">
              <a:spcBef>
                <a:spcPts val="2600"/>
              </a:spcBef>
              <a:buSzPct val="100000"/>
              <a:buChar char="•"/>
              <a:defRPr sz="2300"/>
            </a:pPr>
            <a:r>
              <a:rPr b="1">
                <a:latin typeface="Helvetica"/>
                <a:ea typeface="Helvetica"/>
                <a:cs typeface="Helvetica"/>
                <a:sym typeface="Helvetica"/>
              </a:rPr>
              <a:t>Sanctification</a:t>
            </a:r>
            <a:r>
              <a:t> of the Spirit (2 Th 2:13; 1 Pe 1:2,15-16–holiness) refers to the experiential process of increasingly being shaped in life and character by the Spirit to be holy like God.</a:t>
            </a:r>
          </a:p>
        </p:txBody>
      </p:sp>
      <p:sp>
        <p:nvSpPr>
          <p:cNvPr id="85" name="Shape 85"/>
          <p:cNvSpPr/>
          <p:nvPr/>
        </p:nvSpPr>
        <p:spPr>
          <a:xfrm>
            <a:off x="2079609" y="2378073"/>
            <a:ext cx="2002218" cy="495301"/>
          </a:xfrm>
          <a:prstGeom prst="rect">
            <a:avLst/>
          </a:prstGeom>
          <a:solidFill>
            <a:srgbClr val="000000">
              <a:alpha val="71478"/>
            </a:srgbClr>
          </a:soli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lvl="1" indent="0">
              <a:defRPr sz="2600">
                <a:solidFill>
                  <a:srgbClr val="FFFFFF"/>
                </a:solidFill>
              </a:defRPr>
            </a:pPr>
            <a:r>
              <a:t>regeneration</a:t>
            </a:r>
          </a:p>
        </p:txBody>
      </p:sp>
      <p:sp>
        <p:nvSpPr>
          <p:cNvPr id="86" name="Shape 86"/>
          <p:cNvSpPr/>
          <p:nvPr/>
        </p:nvSpPr>
        <p:spPr>
          <a:xfrm>
            <a:off x="2374273" y="4756731"/>
            <a:ext cx="1412889" cy="495301"/>
          </a:xfrm>
          <a:prstGeom prst="rect">
            <a:avLst/>
          </a:prstGeom>
          <a:solidFill>
            <a:srgbClr val="000000">
              <a:alpha val="71478"/>
            </a:srgbClr>
          </a:soli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lvl="1" indent="0">
              <a:defRPr sz="2600">
                <a:solidFill>
                  <a:srgbClr val="FFFFFF"/>
                </a:solidFill>
              </a:defRPr>
            </a:pPr>
            <a:r>
              <a:t>baptism</a:t>
            </a:r>
          </a:p>
        </p:txBody>
      </p:sp>
      <p:sp>
        <p:nvSpPr>
          <p:cNvPr id="87" name="Shape 87"/>
          <p:cNvSpPr/>
          <p:nvPr/>
        </p:nvSpPr>
        <p:spPr>
          <a:xfrm>
            <a:off x="2521125" y="5946061"/>
            <a:ext cx="1119185" cy="495301"/>
          </a:xfrm>
          <a:prstGeom prst="rect">
            <a:avLst/>
          </a:prstGeom>
          <a:solidFill>
            <a:srgbClr val="000000">
              <a:alpha val="71478"/>
            </a:srgbClr>
          </a:soli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lvl="1" indent="0">
              <a:defRPr sz="2600">
                <a:solidFill>
                  <a:srgbClr val="FFFFFF"/>
                </a:solidFill>
              </a:defRPr>
            </a:pPr>
            <a:r>
              <a:t>filling</a:t>
            </a:r>
          </a:p>
        </p:txBody>
      </p:sp>
      <p:sp>
        <p:nvSpPr>
          <p:cNvPr id="88" name="Shape 88"/>
          <p:cNvSpPr/>
          <p:nvPr/>
        </p:nvSpPr>
        <p:spPr>
          <a:xfrm>
            <a:off x="2464558" y="3567402"/>
            <a:ext cx="1232319" cy="495301"/>
          </a:xfrm>
          <a:prstGeom prst="rect">
            <a:avLst/>
          </a:prstGeom>
          <a:solidFill>
            <a:srgbClr val="000000">
              <a:alpha val="71478"/>
            </a:srgbClr>
          </a:soli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lvl="1" indent="0">
              <a:defRPr sz="2600">
                <a:solidFill>
                  <a:srgbClr val="FFFFFF"/>
                </a:solidFill>
              </a:defRPr>
            </a:pPr>
            <a:r>
              <a:t>sealing</a:t>
            </a:r>
          </a:p>
        </p:txBody>
      </p:sp>
      <p:sp>
        <p:nvSpPr>
          <p:cNvPr id="89" name="Shape 89"/>
          <p:cNvSpPr/>
          <p:nvPr/>
        </p:nvSpPr>
        <p:spPr>
          <a:xfrm>
            <a:off x="2192572" y="7135390"/>
            <a:ext cx="1776291" cy="495301"/>
          </a:xfrm>
          <a:prstGeom prst="rect">
            <a:avLst/>
          </a:prstGeom>
          <a:solidFill>
            <a:srgbClr val="000000">
              <a:alpha val="71478"/>
            </a:srgbClr>
          </a:soli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lvl="1" indent="0">
              <a:defRPr sz="2600">
                <a:solidFill>
                  <a:srgbClr val="FFFFFF"/>
                </a:solidFill>
              </a:defRPr>
            </a:pPr>
            <a:r>
              <a:t>assurance</a:t>
            </a:r>
          </a:p>
        </p:txBody>
      </p:sp>
      <p:sp>
        <p:nvSpPr>
          <p:cNvPr id="90" name="Shape 90"/>
          <p:cNvSpPr/>
          <p:nvPr/>
        </p:nvSpPr>
        <p:spPr>
          <a:xfrm>
            <a:off x="1994524" y="8324719"/>
            <a:ext cx="2228146" cy="495301"/>
          </a:xfrm>
          <a:prstGeom prst="rect">
            <a:avLst/>
          </a:prstGeom>
          <a:solidFill>
            <a:srgbClr val="000000">
              <a:alpha val="71478"/>
            </a:srgbClr>
          </a:soli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lvl="1" indent="0">
              <a:defRPr sz="2600">
                <a:solidFill>
                  <a:srgbClr val="FFFFFF"/>
                </a:solidFill>
              </a:defRPr>
            </a:pPr>
            <a:r>
              <a:t>sanctification</a:t>
            </a:r>
          </a:p>
        </p:txBody>
      </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85">
                                            <p:bg/>
                                          </p:spTgt>
                                        </p:tgtEl>
                                        <p:attrNameLst>
                                          <p:attrName>style.visibility</p:attrName>
                                        </p:attrNameLst>
                                      </p:cBhvr>
                                      <p:to>
                                        <p:strVal val="visible"/>
                                      </p:to>
                                    </p:set>
                                    <p:animEffect filter="wipe(left)" transition="in">
                                      <p:cBhvr>
                                        <p:cTn id="7" dur="2500"/>
                                        <p:tgtEl>
                                          <p:spTgt spid="85">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85">
                                            <p:txEl>
                                              <p:pRg st="0" end="0"/>
                                            </p:txEl>
                                          </p:spTgt>
                                        </p:tgtEl>
                                        <p:attrNameLst>
                                          <p:attrName>style.visibility</p:attrName>
                                        </p:attrNameLst>
                                      </p:cBhvr>
                                      <p:to>
                                        <p:strVal val="visible"/>
                                      </p:to>
                                    </p:set>
                                    <p:animEffect filter="wipe(left)" transition="in">
                                      <p:cBhvr>
                                        <p:cTn id="10" dur="2500"/>
                                        <p:tgtEl>
                                          <p:spTgt spid="85">
                                            <p:txEl>
                                              <p:pRg st="0" end="0"/>
                                            </p:txEl>
                                          </p:spTgt>
                                        </p:tgtEl>
                                      </p:cBhvr>
                                    </p:animEffect>
                                  </p:childTnLst>
                                </p:cTn>
                              </p:par>
                            </p:childTnLst>
                          </p:cTn>
                        </p:par>
                        <p:par>
                          <p:cTn id="11" fill="hold">
                            <p:stCondLst>
                              <p:cond delay="2500"/>
                            </p:stCondLst>
                            <p:childTnLst>
                              <p:par>
                                <p:cTn id="12" presetClass="entr" nodeType="afterEffect" presetSubtype="8" presetID="22" grpId="2" fill="hold">
                                  <p:stCondLst>
                                    <p:cond delay="0"/>
                                  </p:stCondLst>
                                  <p:iterate type="el" backwards="0">
                                    <p:tmAbs val="0"/>
                                  </p:iterate>
                                  <p:childTnLst>
                                    <p:set>
                                      <p:cBhvr>
                                        <p:cTn id="13" fill="hold"/>
                                        <p:tgtEl>
                                          <p:spTgt spid="88">
                                            <p:bg/>
                                          </p:spTgt>
                                        </p:tgtEl>
                                        <p:attrNameLst>
                                          <p:attrName>style.visibility</p:attrName>
                                        </p:attrNameLst>
                                      </p:cBhvr>
                                      <p:to>
                                        <p:strVal val="visible"/>
                                      </p:to>
                                    </p:set>
                                    <p:animEffect filter="wipe(left)" transition="in">
                                      <p:cBhvr>
                                        <p:cTn id="14" dur="2500"/>
                                        <p:tgtEl>
                                          <p:spTgt spid="88">
                                            <p:bg/>
                                          </p:spTgt>
                                        </p:tgtEl>
                                      </p:cBhvr>
                                    </p:animEffect>
                                  </p:childTnLst>
                                </p:cTn>
                              </p:par>
                              <p:par>
                                <p:cTn id="15" presetClass="entr" nodeType="withEffect" presetSubtype="8" presetID="22" grpId="2" fill="hold">
                                  <p:stCondLst>
                                    <p:cond delay="0"/>
                                  </p:stCondLst>
                                  <p:iterate type="el" backwards="0">
                                    <p:tmAbs val="0"/>
                                  </p:iterate>
                                  <p:childTnLst>
                                    <p:set>
                                      <p:cBhvr>
                                        <p:cTn id="16" fill="hold"/>
                                        <p:tgtEl>
                                          <p:spTgt spid="88">
                                            <p:txEl>
                                              <p:pRg st="0" end="0"/>
                                            </p:txEl>
                                          </p:spTgt>
                                        </p:tgtEl>
                                        <p:attrNameLst>
                                          <p:attrName>style.visibility</p:attrName>
                                        </p:attrNameLst>
                                      </p:cBhvr>
                                      <p:to>
                                        <p:strVal val="visible"/>
                                      </p:to>
                                    </p:set>
                                    <p:animEffect filter="wipe(left)" transition="in">
                                      <p:cBhvr>
                                        <p:cTn id="17" dur="2500"/>
                                        <p:tgtEl>
                                          <p:spTgt spid="88">
                                            <p:txEl>
                                              <p:pRg st="0" end="0"/>
                                            </p:txEl>
                                          </p:spTgt>
                                        </p:tgtEl>
                                      </p:cBhvr>
                                    </p:animEffect>
                                  </p:childTnLst>
                                </p:cTn>
                              </p:par>
                            </p:childTnLst>
                          </p:cTn>
                        </p:par>
                        <p:par>
                          <p:cTn id="18" fill="hold">
                            <p:stCondLst>
                              <p:cond delay="5000"/>
                            </p:stCondLst>
                            <p:childTnLst>
                              <p:par>
                                <p:cTn id="19" presetClass="entr" nodeType="afterEffect" presetSubtype="8" presetID="22" grpId="3" fill="hold">
                                  <p:stCondLst>
                                    <p:cond delay="0"/>
                                  </p:stCondLst>
                                  <p:iterate type="el" backwards="0">
                                    <p:tmAbs val="0"/>
                                  </p:iterate>
                                  <p:childTnLst>
                                    <p:set>
                                      <p:cBhvr>
                                        <p:cTn id="20" fill="hold"/>
                                        <p:tgtEl>
                                          <p:spTgt spid="86">
                                            <p:bg/>
                                          </p:spTgt>
                                        </p:tgtEl>
                                        <p:attrNameLst>
                                          <p:attrName>style.visibility</p:attrName>
                                        </p:attrNameLst>
                                      </p:cBhvr>
                                      <p:to>
                                        <p:strVal val="visible"/>
                                      </p:to>
                                    </p:set>
                                    <p:animEffect filter="wipe(left)" transition="in">
                                      <p:cBhvr>
                                        <p:cTn id="21" dur="2500"/>
                                        <p:tgtEl>
                                          <p:spTgt spid="86">
                                            <p:bg/>
                                          </p:spTgt>
                                        </p:tgtEl>
                                      </p:cBhvr>
                                    </p:animEffect>
                                  </p:childTnLst>
                                </p:cTn>
                              </p:par>
                              <p:par>
                                <p:cTn id="22" presetClass="entr" nodeType="withEffect" presetSubtype="8" presetID="22" grpId="3" fill="hold">
                                  <p:stCondLst>
                                    <p:cond delay="0"/>
                                  </p:stCondLst>
                                  <p:iterate type="el" backwards="0">
                                    <p:tmAbs val="0"/>
                                  </p:iterate>
                                  <p:childTnLst>
                                    <p:set>
                                      <p:cBhvr>
                                        <p:cTn id="23" fill="hold"/>
                                        <p:tgtEl>
                                          <p:spTgt spid="86">
                                            <p:txEl>
                                              <p:pRg st="0" end="0"/>
                                            </p:txEl>
                                          </p:spTgt>
                                        </p:tgtEl>
                                        <p:attrNameLst>
                                          <p:attrName>style.visibility</p:attrName>
                                        </p:attrNameLst>
                                      </p:cBhvr>
                                      <p:to>
                                        <p:strVal val="visible"/>
                                      </p:to>
                                    </p:set>
                                    <p:animEffect filter="wipe(left)" transition="in">
                                      <p:cBhvr>
                                        <p:cTn id="24" dur="2500"/>
                                        <p:tgtEl>
                                          <p:spTgt spid="86">
                                            <p:txEl>
                                              <p:pRg st="0" end="0"/>
                                            </p:txEl>
                                          </p:spTgt>
                                        </p:tgtEl>
                                      </p:cBhvr>
                                    </p:animEffect>
                                  </p:childTnLst>
                                </p:cTn>
                              </p:par>
                            </p:childTnLst>
                          </p:cTn>
                        </p:par>
                        <p:par>
                          <p:cTn id="25" fill="hold">
                            <p:stCondLst>
                              <p:cond delay="7500"/>
                            </p:stCondLst>
                            <p:childTnLst>
                              <p:par>
                                <p:cTn id="26" presetClass="entr" nodeType="afterEffect" presetSubtype="8" presetID="22" grpId="4" fill="hold">
                                  <p:stCondLst>
                                    <p:cond delay="0"/>
                                  </p:stCondLst>
                                  <p:iterate type="el" backwards="0">
                                    <p:tmAbs val="0"/>
                                  </p:iterate>
                                  <p:childTnLst>
                                    <p:set>
                                      <p:cBhvr>
                                        <p:cTn id="27" fill="hold"/>
                                        <p:tgtEl>
                                          <p:spTgt spid="87">
                                            <p:bg/>
                                          </p:spTgt>
                                        </p:tgtEl>
                                        <p:attrNameLst>
                                          <p:attrName>style.visibility</p:attrName>
                                        </p:attrNameLst>
                                      </p:cBhvr>
                                      <p:to>
                                        <p:strVal val="visible"/>
                                      </p:to>
                                    </p:set>
                                    <p:animEffect filter="wipe(left)" transition="in">
                                      <p:cBhvr>
                                        <p:cTn id="28" dur="2500"/>
                                        <p:tgtEl>
                                          <p:spTgt spid="87">
                                            <p:bg/>
                                          </p:spTgt>
                                        </p:tgtEl>
                                      </p:cBhvr>
                                    </p:animEffect>
                                  </p:childTnLst>
                                </p:cTn>
                              </p:par>
                              <p:par>
                                <p:cTn id="29" presetClass="entr" nodeType="withEffect" presetSubtype="8" presetID="22" grpId="4" fill="hold">
                                  <p:stCondLst>
                                    <p:cond delay="0"/>
                                  </p:stCondLst>
                                  <p:iterate type="el" backwards="0">
                                    <p:tmAbs val="0"/>
                                  </p:iterate>
                                  <p:childTnLst>
                                    <p:set>
                                      <p:cBhvr>
                                        <p:cTn id="30" fill="hold"/>
                                        <p:tgtEl>
                                          <p:spTgt spid="87">
                                            <p:txEl>
                                              <p:pRg st="0" end="0"/>
                                            </p:txEl>
                                          </p:spTgt>
                                        </p:tgtEl>
                                        <p:attrNameLst>
                                          <p:attrName>style.visibility</p:attrName>
                                        </p:attrNameLst>
                                      </p:cBhvr>
                                      <p:to>
                                        <p:strVal val="visible"/>
                                      </p:to>
                                    </p:set>
                                    <p:animEffect filter="wipe(left)" transition="in">
                                      <p:cBhvr>
                                        <p:cTn id="31" dur="2500"/>
                                        <p:tgtEl>
                                          <p:spTgt spid="87">
                                            <p:txEl>
                                              <p:pRg st="0" end="0"/>
                                            </p:txEl>
                                          </p:spTgt>
                                        </p:tgtEl>
                                      </p:cBhvr>
                                    </p:animEffect>
                                  </p:childTnLst>
                                </p:cTn>
                              </p:par>
                            </p:childTnLst>
                          </p:cTn>
                        </p:par>
                        <p:par>
                          <p:cTn id="32" fill="hold">
                            <p:stCondLst>
                              <p:cond delay="10000"/>
                            </p:stCondLst>
                            <p:childTnLst>
                              <p:par>
                                <p:cTn id="33" presetClass="entr" nodeType="afterEffect" presetSubtype="8" presetID="22" grpId="5" fill="hold">
                                  <p:stCondLst>
                                    <p:cond delay="0"/>
                                  </p:stCondLst>
                                  <p:iterate type="el" backwards="0">
                                    <p:tmAbs val="0"/>
                                  </p:iterate>
                                  <p:childTnLst>
                                    <p:set>
                                      <p:cBhvr>
                                        <p:cTn id="34" fill="hold"/>
                                        <p:tgtEl>
                                          <p:spTgt spid="89">
                                            <p:bg/>
                                          </p:spTgt>
                                        </p:tgtEl>
                                        <p:attrNameLst>
                                          <p:attrName>style.visibility</p:attrName>
                                        </p:attrNameLst>
                                      </p:cBhvr>
                                      <p:to>
                                        <p:strVal val="visible"/>
                                      </p:to>
                                    </p:set>
                                    <p:animEffect filter="wipe(left)" transition="in">
                                      <p:cBhvr>
                                        <p:cTn id="35" dur="2500"/>
                                        <p:tgtEl>
                                          <p:spTgt spid="89">
                                            <p:bg/>
                                          </p:spTgt>
                                        </p:tgtEl>
                                      </p:cBhvr>
                                    </p:animEffect>
                                  </p:childTnLst>
                                </p:cTn>
                              </p:par>
                              <p:par>
                                <p:cTn id="36" presetClass="entr" nodeType="withEffect" presetSubtype="8" presetID="22" grpId="5" fill="hold">
                                  <p:stCondLst>
                                    <p:cond delay="0"/>
                                  </p:stCondLst>
                                  <p:iterate type="el" backwards="0">
                                    <p:tmAbs val="0"/>
                                  </p:iterate>
                                  <p:childTnLst>
                                    <p:set>
                                      <p:cBhvr>
                                        <p:cTn id="37" fill="hold"/>
                                        <p:tgtEl>
                                          <p:spTgt spid="89">
                                            <p:txEl>
                                              <p:pRg st="0" end="0"/>
                                            </p:txEl>
                                          </p:spTgt>
                                        </p:tgtEl>
                                        <p:attrNameLst>
                                          <p:attrName>style.visibility</p:attrName>
                                        </p:attrNameLst>
                                      </p:cBhvr>
                                      <p:to>
                                        <p:strVal val="visible"/>
                                      </p:to>
                                    </p:set>
                                    <p:animEffect filter="wipe(left)" transition="in">
                                      <p:cBhvr>
                                        <p:cTn id="38" dur="2500"/>
                                        <p:tgtEl>
                                          <p:spTgt spid="89">
                                            <p:txEl>
                                              <p:pRg st="0" end="0"/>
                                            </p:txEl>
                                          </p:spTgt>
                                        </p:tgtEl>
                                      </p:cBhvr>
                                    </p:animEffect>
                                  </p:childTnLst>
                                </p:cTn>
                              </p:par>
                            </p:childTnLst>
                          </p:cTn>
                        </p:par>
                        <p:par>
                          <p:cTn id="39" fill="hold">
                            <p:stCondLst>
                              <p:cond delay="12500"/>
                            </p:stCondLst>
                            <p:childTnLst>
                              <p:par>
                                <p:cTn id="40" presetClass="entr" nodeType="afterEffect" presetSubtype="8" presetID="22" grpId="6" fill="hold">
                                  <p:stCondLst>
                                    <p:cond delay="0"/>
                                  </p:stCondLst>
                                  <p:iterate type="el" backwards="0">
                                    <p:tmAbs val="0"/>
                                  </p:iterate>
                                  <p:childTnLst>
                                    <p:set>
                                      <p:cBhvr>
                                        <p:cTn id="41" fill="hold"/>
                                        <p:tgtEl>
                                          <p:spTgt spid="90">
                                            <p:bg/>
                                          </p:spTgt>
                                        </p:tgtEl>
                                        <p:attrNameLst>
                                          <p:attrName>style.visibility</p:attrName>
                                        </p:attrNameLst>
                                      </p:cBhvr>
                                      <p:to>
                                        <p:strVal val="visible"/>
                                      </p:to>
                                    </p:set>
                                    <p:animEffect filter="wipe(left)" transition="in">
                                      <p:cBhvr>
                                        <p:cTn id="42" dur="2500"/>
                                        <p:tgtEl>
                                          <p:spTgt spid="90">
                                            <p:bg/>
                                          </p:spTgt>
                                        </p:tgtEl>
                                      </p:cBhvr>
                                    </p:animEffect>
                                  </p:childTnLst>
                                </p:cTn>
                              </p:par>
                              <p:par>
                                <p:cTn id="43" presetClass="entr" nodeType="withEffect" presetSubtype="8" presetID="22" grpId="6" fill="hold">
                                  <p:stCondLst>
                                    <p:cond delay="0"/>
                                  </p:stCondLst>
                                  <p:iterate type="el" backwards="0">
                                    <p:tmAbs val="0"/>
                                  </p:iterate>
                                  <p:childTnLst>
                                    <p:set>
                                      <p:cBhvr>
                                        <p:cTn id="44" fill="hold"/>
                                        <p:tgtEl>
                                          <p:spTgt spid="90">
                                            <p:txEl>
                                              <p:pRg st="0" end="0"/>
                                            </p:txEl>
                                          </p:spTgt>
                                        </p:tgtEl>
                                        <p:attrNameLst>
                                          <p:attrName>style.visibility</p:attrName>
                                        </p:attrNameLst>
                                      </p:cBhvr>
                                      <p:to>
                                        <p:strVal val="visible"/>
                                      </p:to>
                                    </p:set>
                                    <p:animEffect filter="wipe(left)" transition="in">
                                      <p:cBhvr>
                                        <p:cTn id="45" dur="2500"/>
                                        <p:tgtEl>
                                          <p:spTgt spid="90">
                                            <p:txEl>
                                              <p:pRg st="0" end="0"/>
                                            </p:txEl>
                                          </p:spTgt>
                                        </p:tgtEl>
                                      </p:cBhvr>
                                    </p:animEffect>
                                  </p:childTnLst>
                                </p:cTn>
                              </p:par>
                            </p:childTnLst>
                          </p:cTn>
                        </p:par>
                        <p:par>
                          <p:cTn id="46" fill="hold">
                            <p:stCondLst>
                              <p:cond delay="15000"/>
                            </p:stCondLst>
                            <p:childTnLst>
                              <p:par>
                                <p:cTn id="47" presetClass="entr" nodeType="afterEffect" presetSubtype="4" presetID="2" grpId="7" fill="hold">
                                  <p:stCondLst>
                                    <p:cond delay="0"/>
                                  </p:stCondLst>
                                  <p:iterate type="el" backwards="0">
                                    <p:tmAbs val="0"/>
                                  </p:iterate>
                                  <p:childTnLst>
                                    <p:set>
                                      <p:cBhvr>
                                        <p:cTn id="48" fill="hold"/>
                                        <p:tgtEl>
                                          <p:spTgt spid="84">
                                            <p:bg/>
                                          </p:spTgt>
                                        </p:tgtEl>
                                        <p:attrNameLst>
                                          <p:attrName>style.visibility</p:attrName>
                                        </p:attrNameLst>
                                      </p:cBhvr>
                                      <p:to>
                                        <p:strVal val="visible"/>
                                      </p:to>
                                    </p:set>
                                    <p:anim calcmode="lin" valueType="num">
                                      <p:cBhvr>
                                        <p:cTn id="49" dur="2500" fill="hold"/>
                                        <p:tgtEl>
                                          <p:spTgt spid="84">
                                            <p:bg/>
                                          </p:spTgt>
                                        </p:tgtEl>
                                        <p:attrNameLst>
                                          <p:attrName>ppt_x</p:attrName>
                                        </p:attrNameLst>
                                      </p:cBhvr>
                                      <p:tavLst>
                                        <p:tav tm="0">
                                          <p:val>
                                            <p:strVal val="#ppt_x"/>
                                          </p:val>
                                        </p:tav>
                                        <p:tav tm="100000">
                                          <p:val>
                                            <p:strVal val="#ppt_x"/>
                                          </p:val>
                                        </p:tav>
                                      </p:tavLst>
                                    </p:anim>
                                    <p:anim calcmode="lin" valueType="num">
                                      <p:cBhvr>
                                        <p:cTn id="50" dur="2500" fill="hold"/>
                                        <p:tgtEl>
                                          <p:spTgt spid="84">
                                            <p:bg/>
                                          </p:spTgt>
                                        </p:tgtEl>
                                        <p:attrNameLst>
                                          <p:attrName>ppt_y</p:attrName>
                                        </p:attrNameLst>
                                      </p:cBhvr>
                                      <p:tavLst>
                                        <p:tav tm="0">
                                          <p:val>
                                            <p:strVal val="1+#ppt_h/2"/>
                                          </p:val>
                                        </p:tav>
                                        <p:tav tm="100000">
                                          <p:val>
                                            <p:strVal val="#ppt_y"/>
                                          </p:val>
                                        </p:tav>
                                      </p:tavLst>
                                    </p:anim>
                                  </p:childTnLst>
                                </p:cTn>
                              </p:par>
                              <p:par>
                                <p:cTn id="51" presetClass="entr" nodeType="withEffect" presetSubtype="4" presetID="2" grpId="7" fill="hold">
                                  <p:stCondLst>
                                    <p:cond delay="0"/>
                                  </p:stCondLst>
                                  <p:iterate type="el" backwards="0">
                                    <p:tmAbs val="0"/>
                                  </p:iterate>
                                  <p:childTnLst>
                                    <p:set>
                                      <p:cBhvr>
                                        <p:cTn id="52" fill="hold"/>
                                        <p:tgtEl>
                                          <p:spTgt spid="84">
                                            <p:txEl>
                                              <p:pRg st="0" end="0"/>
                                            </p:txEl>
                                          </p:spTgt>
                                        </p:tgtEl>
                                        <p:attrNameLst>
                                          <p:attrName>style.visibility</p:attrName>
                                        </p:attrNameLst>
                                      </p:cBhvr>
                                      <p:to>
                                        <p:strVal val="visible"/>
                                      </p:to>
                                    </p:set>
                                    <p:anim calcmode="lin" valueType="num">
                                      <p:cBhvr>
                                        <p:cTn id="53" dur="2500" fill="hold"/>
                                        <p:tgtEl>
                                          <p:spTgt spid="84">
                                            <p:txEl>
                                              <p:pRg st="0" end="0"/>
                                            </p:txEl>
                                          </p:spTgt>
                                        </p:tgtEl>
                                        <p:attrNameLst>
                                          <p:attrName>ppt_x</p:attrName>
                                        </p:attrNameLst>
                                      </p:cBhvr>
                                      <p:tavLst>
                                        <p:tav tm="0">
                                          <p:val>
                                            <p:strVal val="#ppt_x"/>
                                          </p:val>
                                        </p:tav>
                                        <p:tav tm="100000">
                                          <p:val>
                                            <p:strVal val="#ppt_x"/>
                                          </p:val>
                                        </p:tav>
                                      </p:tavLst>
                                    </p:anim>
                                    <p:anim calcmode="lin" valueType="num">
                                      <p:cBhvr>
                                        <p:cTn id="54" dur="2500" fill="hold"/>
                                        <p:tgtEl>
                                          <p:spTgt spid="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4" presetID="2" grpId="7" fill="hold">
                                  <p:stCondLst>
                                    <p:cond delay="0"/>
                                  </p:stCondLst>
                                  <p:iterate type="el" backwards="0">
                                    <p:tmAbs val="0"/>
                                  </p:iterate>
                                  <p:childTnLst>
                                    <p:set>
                                      <p:cBhvr>
                                        <p:cTn id="58" fill="hold"/>
                                        <p:tgtEl>
                                          <p:spTgt spid="84">
                                            <p:txEl>
                                              <p:pRg st="1" end="1"/>
                                            </p:txEl>
                                          </p:spTgt>
                                        </p:tgtEl>
                                        <p:attrNameLst>
                                          <p:attrName>style.visibility</p:attrName>
                                        </p:attrNameLst>
                                      </p:cBhvr>
                                      <p:to>
                                        <p:strVal val="visible"/>
                                      </p:to>
                                    </p:set>
                                    <p:anim calcmode="lin" valueType="num">
                                      <p:cBhvr>
                                        <p:cTn id="59" dur="2500" fill="hold"/>
                                        <p:tgtEl>
                                          <p:spTgt spid="84">
                                            <p:txEl>
                                              <p:pRg st="1" end="1"/>
                                            </p:txEl>
                                          </p:spTgt>
                                        </p:tgtEl>
                                        <p:attrNameLst>
                                          <p:attrName>ppt_x</p:attrName>
                                        </p:attrNameLst>
                                      </p:cBhvr>
                                      <p:tavLst>
                                        <p:tav tm="0">
                                          <p:val>
                                            <p:strVal val="#ppt_x"/>
                                          </p:val>
                                        </p:tav>
                                        <p:tav tm="100000">
                                          <p:val>
                                            <p:strVal val="#ppt_x"/>
                                          </p:val>
                                        </p:tav>
                                      </p:tavLst>
                                    </p:anim>
                                    <p:anim calcmode="lin" valueType="num">
                                      <p:cBhvr>
                                        <p:cTn id="60" dur="2500" fill="hold"/>
                                        <p:tgtEl>
                                          <p:spTgt spid="8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Class="entr" nodeType="clickEffect" presetSubtype="4" presetID="2" grpId="7" fill="hold">
                                  <p:stCondLst>
                                    <p:cond delay="0"/>
                                  </p:stCondLst>
                                  <p:iterate type="el" backwards="0">
                                    <p:tmAbs val="0"/>
                                  </p:iterate>
                                  <p:childTnLst>
                                    <p:set>
                                      <p:cBhvr>
                                        <p:cTn id="64" fill="hold"/>
                                        <p:tgtEl>
                                          <p:spTgt spid="84">
                                            <p:txEl>
                                              <p:pRg st="2" end="2"/>
                                            </p:txEl>
                                          </p:spTgt>
                                        </p:tgtEl>
                                        <p:attrNameLst>
                                          <p:attrName>style.visibility</p:attrName>
                                        </p:attrNameLst>
                                      </p:cBhvr>
                                      <p:to>
                                        <p:strVal val="visible"/>
                                      </p:to>
                                    </p:set>
                                    <p:anim calcmode="lin" valueType="num">
                                      <p:cBhvr>
                                        <p:cTn id="65" dur="2500" fill="hold"/>
                                        <p:tgtEl>
                                          <p:spTgt spid="84">
                                            <p:txEl>
                                              <p:pRg st="2" end="2"/>
                                            </p:txEl>
                                          </p:spTgt>
                                        </p:tgtEl>
                                        <p:attrNameLst>
                                          <p:attrName>ppt_x</p:attrName>
                                        </p:attrNameLst>
                                      </p:cBhvr>
                                      <p:tavLst>
                                        <p:tav tm="0">
                                          <p:val>
                                            <p:strVal val="#ppt_x"/>
                                          </p:val>
                                        </p:tav>
                                        <p:tav tm="100000">
                                          <p:val>
                                            <p:strVal val="#ppt_x"/>
                                          </p:val>
                                        </p:tav>
                                      </p:tavLst>
                                    </p:anim>
                                    <p:anim calcmode="lin" valueType="num">
                                      <p:cBhvr>
                                        <p:cTn id="66" dur="2500" fill="hold"/>
                                        <p:tgtEl>
                                          <p:spTgt spid="8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Class="entr" nodeType="clickEffect" presetSubtype="4" presetID="2" grpId="7" fill="hold">
                                  <p:stCondLst>
                                    <p:cond delay="0"/>
                                  </p:stCondLst>
                                  <p:iterate type="el" backwards="0">
                                    <p:tmAbs val="0"/>
                                  </p:iterate>
                                  <p:childTnLst>
                                    <p:set>
                                      <p:cBhvr>
                                        <p:cTn id="70" fill="hold"/>
                                        <p:tgtEl>
                                          <p:spTgt spid="84">
                                            <p:txEl>
                                              <p:pRg st="3" end="3"/>
                                            </p:txEl>
                                          </p:spTgt>
                                        </p:tgtEl>
                                        <p:attrNameLst>
                                          <p:attrName>style.visibility</p:attrName>
                                        </p:attrNameLst>
                                      </p:cBhvr>
                                      <p:to>
                                        <p:strVal val="visible"/>
                                      </p:to>
                                    </p:set>
                                    <p:anim calcmode="lin" valueType="num">
                                      <p:cBhvr>
                                        <p:cTn id="71" dur="2500" fill="hold"/>
                                        <p:tgtEl>
                                          <p:spTgt spid="84">
                                            <p:txEl>
                                              <p:pRg st="3" end="3"/>
                                            </p:txEl>
                                          </p:spTgt>
                                        </p:tgtEl>
                                        <p:attrNameLst>
                                          <p:attrName>ppt_x</p:attrName>
                                        </p:attrNameLst>
                                      </p:cBhvr>
                                      <p:tavLst>
                                        <p:tav tm="0">
                                          <p:val>
                                            <p:strVal val="#ppt_x"/>
                                          </p:val>
                                        </p:tav>
                                        <p:tav tm="100000">
                                          <p:val>
                                            <p:strVal val="#ppt_x"/>
                                          </p:val>
                                        </p:tav>
                                      </p:tavLst>
                                    </p:anim>
                                    <p:anim calcmode="lin" valueType="num">
                                      <p:cBhvr>
                                        <p:cTn id="72" dur="2500" fill="hold"/>
                                        <p:tgtEl>
                                          <p:spTgt spid="8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Class="entr" nodeType="clickEffect" presetSubtype="4" presetID="2" grpId="7" fill="hold">
                                  <p:stCondLst>
                                    <p:cond delay="0"/>
                                  </p:stCondLst>
                                  <p:iterate type="el" backwards="0">
                                    <p:tmAbs val="0"/>
                                  </p:iterate>
                                  <p:childTnLst>
                                    <p:set>
                                      <p:cBhvr>
                                        <p:cTn id="76" fill="hold"/>
                                        <p:tgtEl>
                                          <p:spTgt spid="84">
                                            <p:txEl>
                                              <p:pRg st="4" end="4"/>
                                            </p:txEl>
                                          </p:spTgt>
                                        </p:tgtEl>
                                        <p:attrNameLst>
                                          <p:attrName>style.visibility</p:attrName>
                                        </p:attrNameLst>
                                      </p:cBhvr>
                                      <p:to>
                                        <p:strVal val="visible"/>
                                      </p:to>
                                    </p:set>
                                    <p:anim calcmode="lin" valueType="num">
                                      <p:cBhvr>
                                        <p:cTn id="77" dur="2500" fill="hold"/>
                                        <p:tgtEl>
                                          <p:spTgt spid="84">
                                            <p:txEl>
                                              <p:pRg st="4" end="4"/>
                                            </p:txEl>
                                          </p:spTgt>
                                        </p:tgtEl>
                                        <p:attrNameLst>
                                          <p:attrName>ppt_x</p:attrName>
                                        </p:attrNameLst>
                                      </p:cBhvr>
                                      <p:tavLst>
                                        <p:tav tm="0">
                                          <p:val>
                                            <p:strVal val="#ppt_x"/>
                                          </p:val>
                                        </p:tav>
                                        <p:tav tm="100000">
                                          <p:val>
                                            <p:strVal val="#ppt_x"/>
                                          </p:val>
                                        </p:tav>
                                      </p:tavLst>
                                    </p:anim>
                                    <p:anim calcmode="lin" valueType="num">
                                      <p:cBhvr>
                                        <p:cTn id="78" dur="2500" fill="hold"/>
                                        <p:tgtEl>
                                          <p:spTgt spid="8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Class="entr" nodeType="clickEffect" presetSubtype="4" presetID="2" grpId="7" fill="hold">
                                  <p:stCondLst>
                                    <p:cond delay="0"/>
                                  </p:stCondLst>
                                  <p:iterate type="el" backwards="0">
                                    <p:tmAbs val="0"/>
                                  </p:iterate>
                                  <p:childTnLst>
                                    <p:set>
                                      <p:cBhvr>
                                        <p:cTn id="82" fill="hold"/>
                                        <p:tgtEl>
                                          <p:spTgt spid="84">
                                            <p:txEl>
                                              <p:pRg st="5" end="5"/>
                                            </p:txEl>
                                          </p:spTgt>
                                        </p:tgtEl>
                                        <p:attrNameLst>
                                          <p:attrName>style.visibility</p:attrName>
                                        </p:attrNameLst>
                                      </p:cBhvr>
                                      <p:to>
                                        <p:strVal val="visible"/>
                                      </p:to>
                                    </p:set>
                                    <p:anim calcmode="lin" valueType="num">
                                      <p:cBhvr>
                                        <p:cTn id="83" dur="2500" fill="hold"/>
                                        <p:tgtEl>
                                          <p:spTgt spid="84">
                                            <p:txEl>
                                              <p:pRg st="5" end="5"/>
                                            </p:txEl>
                                          </p:spTgt>
                                        </p:tgtEl>
                                        <p:attrNameLst>
                                          <p:attrName>ppt_x</p:attrName>
                                        </p:attrNameLst>
                                      </p:cBhvr>
                                      <p:tavLst>
                                        <p:tav tm="0">
                                          <p:val>
                                            <p:strVal val="#ppt_x"/>
                                          </p:val>
                                        </p:tav>
                                        <p:tav tm="100000">
                                          <p:val>
                                            <p:strVal val="#ppt_x"/>
                                          </p:val>
                                        </p:tav>
                                      </p:tavLst>
                                    </p:anim>
                                    <p:anim calcmode="lin" valueType="num">
                                      <p:cBhvr>
                                        <p:cTn id="84" dur="2500" fill="hold"/>
                                        <p:tgtEl>
                                          <p:spTgt spid="8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9" grpId="5"/>
      <p:bldP build="p" bldLvl="5" animBg="1" rev="0" advAuto="0" spid="88" grpId="2"/>
      <p:bldP build="p" bldLvl="5" animBg="1" rev="0" advAuto="0" spid="85" grpId="1"/>
      <p:bldP build="p" bldLvl="5" animBg="1" rev="0" advAuto="0" spid="84" grpId="7"/>
      <p:bldP build="p" bldLvl="5" animBg="1" rev="0" advAuto="0" spid="90" grpId="6"/>
      <p:bldP build="p" bldLvl="5" animBg="1" rev="0" advAuto="0" spid="87" grpId="4"/>
      <p:bldP build="p" bldLvl="5" animBg="1" rev="0" advAuto="0" spid="86" grpId="3"/>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2" name="271014_speed_6-filtered.jpeg"/>
          <p:cNvPicPr>
            <a:picLocks noChangeAspect="0"/>
          </p:cNvPicPr>
          <p:nvPr/>
        </p:nvPicPr>
        <p:blipFill>
          <a:blip r:embed="rId3">
            <a:extLst/>
          </a:blip>
          <a:srcRect l="4640" t="5543" r="18053" b="24121"/>
          <a:stretch>
            <a:fillRect/>
          </a:stretch>
        </p:blipFill>
        <p:spPr>
          <a:xfrm rot="16200000">
            <a:off x="1495598" y="-1603402"/>
            <a:ext cx="10053491" cy="12984009"/>
          </a:xfrm>
          <a:prstGeom prst="rect">
            <a:avLst/>
          </a:prstGeom>
          <a:ln w="12700">
            <a:miter lim="400000"/>
          </a:ln>
        </p:spPr>
      </p:pic>
      <p:sp>
        <p:nvSpPr>
          <p:cNvPr id="93" name="Shape 93"/>
          <p:cNvSpPr/>
          <p:nvPr/>
        </p:nvSpPr>
        <p:spPr>
          <a:xfrm rot="10800000">
            <a:off x="785948" y="-85904"/>
            <a:ext cx="11607738" cy="73862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gradFill>
            <a:gsLst>
              <a:gs pos="0">
                <a:srgbClr val="3DAAF9"/>
              </a:gs>
              <a:gs pos="36320">
                <a:srgbClr val="97D4F5"/>
              </a:gs>
              <a:gs pos="100000">
                <a:srgbClr val="F2FEF0"/>
              </a:gs>
            </a:gsLst>
            <a:lin ang="5186236"/>
          </a:gra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94" name="Shape 94"/>
          <p:cNvSpPr/>
          <p:nvPr/>
        </p:nvSpPr>
        <p:spPr>
          <a:xfrm>
            <a:off x="3106213" y="5768732"/>
            <a:ext cx="6832417" cy="3635619"/>
          </a:xfrm>
          <a:prstGeom prst="ellipse">
            <a:avLst/>
          </a:prstGeom>
          <a:gradFill>
            <a:gsLst>
              <a:gs pos="0">
                <a:srgbClr val="3DAAF9"/>
              </a:gs>
              <a:gs pos="100000">
                <a:srgbClr val="D9E3D7"/>
              </a:gs>
            </a:gsLst>
            <a:path path="circle">
              <a:fillToRect l="19645" t="-13864" r="80354" b="113864"/>
            </a:path>
          </a:gradFill>
          <a:ln w="12700">
            <a:miter lim="400000"/>
          </a:ln>
          <a:effectLst>
            <a:outerShdw sx="100000" sy="100000" kx="0" ky="0" algn="b" rotWithShape="0" blurRad="190500" dist="8455" dir="5400000">
              <a:srgbClr val="000000"/>
            </a:outerShdw>
          </a:effectLst>
        </p:spPr>
        <p:txBody>
          <a:bodyPr lIns="50800" tIns="50800" rIns="50800" bIns="50800" anchor="ctr"/>
          <a:lstStyle/>
          <a:p>
            <a:pPr>
              <a:defRPr sz="2400">
                <a:solidFill>
                  <a:srgbClr val="FFFFFF"/>
                </a:solidFill>
              </a:defRPr>
            </a:pPr>
          </a:p>
        </p:txBody>
      </p:sp>
      <p:sp>
        <p:nvSpPr>
          <p:cNvPr id="95" name="Shape 95"/>
          <p:cNvSpPr/>
          <p:nvPr/>
        </p:nvSpPr>
        <p:spPr>
          <a:xfrm>
            <a:off x="4676598" y="8093300"/>
            <a:ext cx="3387865"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spcBef>
                <a:spcPts val="1700"/>
              </a:spcBef>
              <a:defRPr sz="3300">
                <a:latin typeface="Arial Rounded MT Bold"/>
                <a:ea typeface="Arial Rounded MT Bold"/>
                <a:cs typeface="Arial Rounded MT Bold"/>
                <a:sym typeface="Arial Rounded MT Bold"/>
              </a:defRPr>
            </a:pPr>
            <a:r>
              <a:t>regeneration</a:t>
            </a:r>
          </a:p>
        </p:txBody>
      </p:sp>
      <p:sp>
        <p:nvSpPr>
          <p:cNvPr id="96" name="Shape 96"/>
          <p:cNvSpPr/>
          <p:nvPr/>
        </p:nvSpPr>
        <p:spPr>
          <a:xfrm>
            <a:off x="4676598" y="6289011"/>
            <a:ext cx="3387865"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spcBef>
                <a:spcPts val="1700"/>
              </a:spcBef>
              <a:defRPr sz="3300">
                <a:latin typeface="Arial Rounded MT Bold"/>
                <a:ea typeface="Arial Rounded MT Bold"/>
                <a:cs typeface="Arial Rounded MT Bold"/>
                <a:sym typeface="Arial Rounded MT Bold"/>
              </a:defRPr>
            </a:pPr>
            <a:r>
              <a:t>baptism</a:t>
            </a:r>
          </a:p>
        </p:txBody>
      </p:sp>
      <p:sp>
        <p:nvSpPr>
          <p:cNvPr id="97" name="Shape 97"/>
          <p:cNvSpPr/>
          <p:nvPr/>
        </p:nvSpPr>
        <p:spPr>
          <a:xfrm>
            <a:off x="4962425" y="7191156"/>
            <a:ext cx="2816210"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spcBef>
                <a:spcPts val="1700"/>
              </a:spcBef>
              <a:defRPr sz="3300">
                <a:latin typeface="Arial Rounded MT Bold"/>
                <a:ea typeface="Arial Rounded MT Bold"/>
                <a:cs typeface="Arial Rounded MT Bold"/>
                <a:sym typeface="Arial Rounded MT Bold"/>
              </a:defRPr>
            </a:pPr>
            <a:r>
              <a:t>sealing</a:t>
            </a:r>
          </a:p>
        </p:txBody>
      </p:sp>
      <p:sp>
        <p:nvSpPr>
          <p:cNvPr id="98" name="Shape 98"/>
          <p:cNvSpPr/>
          <p:nvPr/>
        </p:nvSpPr>
        <p:spPr>
          <a:xfrm>
            <a:off x="5185618" y="4889739"/>
            <a:ext cx="2705472"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lvl="1" indent="0">
              <a:spcBef>
                <a:spcPts val="1700"/>
              </a:spcBef>
              <a:defRPr sz="3300">
                <a:latin typeface="Arial Rounded MT Bold"/>
                <a:ea typeface="Arial Rounded MT Bold"/>
                <a:cs typeface="Arial Rounded MT Bold"/>
                <a:sym typeface="Arial Rounded MT Bold"/>
              </a:defRPr>
            </a:pPr>
            <a:r>
              <a:t>assurance</a:t>
            </a:r>
          </a:p>
        </p:txBody>
      </p:sp>
      <p:sp>
        <p:nvSpPr>
          <p:cNvPr id="99" name="Shape 99"/>
          <p:cNvSpPr/>
          <p:nvPr/>
        </p:nvSpPr>
        <p:spPr>
          <a:xfrm rot="703118">
            <a:off x="7355602" y="2376705"/>
            <a:ext cx="1616461" cy="1016001"/>
          </a:xfrm>
          <a:prstGeom prst="ellipse">
            <a:avLst/>
          </a:prstGeom>
          <a:gradFill>
            <a:gsLst>
              <a:gs pos="0">
                <a:srgbClr val="F9F3E2"/>
              </a:gs>
              <a:gs pos="100000">
                <a:srgbClr val="D9E3D7"/>
              </a:gs>
            </a:gsLst>
            <a:path path="circle">
              <a:fillToRect l="19645" t="-13864" r="80354" b="113864"/>
            </a:path>
          </a:gradFill>
          <a:ln w="12700">
            <a:miter lim="400000"/>
          </a:ln>
          <a:effectLst>
            <a:outerShdw sx="100000" sy="100000" kx="0" ky="0" algn="b" rotWithShape="0" blurRad="190500" dist="8455" dir="5400000">
              <a:srgbClr val="000000"/>
            </a:outerShdw>
          </a:effectLst>
          <a:extLst>
            <a:ext uri="{C572A759-6A51-4108-AA02-DFA0A04FC94B}">
              <ma14:wrappingTextBoxFlag xmlns:ma14="http://schemas.microsoft.com/office/mac/drawingml/2011/main" val="1"/>
            </a:ext>
          </a:extLst>
        </p:spPr>
        <p:txBody>
          <a:bodyPr lIns="50800" tIns="50800" rIns="50800" bIns="50800" anchor="ctr"/>
          <a:lstStyle/>
          <a:p>
            <a:pPr lvl="1" indent="0">
              <a:spcBef>
                <a:spcPts val="1700"/>
              </a:spcBef>
              <a:defRPr sz="3300">
                <a:latin typeface="Arial Rounded MT Bold"/>
                <a:ea typeface="Arial Rounded MT Bold"/>
                <a:cs typeface="Arial Rounded MT Bold"/>
                <a:sym typeface="Arial Rounded MT Bold"/>
              </a:defRPr>
            </a:pPr>
            <a:r>
              <a:t>filling</a:t>
            </a:r>
          </a:p>
        </p:txBody>
      </p:sp>
      <p:sp>
        <p:nvSpPr>
          <p:cNvPr id="100" name="Shape 100"/>
          <p:cNvSpPr/>
          <p:nvPr/>
        </p:nvSpPr>
        <p:spPr>
          <a:xfrm rot="20995915">
            <a:off x="4189616" y="3099242"/>
            <a:ext cx="1616461" cy="1016001"/>
          </a:xfrm>
          <a:prstGeom prst="ellipse">
            <a:avLst/>
          </a:prstGeom>
          <a:gradFill>
            <a:gsLst>
              <a:gs pos="0">
                <a:srgbClr val="F9F3E2"/>
              </a:gs>
              <a:gs pos="100000">
                <a:srgbClr val="D9E3D7"/>
              </a:gs>
            </a:gsLst>
            <a:path path="circle">
              <a:fillToRect l="19645" t="-13864" r="80354" b="113864"/>
            </a:path>
          </a:gradFill>
          <a:ln w="12700">
            <a:miter lim="400000"/>
          </a:ln>
          <a:effectLst>
            <a:outerShdw sx="100000" sy="100000" kx="0" ky="0" algn="b" rotWithShape="0" blurRad="190500" dist="8455" dir="5400000">
              <a:srgbClr val="000000"/>
            </a:outerShdw>
          </a:effectLst>
          <a:extLst>
            <a:ext uri="{C572A759-6A51-4108-AA02-DFA0A04FC94B}">
              <ma14:wrappingTextBoxFlag xmlns:ma14="http://schemas.microsoft.com/office/mac/drawingml/2011/main" val="1"/>
            </a:ext>
          </a:extLst>
        </p:spPr>
        <p:txBody>
          <a:bodyPr lIns="50800" tIns="50800" rIns="50800" bIns="50800" anchor="ctr"/>
          <a:lstStyle/>
          <a:p>
            <a:pPr lvl="1" indent="0">
              <a:spcBef>
                <a:spcPts val="1700"/>
              </a:spcBef>
              <a:defRPr sz="3300">
                <a:latin typeface="Arial Rounded MT Bold"/>
                <a:ea typeface="Arial Rounded MT Bold"/>
                <a:cs typeface="Arial Rounded MT Bold"/>
                <a:sym typeface="Arial Rounded MT Bold"/>
              </a:defRPr>
            </a:pPr>
            <a:r>
              <a:t>filling</a:t>
            </a:r>
          </a:p>
        </p:txBody>
      </p:sp>
      <p:sp>
        <p:nvSpPr>
          <p:cNvPr id="101" name="Shape 101"/>
          <p:cNvSpPr/>
          <p:nvPr/>
        </p:nvSpPr>
        <p:spPr>
          <a:xfrm rot="20404151">
            <a:off x="2975956" y="1229078"/>
            <a:ext cx="1616461" cy="1016001"/>
          </a:xfrm>
          <a:prstGeom prst="ellipse">
            <a:avLst/>
          </a:prstGeom>
          <a:gradFill>
            <a:gsLst>
              <a:gs pos="0">
                <a:srgbClr val="F9F3E2"/>
              </a:gs>
              <a:gs pos="100000">
                <a:srgbClr val="D9E3D7"/>
              </a:gs>
            </a:gsLst>
            <a:path path="circle">
              <a:fillToRect l="19645" t="-13864" r="80354" b="113864"/>
            </a:path>
          </a:gradFill>
          <a:ln w="12700">
            <a:miter lim="400000"/>
          </a:ln>
          <a:effectLst>
            <a:outerShdw sx="100000" sy="100000" kx="0" ky="0" algn="b" rotWithShape="0" blurRad="190500" dist="8455" dir="5400000">
              <a:srgbClr val="000000"/>
            </a:outerShdw>
          </a:effectLst>
          <a:extLst>
            <a:ext uri="{C572A759-6A51-4108-AA02-DFA0A04FC94B}">
              <ma14:wrappingTextBoxFlag xmlns:ma14="http://schemas.microsoft.com/office/mac/drawingml/2011/main" val="1"/>
            </a:ext>
          </a:extLst>
        </p:spPr>
        <p:txBody>
          <a:bodyPr lIns="50800" tIns="50800" rIns="50800" bIns="50800" anchor="ctr"/>
          <a:lstStyle/>
          <a:p>
            <a:pPr lvl="1" indent="0">
              <a:spcBef>
                <a:spcPts val="1700"/>
              </a:spcBef>
              <a:defRPr sz="3300">
                <a:latin typeface="Arial Rounded MT Bold"/>
                <a:ea typeface="Arial Rounded MT Bold"/>
                <a:cs typeface="Arial Rounded MT Bold"/>
                <a:sym typeface="Arial Rounded MT Bold"/>
              </a:defRPr>
            </a:pPr>
            <a:r>
              <a:t>filling</a:t>
            </a:r>
          </a:p>
        </p:txBody>
      </p:sp>
      <p:pic>
        <p:nvPicPr>
          <p:cNvPr id="102" name="Sanctification01.png"/>
          <p:cNvPicPr>
            <a:picLocks noChangeAspect="1"/>
          </p:cNvPicPr>
          <p:nvPr/>
        </p:nvPicPr>
        <p:blipFill>
          <a:blip r:embed="rId4">
            <a:alphaModFix amt="39677"/>
            <a:extLst/>
          </a:blip>
          <a:stretch>
            <a:fillRect/>
          </a:stretch>
        </p:blipFill>
        <p:spPr>
          <a:xfrm>
            <a:off x="4862910" y="3820564"/>
            <a:ext cx="3585240" cy="453829"/>
          </a:xfrm>
          <a:prstGeom prst="rect">
            <a:avLst/>
          </a:prstGeom>
          <a:ln w="12700">
            <a:miter lim="400000"/>
          </a:ln>
        </p:spPr>
      </p:pic>
      <p:pic>
        <p:nvPicPr>
          <p:cNvPr id="103" name="Sanctification01.png"/>
          <p:cNvPicPr>
            <a:picLocks noChangeAspect="1"/>
          </p:cNvPicPr>
          <p:nvPr/>
        </p:nvPicPr>
        <p:blipFill>
          <a:blip r:embed="rId4">
            <a:alphaModFix amt="47732"/>
            <a:extLst/>
          </a:blip>
          <a:stretch>
            <a:fillRect/>
          </a:stretch>
        </p:blipFill>
        <p:spPr>
          <a:xfrm>
            <a:off x="3549513" y="1895396"/>
            <a:ext cx="6212034" cy="786334"/>
          </a:xfrm>
          <a:prstGeom prst="rect">
            <a:avLst/>
          </a:prstGeom>
          <a:ln w="12700">
            <a:miter lim="400000"/>
          </a:ln>
        </p:spPr>
      </p:pic>
      <p:sp>
        <p:nvSpPr>
          <p:cNvPr id="104" name="Shape 104"/>
          <p:cNvSpPr/>
          <p:nvPr/>
        </p:nvSpPr>
        <p:spPr>
          <a:xfrm rot="715336">
            <a:off x="8437688" y="862943"/>
            <a:ext cx="1616461" cy="1016001"/>
          </a:xfrm>
          <a:prstGeom prst="ellipse">
            <a:avLst/>
          </a:prstGeom>
          <a:gradFill>
            <a:gsLst>
              <a:gs pos="0">
                <a:srgbClr val="F9F3E2"/>
              </a:gs>
              <a:gs pos="100000">
                <a:srgbClr val="D9E3D7"/>
              </a:gs>
            </a:gsLst>
            <a:path path="circle">
              <a:fillToRect l="19645" t="-13864" r="80354" b="113864"/>
            </a:path>
          </a:gradFill>
          <a:ln w="12700">
            <a:miter lim="400000"/>
          </a:ln>
          <a:effectLst>
            <a:outerShdw sx="100000" sy="100000" kx="0" ky="0" algn="b" rotWithShape="0" blurRad="190500" dist="8455" dir="5400000">
              <a:srgbClr val="000000"/>
            </a:outerShdw>
          </a:effectLst>
          <a:extLst>
            <a:ext uri="{C572A759-6A51-4108-AA02-DFA0A04FC94B}">
              <ma14:wrappingTextBoxFlag xmlns:ma14="http://schemas.microsoft.com/office/mac/drawingml/2011/main" val="1"/>
            </a:ext>
          </a:extLst>
        </p:spPr>
        <p:txBody>
          <a:bodyPr lIns="50800" tIns="50800" rIns="50800" bIns="50800" anchor="ctr"/>
          <a:lstStyle/>
          <a:p>
            <a:pPr lvl="1" indent="0">
              <a:spcBef>
                <a:spcPts val="1700"/>
              </a:spcBef>
              <a:defRPr sz="3300">
                <a:latin typeface="Arial Rounded MT Bold"/>
                <a:ea typeface="Arial Rounded MT Bold"/>
                <a:cs typeface="Arial Rounded MT Bold"/>
                <a:sym typeface="Arial Rounded MT Bold"/>
              </a:defRPr>
            </a:pPr>
            <a:r>
              <a:t>filling</a:t>
            </a:r>
          </a:p>
        </p:txBody>
      </p:sp>
      <p:pic>
        <p:nvPicPr>
          <p:cNvPr id="105" name="Sanctification01.png"/>
          <p:cNvPicPr>
            <a:picLocks noChangeAspect="1"/>
          </p:cNvPicPr>
          <p:nvPr/>
        </p:nvPicPr>
        <p:blipFill>
          <a:blip r:embed="rId4">
            <a:alphaModFix amt="84650"/>
            <a:extLst/>
          </a:blip>
          <a:stretch>
            <a:fillRect/>
          </a:stretch>
        </p:blipFill>
        <p:spPr>
          <a:xfrm>
            <a:off x="1972793" y="37596"/>
            <a:ext cx="8699122" cy="1101155"/>
          </a:xfrm>
          <a:prstGeom prst="rect">
            <a:avLst/>
          </a:prstGeom>
          <a:ln w="12700">
            <a:miter lim="400000"/>
          </a:ln>
        </p:spPr>
      </p:pic>
      <p:sp>
        <p:nvSpPr>
          <p:cNvPr id="106" name="Shape 106"/>
          <p:cNvSpPr/>
          <p:nvPr/>
        </p:nvSpPr>
        <p:spPr>
          <a:xfrm>
            <a:off x="-7171" y="3111500"/>
            <a:ext cx="3387866" cy="3530601"/>
          </a:xfrm>
          <a:prstGeom prst="rect">
            <a:avLst/>
          </a:prstGeom>
          <a:ln w="12700">
            <a:miter lim="400000"/>
          </a:ln>
          <a:effectLst>
            <a:outerShdw sx="100000" sy="100000" kx="0" ky="0" algn="b" rotWithShape="0" blurRad="38100" dist="25400" dir="5400000">
              <a:srgbClr val="000000">
                <a:alpha val="8809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lvl="1" indent="0">
              <a:spcBef>
                <a:spcPts val="1700"/>
              </a:spcBef>
              <a:defRPr sz="3800">
                <a:solidFill>
                  <a:srgbClr val="FFFFFF"/>
                </a:solidFill>
                <a:latin typeface="Arial Black"/>
                <a:ea typeface="Arial Black"/>
                <a:cs typeface="Arial Black"/>
                <a:sym typeface="Arial Black"/>
              </a:defRPr>
            </a:pPr>
            <a:r>
              <a:t>The Holy Spirit’s work in a genuine believer</a:t>
            </a:r>
          </a:p>
        </p:txBody>
      </p:sp>
      <p:sp>
        <p:nvSpPr>
          <p:cNvPr id="107" name="Shape 107"/>
          <p:cNvSpPr/>
          <p:nvPr/>
        </p:nvSpPr>
        <p:spPr>
          <a:xfrm rot="16200000">
            <a:off x="10281020" y="7005530"/>
            <a:ext cx="3437932" cy="787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1" indent="0">
              <a:spcBef>
                <a:spcPts val="1700"/>
              </a:spcBef>
              <a:defRPr spc="38" sz="3800">
                <a:solidFill>
                  <a:srgbClr val="FFFFFF"/>
                </a:solidFill>
                <a:effectLst>
                  <a:outerShdw sx="100000" sy="100000" kx="0" ky="0" algn="b" rotWithShape="0" blurRad="25400" dist="38100" dir="18900000">
                    <a:srgbClr val="000000"/>
                  </a:outerShdw>
                </a:effectLst>
                <a:latin typeface="Arial Black"/>
                <a:ea typeface="Arial Black"/>
                <a:cs typeface="Arial Black"/>
                <a:sym typeface="Arial Black"/>
              </a:defRPr>
            </a:pPr>
            <a:r>
              <a:t>SALVATION</a:t>
            </a:r>
          </a:p>
        </p:txBody>
      </p:sp>
      <p:sp>
        <p:nvSpPr>
          <p:cNvPr id="108" name="Shape 108"/>
          <p:cNvSpPr/>
          <p:nvPr/>
        </p:nvSpPr>
        <p:spPr>
          <a:xfrm rot="16200000">
            <a:off x="9318780" y="2423945"/>
            <a:ext cx="5362412" cy="787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1" indent="0">
              <a:spcBef>
                <a:spcPts val="1700"/>
              </a:spcBef>
              <a:defRPr spc="380" sz="3800">
                <a:solidFill>
                  <a:srgbClr val="FFFFFF"/>
                </a:solidFill>
                <a:effectLst>
                  <a:outerShdw sx="100000" sy="100000" kx="0" ky="0" algn="b" rotWithShape="0" blurRad="25400" dist="38100" dir="18900000">
                    <a:srgbClr val="000000"/>
                  </a:outerShdw>
                </a:effectLst>
                <a:latin typeface="Arial Black"/>
                <a:ea typeface="Arial Black"/>
                <a:cs typeface="Arial Black"/>
                <a:sym typeface="Arial Black"/>
              </a:defRPr>
            </a:pPr>
            <a:r>
              <a:t>CHRISTIAN LIFE</a:t>
            </a:r>
          </a:p>
        </p:txBody>
      </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92"/>
                                        </p:tgtEl>
                                        <p:attrNameLst>
                                          <p:attrName>style.visibility</p:attrName>
                                        </p:attrNameLst>
                                      </p:cBhvr>
                                      <p:to>
                                        <p:strVal val="visible"/>
                                      </p:to>
                                    </p:set>
                                    <p:animEffect filter="dissolve" transition="in">
                                      <p:cBhvr>
                                        <p:cTn id="7" dur="1500"/>
                                        <p:tgtEl>
                                          <p:spTgt spid="92"/>
                                        </p:tgtEl>
                                      </p:cBhvr>
                                    </p:animEffect>
                                  </p:childTnLst>
                                </p:cTn>
                              </p:par>
                            </p:childTnLst>
                          </p:cTn>
                        </p:par>
                        <p:par>
                          <p:cTn id="8" fill="hold">
                            <p:stCondLst>
                              <p:cond delay="1500"/>
                            </p:stCondLst>
                            <p:childTnLst>
                              <p:par>
                                <p:cTn id="9" presetClass="entr" nodeType="afterEffect" presetSubtype="8" presetID="2" grpId="2" fill="hold">
                                  <p:stCondLst>
                                    <p:cond delay="0"/>
                                  </p:stCondLst>
                                  <p:iterate type="el" backwards="0">
                                    <p:tmAbs val="0"/>
                                  </p:iterate>
                                  <p:childTnLst>
                                    <p:set>
                                      <p:cBhvr>
                                        <p:cTn id="10" fill="hold"/>
                                        <p:tgtEl>
                                          <p:spTgt spid="106">
                                            <p:bg/>
                                          </p:spTgt>
                                        </p:tgtEl>
                                        <p:attrNameLst>
                                          <p:attrName>style.visibility</p:attrName>
                                        </p:attrNameLst>
                                      </p:cBhvr>
                                      <p:to>
                                        <p:strVal val="visible"/>
                                      </p:to>
                                    </p:set>
                                    <p:anim calcmode="lin" valueType="num">
                                      <p:cBhvr>
                                        <p:cTn id="11" dur="2500" fill="hold"/>
                                        <p:tgtEl>
                                          <p:spTgt spid="106">
                                            <p:bg/>
                                          </p:spTgt>
                                        </p:tgtEl>
                                        <p:attrNameLst>
                                          <p:attrName>ppt_x</p:attrName>
                                        </p:attrNameLst>
                                      </p:cBhvr>
                                      <p:tavLst>
                                        <p:tav tm="0">
                                          <p:val>
                                            <p:strVal val="0-#ppt_w/2"/>
                                          </p:val>
                                        </p:tav>
                                        <p:tav tm="100000">
                                          <p:val>
                                            <p:strVal val="#ppt_x"/>
                                          </p:val>
                                        </p:tav>
                                      </p:tavLst>
                                    </p:anim>
                                    <p:anim calcmode="lin" valueType="num">
                                      <p:cBhvr>
                                        <p:cTn id="12" dur="2500" fill="hold"/>
                                        <p:tgtEl>
                                          <p:spTgt spid="106">
                                            <p:bg/>
                                          </p:spTgt>
                                        </p:tgtEl>
                                        <p:attrNameLst>
                                          <p:attrName>ppt_y</p:attrName>
                                        </p:attrNameLst>
                                      </p:cBhvr>
                                      <p:tavLst>
                                        <p:tav tm="0">
                                          <p:val>
                                            <p:strVal val="#ppt_y"/>
                                          </p:val>
                                        </p:tav>
                                        <p:tav tm="100000">
                                          <p:val>
                                            <p:strVal val="#ppt_y"/>
                                          </p:val>
                                        </p:tav>
                                      </p:tavLst>
                                    </p:anim>
                                  </p:childTnLst>
                                </p:cTn>
                              </p:par>
                              <p:par>
                                <p:cTn id="13" presetClass="entr" nodeType="withEffect" presetSubtype="8" presetID="2" grpId="2" fill="hold">
                                  <p:stCondLst>
                                    <p:cond delay="0"/>
                                  </p:stCondLst>
                                  <p:iterate type="el" backwards="0">
                                    <p:tmAbs val="0"/>
                                  </p:iterate>
                                  <p:childTnLst>
                                    <p:set>
                                      <p:cBhvr>
                                        <p:cTn id="14" fill="hold"/>
                                        <p:tgtEl>
                                          <p:spTgt spid="106">
                                            <p:txEl>
                                              <p:pRg st="0" end="0"/>
                                            </p:txEl>
                                          </p:spTgt>
                                        </p:tgtEl>
                                        <p:attrNameLst>
                                          <p:attrName>style.visibility</p:attrName>
                                        </p:attrNameLst>
                                      </p:cBhvr>
                                      <p:to>
                                        <p:strVal val="visible"/>
                                      </p:to>
                                    </p:set>
                                    <p:anim calcmode="lin" valueType="num">
                                      <p:cBhvr>
                                        <p:cTn id="15" dur="2500" fill="hold"/>
                                        <p:tgtEl>
                                          <p:spTgt spid="106">
                                            <p:txEl>
                                              <p:pRg st="0" end="0"/>
                                            </p:txEl>
                                          </p:spTgt>
                                        </p:tgtEl>
                                        <p:attrNameLst>
                                          <p:attrName>ppt_x</p:attrName>
                                        </p:attrNameLst>
                                      </p:cBhvr>
                                      <p:tavLst>
                                        <p:tav tm="0">
                                          <p:val>
                                            <p:strVal val="0-#ppt_w/2"/>
                                          </p:val>
                                        </p:tav>
                                        <p:tav tm="100000">
                                          <p:val>
                                            <p:strVal val="#ppt_x"/>
                                          </p:val>
                                        </p:tav>
                                      </p:tavLst>
                                    </p:anim>
                                    <p:anim calcmode="lin" valueType="num">
                                      <p:cBhvr>
                                        <p:cTn id="16" dur="2500" fill="hold"/>
                                        <p:tgtEl>
                                          <p:spTgt spid="106">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4000"/>
                            </p:stCondLst>
                            <p:childTnLst>
                              <p:par>
                                <p:cTn id="18" presetClass="entr" nodeType="afterEffect" presetSubtype="4" presetID="2" grpId="3" fill="hold">
                                  <p:stCondLst>
                                    <p:cond delay="0"/>
                                  </p:stCondLst>
                                  <p:iterate type="el" backwards="0">
                                    <p:tmAbs val="0"/>
                                  </p:iterate>
                                  <p:childTnLst>
                                    <p:set>
                                      <p:cBhvr>
                                        <p:cTn id="19" fill="hold"/>
                                        <p:tgtEl>
                                          <p:spTgt spid="95">
                                            <p:bg/>
                                          </p:spTgt>
                                        </p:tgtEl>
                                        <p:attrNameLst>
                                          <p:attrName>style.visibility</p:attrName>
                                        </p:attrNameLst>
                                      </p:cBhvr>
                                      <p:to>
                                        <p:strVal val="visible"/>
                                      </p:to>
                                    </p:set>
                                    <p:anim calcmode="lin" valueType="num">
                                      <p:cBhvr>
                                        <p:cTn id="20" dur="2500" fill="hold"/>
                                        <p:tgtEl>
                                          <p:spTgt spid="95">
                                            <p:bg/>
                                          </p:spTgt>
                                        </p:tgtEl>
                                        <p:attrNameLst>
                                          <p:attrName>ppt_x</p:attrName>
                                        </p:attrNameLst>
                                      </p:cBhvr>
                                      <p:tavLst>
                                        <p:tav tm="0">
                                          <p:val>
                                            <p:strVal val="#ppt_x"/>
                                          </p:val>
                                        </p:tav>
                                        <p:tav tm="100000">
                                          <p:val>
                                            <p:strVal val="#ppt_x"/>
                                          </p:val>
                                        </p:tav>
                                      </p:tavLst>
                                    </p:anim>
                                    <p:anim calcmode="lin" valueType="num">
                                      <p:cBhvr>
                                        <p:cTn id="21" dur="2500" fill="hold"/>
                                        <p:tgtEl>
                                          <p:spTgt spid="95">
                                            <p:bg/>
                                          </p:spTgt>
                                        </p:tgtEl>
                                        <p:attrNameLst>
                                          <p:attrName>ppt_y</p:attrName>
                                        </p:attrNameLst>
                                      </p:cBhvr>
                                      <p:tavLst>
                                        <p:tav tm="0">
                                          <p:val>
                                            <p:strVal val="1+#ppt_h/2"/>
                                          </p:val>
                                        </p:tav>
                                        <p:tav tm="100000">
                                          <p:val>
                                            <p:strVal val="#ppt_y"/>
                                          </p:val>
                                        </p:tav>
                                      </p:tavLst>
                                    </p:anim>
                                  </p:childTnLst>
                                </p:cTn>
                              </p:par>
                              <p:par>
                                <p:cTn id="22" presetClass="entr" nodeType="withEffect" presetSubtype="4" presetID="2" grpId="3" fill="hold">
                                  <p:stCondLst>
                                    <p:cond delay="0"/>
                                  </p:stCondLst>
                                  <p:iterate type="el" backwards="0">
                                    <p:tmAbs val="0"/>
                                  </p:iterate>
                                  <p:childTnLst>
                                    <p:set>
                                      <p:cBhvr>
                                        <p:cTn id="23" fill="hold"/>
                                        <p:tgtEl>
                                          <p:spTgt spid="95">
                                            <p:txEl>
                                              <p:pRg st="0" end="0"/>
                                            </p:txEl>
                                          </p:spTgt>
                                        </p:tgtEl>
                                        <p:attrNameLst>
                                          <p:attrName>style.visibility</p:attrName>
                                        </p:attrNameLst>
                                      </p:cBhvr>
                                      <p:to>
                                        <p:strVal val="visible"/>
                                      </p:to>
                                    </p:set>
                                    <p:anim calcmode="lin" valueType="num">
                                      <p:cBhvr>
                                        <p:cTn id="24" dur="2500" fill="hold"/>
                                        <p:tgtEl>
                                          <p:spTgt spid="95">
                                            <p:txEl>
                                              <p:pRg st="0" end="0"/>
                                            </p:txEl>
                                          </p:spTgt>
                                        </p:tgtEl>
                                        <p:attrNameLst>
                                          <p:attrName>ppt_x</p:attrName>
                                        </p:attrNameLst>
                                      </p:cBhvr>
                                      <p:tavLst>
                                        <p:tav tm="0">
                                          <p:val>
                                            <p:strVal val="#ppt_x"/>
                                          </p:val>
                                        </p:tav>
                                        <p:tav tm="100000">
                                          <p:val>
                                            <p:strVal val="#ppt_x"/>
                                          </p:val>
                                        </p:tav>
                                      </p:tavLst>
                                    </p:anim>
                                    <p:anim calcmode="lin" valueType="num">
                                      <p:cBhvr>
                                        <p:cTn id="25" dur="2500" fill="hold"/>
                                        <p:tgtEl>
                                          <p:spTgt spid="9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6500"/>
                            </p:stCondLst>
                            <p:childTnLst>
                              <p:par>
                                <p:cTn id="27" presetClass="entr" nodeType="afterEffect" presetSubtype="4" presetID="2" grpId="4" fill="hold">
                                  <p:stCondLst>
                                    <p:cond delay="0"/>
                                  </p:stCondLst>
                                  <p:iterate type="el" backwards="0">
                                    <p:tmAbs val="0"/>
                                  </p:iterate>
                                  <p:childTnLst>
                                    <p:set>
                                      <p:cBhvr>
                                        <p:cTn id="28" fill="hold"/>
                                        <p:tgtEl>
                                          <p:spTgt spid="94"/>
                                        </p:tgtEl>
                                        <p:attrNameLst>
                                          <p:attrName>style.visibility</p:attrName>
                                        </p:attrNameLst>
                                      </p:cBhvr>
                                      <p:to>
                                        <p:strVal val="visible"/>
                                      </p:to>
                                    </p:set>
                                    <p:anim calcmode="lin" valueType="num">
                                      <p:cBhvr>
                                        <p:cTn id="29" dur="2500" fill="hold"/>
                                        <p:tgtEl>
                                          <p:spTgt spid="94"/>
                                        </p:tgtEl>
                                        <p:attrNameLst>
                                          <p:attrName>ppt_x</p:attrName>
                                        </p:attrNameLst>
                                      </p:cBhvr>
                                      <p:tavLst>
                                        <p:tav tm="0">
                                          <p:val>
                                            <p:strVal val="#ppt_x"/>
                                          </p:val>
                                        </p:tav>
                                        <p:tav tm="100000">
                                          <p:val>
                                            <p:strVal val="#ppt_x"/>
                                          </p:val>
                                        </p:tav>
                                      </p:tavLst>
                                    </p:anim>
                                    <p:anim calcmode="lin" valueType="num">
                                      <p:cBhvr>
                                        <p:cTn id="30" dur="2500" fill="hold"/>
                                        <p:tgtEl>
                                          <p:spTgt spid="94"/>
                                        </p:tgtEl>
                                        <p:attrNameLst>
                                          <p:attrName>ppt_y</p:attrName>
                                        </p:attrNameLst>
                                      </p:cBhvr>
                                      <p:tavLst>
                                        <p:tav tm="0">
                                          <p:val>
                                            <p:strVal val="1+#ppt_h/2"/>
                                          </p:val>
                                        </p:tav>
                                        <p:tav tm="100000">
                                          <p:val>
                                            <p:strVal val="#ppt_y"/>
                                          </p:val>
                                        </p:tav>
                                      </p:tavLst>
                                    </p:anim>
                                  </p:childTnLst>
                                </p:cTn>
                              </p:par>
                            </p:childTnLst>
                          </p:cTn>
                        </p:par>
                        <p:par>
                          <p:cTn id="31" fill="hold">
                            <p:stCondLst>
                              <p:cond delay="9000"/>
                            </p:stCondLst>
                            <p:childTnLst>
                              <p:par>
                                <p:cTn id="32" presetClass="entr" nodeType="afterEffect" presetSubtype="2" presetID="2" grpId="5" fill="hold">
                                  <p:stCondLst>
                                    <p:cond delay="0"/>
                                  </p:stCondLst>
                                  <p:iterate type="el" backwards="0">
                                    <p:tmAbs val="0"/>
                                  </p:iterate>
                                  <p:childTnLst>
                                    <p:set>
                                      <p:cBhvr>
                                        <p:cTn id="33" fill="hold"/>
                                        <p:tgtEl>
                                          <p:spTgt spid="107"/>
                                        </p:tgtEl>
                                        <p:attrNameLst>
                                          <p:attrName>style.visibility</p:attrName>
                                        </p:attrNameLst>
                                      </p:cBhvr>
                                      <p:to>
                                        <p:strVal val="visible"/>
                                      </p:to>
                                    </p:set>
                                    <p:anim calcmode="lin" valueType="num">
                                      <p:cBhvr>
                                        <p:cTn id="34" dur="2000" fill="hold"/>
                                        <p:tgtEl>
                                          <p:spTgt spid="107"/>
                                        </p:tgtEl>
                                        <p:attrNameLst>
                                          <p:attrName>ppt_x</p:attrName>
                                        </p:attrNameLst>
                                      </p:cBhvr>
                                      <p:tavLst>
                                        <p:tav tm="0">
                                          <p:val>
                                            <p:strVal val="1+#ppt_w/2"/>
                                          </p:val>
                                        </p:tav>
                                        <p:tav tm="100000">
                                          <p:val>
                                            <p:strVal val="#ppt_x"/>
                                          </p:val>
                                        </p:tav>
                                      </p:tavLst>
                                    </p:anim>
                                    <p:anim calcmode="lin" valueType="num">
                                      <p:cBhvr>
                                        <p:cTn id="35" dur="2000" fill="hold"/>
                                        <p:tgtEl>
                                          <p:spTgt spid="107"/>
                                        </p:tgtEl>
                                        <p:attrNameLst>
                                          <p:attrName>ppt_y</p:attrName>
                                        </p:attrNameLst>
                                      </p:cBhvr>
                                      <p:tavLst>
                                        <p:tav tm="0">
                                          <p:val>
                                            <p:strVal val="#ppt_y"/>
                                          </p:val>
                                        </p:tav>
                                        <p:tav tm="100000">
                                          <p:val>
                                            <p:strVal val="#ppt_y"/>
                                          </p:val>
                                        </p:tav>
                                      </p:tavLst>
                                    </p:anim>
                                  </p:childTnLst>
                                </p:cTn>
                              </p:par>
                            </p:childTnLst>
                          </p:cTn>
                        </p:par>
                        <p:par>
                          <p:cTn id="36" fill="hold">
                            <p:stCondLst>
                              <p:cond delay="11000"/>
                            </p:stCondLst>
                            <p:childTnLst>
                              <p:par>
                                <p:cTn id="37" presetClass="entr" nodeType="afterEffect" presetSubtype="4" presetID="2" grpId="6" fill="hold">
                                  <p:stCondLst>
                                    <p:cond delay="0"/>
                                  </p:stCondLst>
                                  <p:iterate type="el" backwards="0">
                                    <p:tmAbs val="0"/>
                                  </p:iterate>
                                  <p:childTnLst>
                                    <p:set>
                                      <p:cBhvr>
                                        <p:cTn id="38" fill="hold"/>
                                        <p:tgtEl>
                                          <p:spTgt spid="97">
                                            <p:bg/>
                                          </p:spTgt>
                                        </p:tgtEl>
                                        <p:attrNameLst>
                                          <p:attrName>style.visibility</p:attrName>
                                        </p:attrNameLst>
                                      </p:cBhvr>
                                      <p:to>
                                        <p:strVal val="visible"/>
                                      </p:to>
                                    </p:set>
                                    <p:anim calcmode="lin" valueType="num">
                                      <p:cBhvr>
                                        <p:cTn id="39" dur="2500" fill="hold"/>
                                        <p:tgtEl>
                                          <p:spTgt spid="97">
                                            <p:bg/>
                                          </p:spTgt>
                                        </p:tgtEl>
                                        <p:attrNameLst>
                                          <p:attrName>ppt_x</p:attrName>
                                        </p:attrNameLst>
                                      </p:cBhvr>
                                      <p:tavLst>
                                        <p:tav tm="0">
                                          <p:val>
                                            <p:strVal val="#ppt_x"/>
                                          </p:val>
                                        </p:tav>
                                        <p:tav tm="100000">
                                          <p:val>
                                            <p:strVal val="#ppt_x"/>
                                          </p:val>
                                        </p:tav>
                                      </p:tavLst>
                                    </p:anim>
                                    <p:anim calcmode="lin" valueType="num">
                                      <p:cBhvr>
                                        <p:cTn id="40" dur="2500" fill="hold"/>
                                        <p:tgtEl>
                                          <p:spTgt spid="97">
                                            <p:bg/>
                                          </p:spTgt>
                                        </p:tgtEl>
                                        <p:attrNameLst>
                                          <p:attrName>ppt_y</p:attrName>
                                        </p:attrNameLst>
                                      </p:cBhvr>
                                      <p:tavLst>
                                        <p:tav tm="0">
                                          <p:val>
                                            <p:strVal val="1+#ppt_h/2"/>
                                          </p:val>
                                        </p:tav>
                                        <p:tav tm="100000">
                                          <p:val>
                                            <p:strVal val="#ppt_y"/>
                                          </p:val>
                                        </p:tav>
                                      </p:tavLst>
                                    </p:anim>
                                  </p:childTnLst>
                                </p:cTn>
                              </p:par>
                              <p:par>
                                <p:cTn id="41" presetClass="entr" nodeType="withEffect" presetSubtype="4" presetID="2" grpId="6" fill="hold">
                                  <p:stCondLst>
                                    <p:cond delay="0"/>
                                  </p:stCondLst>
                                  <p:iterate type="el" backwards="0">
                                    <p:tmAbs val="0"/>
                                  </p:iterate>
                                  <p:childTnLst>
                                    <p:set>
                                      <p:cBhvr>
                                        <p:cTn id="42" fill="hold"/>
                                        <p:tgtEl>
                                          <p:spTgt spid="97">
                                            <p:txEl>
                                              <p:pRg st="0" end="0"/>
                                            </p:txEl>
                                          </p:spTgt>
                                        </p:tgtEl>
                                        <p:attrNameLst>
                                          <p:attrName>style.visibility</p:attrName>
                                        </p:attrNameLst>
                                      </p:cBhvr>
                                      <p:to>
                                        <p:strVal val="visible"/>
                                      </p:to>
                                    </p:set>
                                    <p:anim calcmode="lin" valueType="num">
                                      <p:cBhvr>
                                        <p:cTn id="43" dur="2500" fill="hold"/>
                                        <p:tgtEl>
                                          <p:spTgt spid="97">
                                            <p:txEl>
                                              <p:pRg st="0" end="0"/>
                                            </p:txEl>
                                          </p:spTgt>
                                        </p:tgtEl>
                                        <p:attrNameLst>
                                          <p:attrName>ppt_x</p:attrName>
                                        </p:attrNameLst>
                                      </p:cBhvr>
                                      <p:tavLst>
                                        <p:tav tm="0">
                                          <p:val>
                                            <p:strVal val="#ppt_x"/>
                                          </p:val>
                                        </p:tav>
                                        <p:tav tm="100000">
                                          <p:val>
                                            <p:strVal val="#ppt_x"/>
                                          </p:val>
                                        </p:tav>
                                      </p:tavLst>
                                    </p:anim>
                                    <p:anim calcmode="lin" valueType="num">
                                      <p:cBhvr>
                                        <p:cTn id="44" dur="2500" fill="hold"/>
                                        <p:tgtEl>
                                          <p:spTgt spid="97">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13500"/>
                            </p:stCondLst>
                            <p:childTnLst>
                              <p:par>
                                <p:cTn id="46" presetClass="entr" nodeType="afterEffect" presetSubtype="4" presetID="2" grpId="7" fill="hold">
                                  <p:stCondLst>
                                    <p:cond delay="0"/>
                                  </p:stCondLst>
                                  <p:iterate type="el" backwards="0">
                                    <p:tmAbs val="0"/>
                                  </p:iterate>
                                  <p:childTnLst>
                                    <p:set>
                                      <p:cBhvr>
                                        <p:cTn id="47" fill="hold"/>
                                        <p:tgtEl>
                                          <p:spTgt spid="96">
                                            <p:bg/>
                                          </p:spTgt>
                                        </p:tgtEl>
                                        <p:attrNameLst>
                                          <p:attrName>style.visibility</p:attrName>
                                        </p:attrNameLst>
                                      </p:cBhvr>
                                      <p:to>
                                        <p:strVal val="visible"/>
                                      </p:to>
                                    </p:set>
                                    <p:anim calcmode="lin" valueType="num">
                                      <p:cBhvr>
                                        <p:cTn id="48" dur="2500" fill="hold"/>
                                        <p:tgtEl>
                                          <p:spTgt spid="96">
                                            <p:bg/>
                                          </p:spTgt>
                                        </p:tgtEl>
                                        <p:attrNameLst>
                                          <p:attrName>ppt_x</p:attrName>
                                        </p:attrNameLst>
                                      </p:cBhvr>
                                      <p:tavLst>
                                        <p:tav tm="0">
                                          <p:val>
                                            <p:strVal val="#ppt_x"/>
                                          </p:val>
                                        </p:tav>
                                        <p:tav tm="100000">
                                          <p:val>
                                            <p:strVal val="#ppt_x"/>
                                          </p:val>
                                        </p:tav>
                                      </p:tavLst>
                                    </p:anim>
                                    <p:anim calcmode="lin" valueType="num">
                                      <p:cBhvr>
                                        <p:cTn id="49" dur="2500" fill="hold"/>
                                        <p:tgtEl>
                                          <p:spTgt spid="96">
                                            <p:bg/>
                                          </p:spTgt>
                                        </p:tgtEl>
                                        <p:attrNameLst>
                                          <p:attrName>ppt_y</p:attrName>
                                        </p:attrNameLst>
                                      </p:cBhvr>
                                      <p:tavLst>
                                        <p:tav tm="0">
                                          <p:val>
                                            <p:strVal val="1+#ppt_h/2"/>
                                          </p:val>
                                        </p:tav>
                                        <p:tav tm="100000">
                                          <p:val>
                                            <p:strVal val="#ppt_y"/>
                                          </p:val>
                                        </p:tav>
                                      </p:tavLst>
                                    </p:anim>
                                  </p:childTnLst>
                                </p:cTn>
                              </p:par>
                              <p:par>
                                <p:cTn id="50" presetClass="entr" nodeType="withEffect" presetSubtype="4" presetID="2" grpId="7" fill="hold">
                                  <p:stCondLst>
                                    <p:cond delay="0"/>
                                  </p:stCondLst>
                                  <p:iterate type="el" backwards="0">
                                    <p:tmAbs val="0"/>
                                  </p:iterate>
                                  <p:childTnLst>
                                    <p:set>
                                      <p:cBhvr>
                                        <p:cTn id="51" fill="hold"/>
                                        <p:tgtEl>
                                          <p:spTgt spid="96">
                                            <p:txEl>
                                              <p:pRg st="0" end="0"/>
                                            </p:txEl>
                                          </p:spTgt>
                                        </p:tgtEl>
                                        <p:attrNameLst>
                                          <p:attrName>style.visibility</p:attrName>
                                        </p:attrNameLst>
                                      </p:cBhvr>
                                      <p:to>
                                        <p:strVal val="visible"/>
                                      </p:to>
                                    </p:set>
                                    <p:anim calcmode="lin" valueType="num">
                                      <p:cBhvr>
                                        <p:cTn id="52" dur="25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53" dur="2500" fill="hold"/>
                                        <p:tgtEl>
                                          <p:spTgt spid="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Class="entr" nodeType="clickEffect" presetSubtype="4" presetID="22" grpId="8" fill="hold">
                                  <p:stCondLst>
                                    <p:cond delay="0"/>
                                  </p:stCondLst>
                                  <p:iterate type="el" backwards="0">
                                    <p:tmAbs val="0"/>
                                  </p:iterate>
                                  <p:childTnLst>
                                    <p:set>
                                      <p:cBhvr>
                                        <p:cTn id="57" fill="hold"/>
                                        <p:tgtEl>
                                          <p:spTgt spid="93"/>
                                        </p:tgtEl>
                                        <p:attrNameLst>
                                          <p:attrName>style.visibility</p:attrName>
                                        </p:attrNameLst>
                                      </p:cBhvr>
                                      <p:to>
                                        <p:strVal val="visible"/>
                                      </p:to>
                                    </p:set>
                                    <p:animEffect filter="wipe(down)" transition="in">
                                      <p:cBhvr>
                                        <p:cTn id="58" dur="5500"/>
                                        <p:tgtEl>
                                          <p:spTgt spid="93"/>
                                        </p:tgtEl>
                                      </p:cBhvr>
                                    </p:animEffect>
                                  </p:childTnLst>
                                </p:cTn>
                              </p:par>
                            </p:childTnLst>
                          </p:cTn>
                        </p:par>
                        <p:par>
                          <p:cTn id="59" fill="hold">
                            <p:stCondLst>
                              <p:cond delay="5500"/>
                            </p:stCondLst>
                            <p:childTnLst>
                              <p:par>
                                <p:cTn id="60" presetClass="entr" nodeType="afterEffect" presetSubtype="2" presetID="2" grpId="9" fill="hold">
                                  <p:stCondLst>
                                    <p:cond delay="0"/>
                                  </p:stCondLst>
                                  <p:iterate type="el" backwards="0">
                                    <p:tmAbs val="0"/>
                                  </p:iterate>
                                  <p:childTnLst>
                                    <p:set>
                                      <p:cBhvr>
                                        <p:cTn id="61" fill="hold"/>
                                        <p:tgtEl>
                                          <p:spTgt spid="108"/>
                                        </p:tgtEl>
                                        <p:attrNameLst>
                                          <p:attrName>style.visibility</p:attrName>
                                        </p:attrNameLst>
                                      </p:cBhvr>
                                      <p:to>
                                        <p:strVal val="visible"/>
                                      </p:to>
                                    </p:set>
                                    <p:anim calcmode="lin" valueType="num">
                                      <p:cBhvr>
                                        <p:cTn id="62" dur="2500" fill="hold"/>
                                        <p:tgtEl>
                                          <p:spTgt spid="108"/>
                                        </p:tgtEl>
                                        <p:attrNameLst>
                                          <p:attrName>ppt_x</p:attrName>
                                        </p:attrNameLst>
                                      </p:cBhvr>
                                      <p:tavLst>
                                        <p:tav tm="0">
                                          <p:val>
                                            <p:strVal val="1+#ppt_w/2"/>
                                          </p:val>
                                        </p:tav>
                                        <p:tav tm="100000">
                                          <p:val>
                                            <p:strVal val="#ppt_x"/>
                                          </p:val>
                                        </p:tav>
                                      </p:tavLst>
                                    </p:anim>
                                    <p:anim calcmode="lin" valueType="num">
                                      <p:cBhvr>
                                        <p:cTn id="63" dur="2500" fill="hold"/>
                                        <p:tgtEl>
                                          <p:spTgt spid="108"/>
                                        </p:tgtEl>
                                        <p:attrNameLst>
                                          <p:attrName>ppt_y</p:attrName>
                                        </p:attrNameLst>
                                      </p:cBhvr>
                                      <p:tavLst>
                                        <p:tav tm="0">
                                          <p:val>
                                            <p:strVal val="#ppt_y"/>
                                          </p:val>
                                        </p:tav>
                                        <p:tav tm="100000">
                                          <p:val>
                                            <p:strVal val="#ppt_y"/>
                                          </p:val>
                                        </p:tav>
                                      </p:tavLst>
                                    </p:anim>
                                  </p:childTnLst>
                                </p:cTn>
                              </p:par>
                            </p:childTnLst>
                          </p:cTn>
                        </p:par>
                        <p:par>
                          <p:cTn id="64" fill="hold">
                            <p:stCondLst>
                              <p:cond delay="8000"/>
                            </p:stCondLst>
                            <p:childTnLst>
                              <p:par>
                                <p:cTn id="65" presetClass="entr" nodeType="afterEffect" presetSubtype="2" presetID="2" grpId="10" fill="hold">
                                  <p:stCondLst>
                                    <p:cond delay="0"/>
                                  </p:stCondLst>
                                  <p:iterate type="el" backwards="0">
                                    <p:tmAbs val="0"/>
                                  </p:iterate>
                                  <p:childTnLst>
                                    <p:set>
                                      <p:cBhvr>
                                        <p:cTn id="66" fill="hold"/>
                                        <p:tgtEl>
                                          <p:spTgt spid="98">
                                            <p:bg/>
                                          </p:spTgt>
                                        </p:tgtEl>
                                        <p:attrNameLst>
                                          <p:attrName>style.visibility</p:attrName>
                                        </p:attrNameLst>
                                      </p:cBhvr>
                                      <p:to>
                                        <p:strVal val="visible"/>
                                      </p:to>
                                    </p:set>
                                    <p:anim calcmode="lin" valueType="num">
                                      <p:cBhvr>
                                        <p:cTn id="67" dur="2500" fill="hold"/>
                                        <p:tgtEl>
                                          <p:spTgt spid="98">
                                            <p:bg/>
                                          </p:spTgt>
                                        </p:tgtEl>
                                        <p:attrNameLst>
                                          <p:attrName>ppt_x</p:attrName>
                                        </p:attrNameLst>
                                      </p:cBhvr>
                                      <p:tavLst>
                                        <p:tav tm="0">
                                          <p:val>
                                            <p:strVal val="1+#ppt_w/2"/>
                                          </p:val>
                                        </p:tav>
                                        <p:tav tm="100000">
                                          <p:val>
                                            <p:strVal val="#ppt_x"/>
                                          </p:val>
                                        </p:tav>
                                      </p:tavLst>
                                    </p:anim>
                                    <p:anim calcmode="lin" valueType="num">
                                      <p:cBhvr>
                                        <p:cTn id="68" dur="2500" fill="hold"/>
                                        <p:tgtEl>
                                          <p:spTgt spid="98">
                                            <p:bg/>
                                          </p:spTgt>
                                        </p:tgtEl>
                                        <p:attrNameLst>
                                          <p:attrName>ppt_y</p:attrName>
                                        </p:attrNameLst>
                                      </p:cBhvr>
                                      <p:tavLst>
                                        <p:tav tm="0">
                                          <p:val>
                                            <p:strVal val="#ppt_y"/>
                                          </p:val>
                                        </p:tav>
                                        <p:tav tm="100000">
                                          <p:val>
                                            <p:strVal val="#ppt_y"/>
                                          </p:val>
                                        </p:tav>
                                      </p:tavLst>
                                    </p:anim>
                                  </p:childTnLst>
                                </p:cTn>
                              </p:par>
                              <p:par>
                                <p:cTn id="69" presetClass="entr" nodeType="withEffect" presetSubtype="2" presetID="2" grpId="10" fill="hold">
                                  <p:stCondLst>
                                    <p:cond delay="0"/>
                                  </p:stCondLst>
                                  <p:iterate type="el" backwards="0">
                                    <p:tmAbs val="0"/>
                                  </p:iterate>
                                  <p:childTnLst>
                                    <p:set>
                                      <p:cBhvr>
                                        <p:cTn id="70" fill="hold"/>
                                        <p:tgtEl>
                                          <p:spTgt spid="98">
                                            <p:txEl>
                                              <p:pRg st="0" end="0"/>
                                            </p:txEl>
                                          </p:spTgt>
                                        </p:tgtEl>
                                        <p:attrNameLst>
                                          <p:attrName>style.visibility</p:attrName>
                                        </p:attrNameLst>
                                      </p:cBhvr>
                                      <p:to>
                                        <p:strVal val="visible"/>
                                      </p:to>
                                    </p:set>
                                    <p:anim calcmode="lin" valueType="num">
                                      <p:cBhvr>
                                        <p:cTn id="71" dur="2500" fill="hold"/>
                                        <p:tgtEl>
                                          <p:spTgt spid="98">
                                            <p:txEl>
                                              <p:pRg st="0" end="0"/>
                                            </p:txEl>
                                          </p:spTgt>
                                        </p:tgtEl>
                                        <p:attrNameLst>
                                          <p:attrName>ppt_x</p:attrName>
                                        </p:attrNameLst>
                                      </p:cBhvr>
                                      <p:tavLst>
                                        <p:tav tm="0">
                                          <p:val>
                                            <p:strVal val="1+#ppt_w/2"/>
                                          </p:val>
                                        </p:tav>
                                        <p:tav tm="100000">
                                          <p:val>
                                            <p:strVal val="#ppt_x"/>
                                          </p:val>
                                        </p:tav>
                                      </p:tavLst>
                                    </p:anim>
                                    <p:anim calcmode="lin" valueType="num">
                                      <p:cBhvr>
                                        <p:cTn id="72" dur="2500" fill="hold"/>
                                        <p:tgtEl>
                                          <p:spTgt spid="98">
                                            <p:txEl>
                                              <p:pRg st="0" end="0"/>
                                            </p:txEl>
                                          </p:spTgt>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Class="entr" nodeType="afterEffect" presetSubtype="32" presetID="23" grpId="11" fill="hold">
                                  <p:stCondLst>
                                    <p:cond delay="0"/>
                                  </p:stCondLst>
                                  <p:iterate type="el" backwards="0">
                                    <p:tmAbs val="0"/>
                                  </p:iterate>
                                  <p:childTnLst>
                                    <p:set>
                                      <p:cBhvr>
                                        <p:cTn id="75" fill="hold"/>
                                        <p:tgtEl>
                                          <p:spTgt spid="99"/>
                                        </p:tgtEl>
                                        <p:attrNameLst>
                                          <p:attrName>style.visibility</p:attrName>
                                        </p:attrNameLst>
                                      </p:cBhvr>
                                      <p:to>
                                        <p:strVal val="visible"/>
                                      </p:to>
                                    </p:set>
                                    <p:anim calcmode="lin" valueType="num">
                                      <p:cBhvr>
                                        <p:cTn id="76" dur="1000" fill="hold"/>
                                        <p:tgtEl>
                                          <p:spTgt spid="99"/>
                                        </p:tgtEl>
                                        <p:attrNameLst>
                                          <p:attrName>ppt_w</p:attrName>
                                        </p:attrNameLst>
                                      </p:cBhvr>
                                      <p:tavLst>
                                        <p:tav tm="0">
                                          <p:val>
                                            <p:strVal val="4*#ppt_w"/>
                                          </p:val>
                                        </p:tav>
                                        <p:tav tm="100000">
                                          <p:val>
                                            <p:strVal val="#ppt_w"/>
                                          </p:val>
                                        </p:tav>
                                      </p:tavLst>
                                    </p:anim>
                                    <p:anim calcmode="lin" valueType="num">
                                      <p:cBhvr>
                                        <p:cTn id="77" dur="1000" fill="hold"/>
                                        <p:tgtEl>
                                          <p:spTgt spid="99"/>
                                        </p:tgtEl>
                                        <p:attrNameLst>
                                          <p:attrName>ppt_h</p:attrName>
                                        </p:attrNameLst>
                                      </p:cBhvr>
                                      <p:tavLst>
                                        <p:tav tm="0">
                                          <p:val>
                                            <p:strVal val="4*#ppt_h"/>
                                          </p:val>
                                        </p:tav>
                                        <p:tav tm="100000">
                                          <p:val>
                                            <p:strVal val="#ppt_h"/>
                                          </p:val>
                                        </p:tav>
                                      </p:tavLst>
                                    </p:anim>
                                  </p:childTnLst>
                                </p:cTn>
                              </p:par>
                            </p:childTnLst>
                          </p:cTn>
                        </p:par>
                        <p:par>
                          <p:cTn id="78" fill="hold">
                            <p:stCondLst>
                              <p:cond delay="11500"/>
                            </p:stCondLst>
                            <p:childTnLst>
                              <p:par>
                                <p:cTn id="79" presetClass="entr" nodeType="afterEffect" presetSubtype="4" presetID="7" grpId="12" fill="hold">
                                  <p:stCondLst>
                                    <p:cond delay="0"/>
                                  </p:stCondLst>
                                  <p:iterate type="el" backwards="0">
                                    <p:tmAbs val="0"/>
                                  </p:iterate>
                                  <p:childTnLst>
                                    <p:set>
                                      <p:cBhvr>
                                        <p:cTn id="80" fill="hold"/>
                                        <p:tgtEl>
                                          <p:spTgt spid="102"/>
                                        </p:tgtEl>
                                        <p:attrNameLst>
                                          <p:attrName>style.visibility</p:attrName>
                                        </p:attrNameLst>
                                      </p:cBhvr>
                                      <p:to>
                                        <p:strVal val="visible"/>
                                      </p:to>
                                    </p:set>
                                    <p:anim calcmode="lin" valueType="num">
                                      <p:cBhvr>
                                        <p:cTn id="81" dur="2500" fill="hold"/>
                                        <p:tgtEl>
                                          <p:spTgt spid="102"/>
                                        </p:tgtEl>
                                        <p:attrNameLst>
                                          <p:attrName>ppt_x</p:attrName>
                                        </p:attrNameLst>
                                      </p:cBhvr>
                                      <p:tavLst>
                                        <p:tav tm="0">
                                          <p:val>
                                            <p:strVal val="#ppt_x"/>
                                          </p:val>
                                        </p:tav>
                                        <p:tav tm="100000">
                                          <p:val>
                                            <p:strVal val="#ppt_x"/>
                                          </p:val>
                                        </p:tav>
                                      </p:tavLst>
                                    </p:anim>
                                    <p:anim calcmode="lin" valueType="num">
                                      <p:cBhvr>
                                        <p:cTn id="82" dur="2500" fill="hold"/>
                                        <p:tgtEl>
                                          <p:spTgt spid="102"/>
                                        </p:tgtEl>
                                        <p:attrNameLst>
                                          <p:attrName>ppt_y</p:attrName>
                                        </p:attrNameLst>
                                      </p:cBhvr>
                                      <p:tavLst>
                                        <p:tav tm="0">
                                          <p:val>
                                            <p:strVal val="1+#ppt_h/2"/>
                                          </p:val>
                                        </p:tav>
                                        <p:tav tm="100000">
                                          <p:val>
                                            <p:strVal val="#ppt_y"/>
                                          </p:val>
                                        </p:tav>
                                      </p:tavLst>
                                    </p:anim>
                                  </p:childTnLst>
                                </p:cTn>
                              </p:par>
                            </p:childTnLst>
                          </p:cTn>
                        </p:par>
                        <p:par>
                          <p:cTn id="83" fill="hold">
                            <p:stCondLst>
                              <p:cond delay="14000"/>
                            </p:stCondLst>
                            <p:childTnLst>
                              <p:par>
                                <p:cTn id="84" presetClass="entr" nodeType="afterEffect" presetSubtype="32" presetID="23" grpId="13" fill="hold">
                                  <p:stCondLst>
                                    <p:cond delay="0"/>
                                  </p:stCondLst>
                                  <p:iterate type="el" backwards="0">
                                    <p:tmAbs val="0"/>
                                  </p:iterate>
                                  <p:childTnLst>
                                    <p:set>
                                      <p:cBhvr>
                                        <p:cTn id="85" fill="hold"/>
                                        <p:tgtEl>
                                          <p:spTgt spid="100"/>
                                        </p:tgtEl>
                                        <p:attrNameLst>
                                          <p:attrName>style.visibility</p:attrName>
                                        </p:attrNameLst>
                                      </p:cBhvr>
                                      <p:to>
                                        <p:strVal val="visible"/>
                                      </p:to>
                                    </p:set>
                                    <p:anim calcmode="lin" valueType="num">
                                      <p:cBhvr>
                                        <p:cTn id="86" dur="1000" fill="hold"/>
                                        <p:tgtEl>
                                          <p:spTgt spid="100"/>
                                        </p:tgtEl>
                                        <p:attrNameLst>
                                          <p:attrName>ppt_w</p:attrName>
                                        </p:attrNameLst>
                                      </p:cBhvr>
                                      <p:tavLst>
                                        <p:tav tm="0">
                                          <p:val>
                                            <p:strVal val="4*#ppt_w"/>
                                          </p:val>
                                        </p:tav>
                                        <p:tav tm="100000">
                                          <p:val>
                                            <p:strVal val="#ppt_w"/>
                                          </p:val>
                                        </p:tav>
                                      </p:tavLst>
                                    </p:anim>
                                    <p:anim calcmode="lin" valueType="num">
                                      <p:cBhvr>
                                        <p:cTn id="87" dur="1000" fill="hold"/>
                                        <p:tgtEl>
                                          <p:spTgt spid="100"/>
                                        </p:tgtEl>
                                        <p:attrNameLst>
                                          <p:attrName>ppt_h</p:attrName>
                                        </p:attrNameLst>
                                      </p:cBhvr>
                                      <p:tavLst>
                                        <p:tav tm="0">
                                          <p:val>
                                            <p:strVal val="4*#ppt_h"/>
                                          </p:val>
                                        </p:tav>
                                        <p:tav tm="100000">
                                          <p:val>
                                            <p:strVal val="#ppt_h"/>
                                          </p:val>
                                        </p:tav>
                                      </p:tavLst>
                                    </p:anim>
                                  </p:childTnLst>
                                </p:cTn>
                              </p:par>
                            </p:childTnLst>
                          </p:cTn>
                        </p:par>
                        <p:par>
                          <p:cTn id="88" fill="hold">
                            <p:stCondLst>
                              <p:cond delay="15000"/>
                            </p:stCondLst>
                            <p:childTnLst>
                              <p:par>
                                <p:cTn id="89" presetClass="entr" nodeType="afterEffect" presetSubtype="4" presetID="7" grpId="14" fill="hold">
                                  <p:stCondLst>
                                    <p:cond delay="0"/>
                                  </p:stCondLst>
                                  <p:iterate type="el" backwards="0">
                                    <p:tmAbs val="0"/>
                                  </p:iterate>
                                  <p:childTnLst>
                                    <p:set>
                                      <p:cBhvr>
                                        <p:cTn id="90" fill="hold"/>
                                        <p:tgtEl>
                                          <p:spTgt spid="103"/>
                                        </p:tgtEl>
                                        <p:attrNameLst>
                                          <p:attrName>style.visibility</p:attrName>
                                        </p:attrNameLst>
                                      </p:cBhvr>
                                      <p:to>
                                        <p:strVal val="visible"/>
                                      </p:to>
                                    </p:set>
                                    <p:anim calcmode="lin" valueType="num">
                                      <p:cBhvr>
                                        <p:cTn id="91" dur="2500" fill="hold"/>
                                        <p:tgtEl>
                                          <p:spTgt spid="103"/>
                                        </p:tgtEl>
                                        <p:attrNameLst>
                                          <p:attrName>ppt_x</p:attrName>
                                        </p:attrNameLst>
                                      </p:cBhvr>
                                      <p:tavLst>
                                        <p:tav tm="0">
                                          <p:val>
                                            <p:strVal val="#ppt_x"/>
                                          </p:val>
                                        </p:tav>
                                        <p:tav tm="100000">
                                          <p:val>
                                            <p:strVal val="#ppt_x"/>
                                          </p:val>
                                        </p:tav>
                                      </p:tavLst>
                                    </p:anim>
                                    <p:anim calcmode="lin" valueType="num">
                                      <p:cBhvr>
                                        <p:cTn id="92" dur="2500" fill="hold"/>
                                        <p:tgtEl>
                                          <p:spTgt spid="103"/>
                                        </p:tgtEl>
                                        <p:attrNameLst>
                                          <p:attrName>ppt_y</p:attrName>
                                        </p:attrNameLst>
                                      </p:cBhvr>
                                      <p:tavLst>
                                        <p:tav tm="0">
                                          <p:val>
                                            <p:strVal val="1+#ppt_h/2"/>
                                          </p:val>
                                        </p:tav>
                                        <p:tav tm="100000">
                                          <p:val>
                                            <p:strVal val="#ppt_y"/>
                                          </p:val>
                                        </p:tav>
                                      </p:tavLst>
                                    </p:anim>
                                  </p:childTnLst>
                                </p:cTn>
                              </p:par>
                            </p:childTnLst>
                          </p:cTn>
                        </p:par>
                        <p:par>
                          <p:cTn id="93" fill="hold">
                            <p:stCondLst>
                              <p:cond delay="17500"/>
                            </p:stCondLst>
                            <p:childTnLst>
                              <p:par>
                                <p:cTn id="94" presetClass="entr" nodeType="afterEffect" presetSubtype="32" presetID="23" grpId="15" fill="hold">
                                  <p:stCondLst>
                                    <p:cond delay="0"/>
                                  </p:stCondLst>
                                  <p:iterate type="el" backwards="0">
                                    <p:tmAbs val="0"/>
                                  </p:iterate>
                                  <p:childTnLst>
                                    <p:set>
                                      <p:cBhvr>
                                        <p:cTn id="95" fill="hold"/>
                                        <p:tgtEl>
                                          <p:spTgt spid="104"/>
                                        </p:tgtEl>
                                        <p:attrNameLst>
                                          <p:attrName>style.visibility</p:attrName>
                                        </p:attrNameLst>
                                      </p:cBhvr>
                                      <p:to>
                                        <p:strVal val="visible"/>
                                      </p:to>
                                    </p:set>
                                    <p:anim calcmode="lin" valueType="num">
                                      <p:cBhvr>
                                        <p:cTn id="96" dur="1000" fill="hold"/>
                                        <p:tgtEl>
                                          <p:spTgt spid="104"/>
                                        </p:tgtEl>
                                        <p:attrNameLst>
                                          <p:attrName>ppt_w</p:attrName>
                                        </p:attrNameLst>
                                      </p:cBhvr>
                                      <p:tavLst>
                                        <p:tav tm="0">
                                          <p:val>
                                            <p:strVal val="4*#ppt_w"/>
                                          </p:val>
                                        </p:tav>
                                        <p:tav tm="100000">
                                          <p:val>
                                            <p:strVal val="#ppt_w"/>
                                          </p:val>
                                        </p:tav>
                                      </p:tavLst>
                                    </p:anim>
                                    <p:anim calcmode="lin" valueType="num">
                                      <p:cBhvr>
                                        <p:cTn id="97" dur="1000" fill="hold"/>
                                        <p:tgtEl>
                                          <p:spTgt spid="104"/>
                                        </p:tgtEl>
                                        <p:attrNameLst>
                                          <p:attrName>ppt_h</p:attrName>
                                        </p:attrNameLst>
                                      </p:cBhvr>
                                      <p:tavLst>
                                        <p:tav tm="0">
                                          <p:val>
                                            <p:strVal val="4*#ppt_h"/>
                                          </p:val>
                                        </p:tav>
                                        <p:tav tm="100000">
                                          <p:val>
                                            <p:strVal val="#ppt_h"/>
                                          </p:val>
                                        </p:tav>
                                      </p:tavLst>
                                    </p:anim>
                                  </p:childTnLst>
                                </p:cTn>
                              </p:par>
                            </p:childTnLst>
                          </p:cTn>
                        </p:par>
                        <p:par>
                          <p:cTn id="98" fill="hold">
                            <p:stCondLst>
                              <p:cond delay="18500"/>
                            </p:stCondLst>
                            <p:childTnLst>
                              <p:par>
                                <p:cTn id="99" presetClass="entr" nodeType="afterEffect" presetSubtype="4" presetID="7" grpId="16" fill="hold">
                                  <p:stCondLst>
                                    <p:cond delay="0"/>
                                  </p:stCondLst>
                                  <p:iterate type="el" backwards="0">
                                    <p:tmAbs val="0"/>
                                  </p:iterate>
                                  <p:childTnLst>
                                    <p:set>
                                      <p:cBhvr>
                                        <p:cTn id="100" fill="hold"/>
                                        <p:tgtEl>
                                          <p:spTgt spid="105"/>
                                        </p:tgtEl>
                                        <p:attrNameLst>
                                          <p:attrName>style.visibility</p:attrName>
                                        </p:attrNameLst>
                                      </p:cBhvr>
                                      <p:to>
                                        <p:strVal val="visible"/>
                                      </p:to>
                                    </p:set>
                                    <p:anim calcmode="lin" valueType="num">
                                      <p:cBhvr>
                                        <p:cTn id="101" dur="2500" fill="hold"/>
                                        <p:tgtEl>
                                          <p:spTgt spid="105"/>
                                        </p:tgtEl>
                                        <p:attrNameLst>
                                          <p:attrName>ppt_x</p:attrName>
                                        </p:attrNameLst>
                                      </p:cBhvr>
                                      <p:tavLst>
                                        <p:tav tm="0">
                                          <p:val>
                                            <p:strVal val="#ppt_x"/>
                                          </p:val>
                                        </p:tav>
                                        <p:tav tm="100000">
                                          <p:val>
                                            <p:strVal val="#ppt_x"/>
                                          </p:val>
                                        </p:tav>
                                      </p:tavLst>
                                    </p:anim>
                                    <p:anim calcmode="lin" valueType="num">
                                      <p:cBhvr>
                                        <p:cTn id="102" dur="2500" fill="hold"/>
                                        <p:tgtEl>
                                          <p:spTgt spid="105"/>
                                        </p:tgtEl>
                                        <p:attrNameLst>
                                          <p:attrName>ppt_y</p:attrName>
                                        </p:attrNameLst>
                                      </p:cBhvr>
                                      <p:tavLst>
                                        <p:tav tm="0">
                                          <p:val>
                                            <p:strVal val="1+#ppt_h/2"/>
                                          </p:val>
                                        </p:tav>
                                        <p:tav tm="100000">
                                          <p:val>
                                            <p:strVal val="#ppt_y"/>
                                          </p:val>
                                        </p:tav>
                                      </p:tavLst>
                                    </p:anim>
                                  </p:childTnLst>
                                </p:cTn>
                              </p:par>
                            </p:childTnLst>
                          </p:cTn>
                        </p:par>
                        <p:par>
                          <p:cTn id="103" fill="hold">
                            <p:stCondLst>
                              <p:cond delay="21000"/>
                            </p:stCondLst>
                            <p:childTnLst>
                              <p:par>
                                <p:cTn id="104" presetClass="entr" nodeType="afterEffect" presetSubtype="32" presetID="23" grpId="17" fill="hold">
                                  <p:stCondLst>
                                    <p:cond delay="0"/>
                                  </p:stCondLst>
                                  <p:iterate type="el" backwards="0">
                                    <p:tmAbs val="0"/>
                                  </p:iterate>
                                  <p:childTnLst>
                                    <p:set>
                                      <p:cBhvr>
                                        <p:cTn id="105" fill="hold"/>
                                        <p:tgtEl>
                                          <p:spTgt spid="101"/>
                                        </p:tgtEl>
                                        <p:attrNameLst>
                                          <p:attrName>style.visibility</p:attrName>
                                        </p:attrNameLst>
                                      </p:cBhvr>
                                      <p:to>
                                        <p:strVal val="visible"/>
                                      </p:to>
                                    </p:set>
                                    <p:anim calcmode="lin" valueType="num">
                                      <p:cBhvr>
                                        <p:cTn id="106" dur="1000" fill="hold"/>
                                        <p:tgtEl>
                                          <p:spTgt spid="101"/>
                                        </p:tgtEl>
                                        <p:attrNameLst>
                                          <p:attrName>ppt_w</p:attrName>
                                        </p:attrNameLst>
                                      </p:cBhvr>
                                      <p:tavLst>
                                        <p:tav tm="0">
                                          <p:val>
                                            <p:strVal val="4*#ppt_w"/>
                                          </p:val>
                                        </p:tav>
                                        <p:tav tm="100000">
                                          <p:val>
                                            <p:strVal val="#ppt_w"/>
                                          </p:val>
                                        </p:tav>
                                      </p:tavLst>
                                    </p:anim>
                                    <p:anim calcmode="lin" valueType="num">
                                      <p:cBhvr>
                                        <p:cTn id="107" dur="1000" fill="hold"/>
                                        <p:tgtEl>
                                          <p:spTgt spid="10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8" grpId="9"/>
      <p:bldP build="p" bldLvl="5" animBg="1" rev="0" advAuto="0" spid="98" grpId="10"/>
      <p:bldP build="p" bldLvl="5" animBg="1" rev="0" advAuto="0" spid="97" grpId="6"/>
      <p:bldP build="whole" bldLvl="1" animBg="1" rev="0" advAuto="0" spid="99" grpId="11"/>
      <p:bldP build="whole" bldLvl="1" animBg="1" rev="0" advAuto="0" spid="107" grpId="5"/>
      <p:bldP build="p" bldLvl="5" animBg="1" rev="0" advAuto="0" spid="106" grpId="2"/>
      <p:bldP build="whole" bldLvl="1" animBg="1" rev="0" advAuto="0" spid="103" grpId="14"/>
      <p:bldP build="whole" bldLvl="1" animBg="1" rev="0" advAuto="0" spid="94" grpId="4"/>
      <p:bldP build="whole" bldLvl="1" animBg="1" rev="0" advAuto="0" spid="100" grpId="13"/>
      <p:bldP build="whole" bldLvl="1" animBg="1" rev="0" advAuto="0" spid="104" grpId="15"/>
      <p:bldP build="whole" bldLvl="1" animBg="1" rev="0" advAuto="0" spid="92" grpId="1"/>
      <p:bldP build="p" bldLvl="5" animBg="1" rev="0" advAuto="0" spid="96" grpId="7"/>
      <p:bldP build="p" bldLvl="5" animBg="1" rev="0" advAuto="0" spid="95" grpId="3"/>
      <p:bldP build="whole" bldLvl="1" animBg="1" rev="0" advAuto="0" spid="93" grpId="8"/>
      <p:bldP build="whole" bldLvl="1" animBg="1" rev="0" advAuto="0" spid="102" grpId="12"/>
      <p:bldP build="whole" bldLvl="1" animBg="1" rev="0" advAuto="0" spid="101" grpId="17"/>
      <p:bldP build="whole" bldLvl="1" animBg="1" rev="0" advAuto="0" spid="105" grpId="16"/>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14" name="Group 114"/>
          <p:cNvGrpSpPr/>
          <p:nvPr/>
        </p:nvGrpSpPr>
        <p:grpSpPr>
          <a:xfrm>
            <a:off x="2181874" y="944339"/>
            <a:ext cx="10344948" cy="1928515"/>
            <a:chOff x="0" y="0"/>
            <a:chExt cx="10344946" cy="1928514"/>
          </a:xfrm>
        </p:grpSpPr>
        <p:sp>
          <p:nvSpPr>
            <p:cNvPr id="112" name="Shape 112"/>
            <p:cNvSpPr/>
            <p:nvPr/>
          </p:nvSpPr>
          <p:spPr>
            <a:xfrm>
              <a:off x="0" y="0"/>
              <a:ext cx="10344947" cy="1928515"/>
            </a:xfrm>
            <a:prstGeom prst="rect">
              <a:avLst/>
            </a:prstGeom>
            <a:solidFill>
              <a:srgbClr val="FFF9DA"/>
            </a:solidFill>
            <a:ln w="25400" cap="flat">
              <a:solidFill>
                <a:srgbClr val="85888D"/>
              </a:solidFill>
              <a:prstDash val="solid"/>
              <a:miter lim="400000"/>
            </a:ln>
            <a:effectLst>
              <a:outerShdw sx="100000" sy="100000" kx="0" ky="0" algn="b" rotWithShape="0" blurRad="190500" dist="8455" dir="5400000">
                <a:srgbClr val="000000"/>
              </a:outerShdw>
            </a:effectLst>
          </p:spPr>
          <p:txBody>
            <a:bodyPr wrap="square" lIns="50800" tIns="50800" rIns="50800" bIns="50800" numCol="1" anchor="ctr">
              <a:noAutofit/>
            </a:bodyPr>
            <a:lstStyle/>
            <a:p>
              <a:pPr>
                <a:defRPr sz="2400"/>
              </a:pPr>
            </a:p>
          </p:txBody>
        </p:sp>
        <p:sp>
          <p:nvSpPr>
            <p:cNvPr id="113" name="Shape 113"/>
            <p:cNvSpPr/>
            <p:nvPr/>
          </p:nvSpPr>
          <p:spPr>
            <a:xfrm>
              <a:off x="224747" y="215899"/>
              <a:ext cx="9895452" cy="1473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a:spcBef>
                  <a:spcPts val="500"/>
                </a:spcBef>
                <a:defRPr sz="3000"/>
              </a:lvl1pPr>
            </a:lstStyle>
            <a:p>
              <a:pPr/>
              <a:r>
                <a:t>“If you then, being evil, know how to give good gifts to your children, how much more shall your heavenly Father give the Holy Spirit to those who ask Him?” (Lu 11:13)</a:t>
              </a:r>
            </a:p>
          </p:txBody>
        </p:sp>
      </p:grpSp>
      <p:sp>
        <p:nvSpPr>
          <p:cNvPr id="115" name="Shape 115"/>
          <p:cNvSpPr/>
          <p:nvPr/>
        </p:nvSpPr>
        <p:spPr>
          <a:xfrm>
            <a:off x="1822218" y="3142592"/>
            <a:ext cx="9360364" cy="4724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57200" indent="-457200" algn="just">
              <a:spcBef>
                <a:spcPts val="2200"/>
              </a:spcBef>
              <a:buSzPct val="100000"/>
              <a:buChar char="•"/>
              <a:defRPr sz="2700"/>
            </a:pPr>
            <a:r>
              <a:t>“Give the Holy Spirit” indicates the powerful experiential presence of the Spirit of God upon His people. Counterfeits abound.</a:t>
            </a:r>
          </a:p>
          <a:p>
            <a:pPr marL="457200" indent="-457200" algn="just">
              <a:spcBef>
                <a:spcPts val="2200"/>
              </a:spcBef>
              <a:buSzPct val="100000"/>
              <a:buChar char="•"/>
              <a:defRPr sz="2700"/>
            </a:pPr>
            <a:r>
              <a:t>“Your heavenly Father” shows that this was not for salvation but apparently another experiences of the Spirit’s work in their lives.</a:t>
            </a:r>
          </a:p>
          <a:p>
            <a:pPr marL="457200" indent="-457200" algn="just">
              <a:spcBef>
                <a:spcPts val="2200"/>
              </a:spcBef>
              <a:buSzPct val="100000"/>
              <a:buChar char="•"/>
              <a:defRPr sz="2700"/>
            </a:pPr>
            <a:r>
              <a:t>“To those who ask Him” teaches us that His gifts are personal, requested, and unique. Further intimacy with God is always to be sought within the biblical parameters of love, forgiveness, obedience, and humility.</a:t>
            </a:r>
          </a:p>
        </p:txBody>
      </p:sp>
      <p:sp>
        <p:nvSpPr>
          <p:cNvPr id="116" name="Shape 116"/>
          <p:cNvSpPr/>
          <p:nvPr/>
        </p:nvSpPr>
        <p:spPr>
          <a:xfrm>
            <a:off x="1470421" y="8255240"/>
            <a:ext cx="11534379" cy="1549401"/>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3200">
                <a:solidFill>
                  <a:srgbClr val="FFFFFF"/>
                </a:solidFill>
              </a:defRPr>
            </a:lvl1pPr>
          </a:lstStyle>
          <a:p>
            <a:pPr/>
            <a:r>
              <a:t>Christians are rightly frustrated with the general deadness of many church members and understandably seek a special work of God on their lives to awaken them. </a:t>
            </a:r>
          </a:p>
        </p:txBody>
      </p:sp>
      <p:sp>
        <p:nvSpPr>
          <p:cNvPr id="117" name="Shape 117"/>
          <p:cNvSpPr/>
          <p:nvPr>
            <p:ph type="title" idx="4294967295"/>
          </p:nvPr>
        </p:nvSpPr>
        <p:spPr>
          <a:xfrm>
            <a:off x="1651389" y="40803"/>
            <a:ext cx="11035575" cy="890837"/>
          </a:xfrm>
          <a:prstGeom prst="rect">
            <a:avLst/>
          </a:prstGeom>
        </p:spPr>
        <p:txBody>
          <a:bodyPr lIns="0" tIns="0" rIns="0" bIns="0"/>
          <a:lstStyle>
            <a:lvl1pPr algn="l" defTabSz="365760">
              <a:defRPr sz="4240"/>
            </a:lvl1pPr>
          </a:lstStyle>
          <a:p>
            <a:pPr/>
            <a:r>
              <a:t>C) Describing the Special Blessings (John 15:7-8)</a:t>
            </a:r>
          </a:p>
        </p:txBody>
      </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15" grpId="1" fill="hold">
                                  <p:stCondLst>
                                    <p:cond delay="0"/>
                                  </p:stCondLst>
                                  <p:iterate type="el" backwards="0">
                                    <p:tmAbs val="0"/>
                                  </p:iterate>
                                  <p:childTnLst>
                                    <p:set>
                                      <p:cBhvr>
                                        <p:cTn id="6" fill="hold"/>
                                        <p:tgtEl>
                                          <p:spTgt spid="114"/>
                                        </p:tgtEl>
                                        <p:attrNameLst>
                                          <p:attrName>style.visibility</p:attrName>
                                        </p:attrNameLst>
                                      </p:cBhvr>
                                      <p:to>
                                        <p:strVal val="visible"/>
                                      </p:to>
                                    </p:set>
                                    <p:anim calcmode="lin" valueType="num">
                                      <p:cBhvr>
                                        <p:cTn id="7" dur="1000" fill="hold"/>
                                        <p:tgtEl>
                                          <p:spTgt spid="114"/>
                                        </p:tgtEl>
                                        <p:attrNameLst>
                                          <p:attrName>ppt_w</p:attrName>
                                        </p:attrNameLst>
                                      </p:cBhvr>
                                      <p:tavLst>
                                        <p:tav tm="0">
                                          <p:val>
                                            <p:fltVal val="0"/>
                                          </p:val>
                                        </p:tav>
                                        <p:tav tm="100000">
                                          <p:val>
                                            <p:strVal val="#ppt_w"/>
                                          </p:val>
                                        </p:tav>
                                      </p:tavLst>
                                    </p:anim>
                                    <p:anim calcmode="lin" valueType="num">
                                      <p:cBhvr>
                                        <p:cTn id="8" dur="1000" fill="hold"/>
                                        <p:tgtEl>
                                          <p:spTgt spid="114"/>
                                        </p:tgtEl>
                                        <p:attrNameLst>
                                          <p:attrName>ppt_h</p:attrName>
                                        </p:attrNameLst>
                                      </p:cBhvr>
                                      <p:tavLst>
                                        <p:tav tm="0">
                                          <p:val>
                                            <p:fltVal val="0"/>
                                          </p:val>
                                        </p:tav>
                                        <p:tav tm="100000">
                                          <p:val>
                                            <p:strVal val="#ppt_h"/>
                                          </p:val>
                                        </p:tav>
                                      </p:tavLst>
                                    </p:anim>
                                    <p:anim calcmode="lin" valueType="num">
                                      <p:cBhvr>
                                        <p:cTn id="9" dur="1000" fill="hold"/>
                                        <p:tgtEl>
                                          <p:spTgt spid="1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4" presetID="2" grpId="2" fill="hold">
                                  <p:stCondLst>
                                    <p:cond delay="0"/>
                                  </p:stCondLst>
                                  <p:iterate type="el" backwards="0">
                                    <p:tmAbs val="0"/>
                                  </p:iterate>
                                  <p:childTnLst>
                                    <p:set>
                                      <p:cBhvr>
                                        <p:cTn id="14" fill="hold"/>
                                        <p:tgtEl>
                                          <p:spTgt spid="115">
                                            <p:bg/>
                                          </p:spTgt>
                                        </p:tgtEl>
                                        <p:attrNameLst>
                                          <p:attrName>style.visibility</p:attrName>
                                        </p:attrNameLst>
                                      </p:cBhvr>
                                      <p:to>
                                        <p:strVal val="visible"/>
                                      </p:to>
                                    </p:set>
                                    <p:anim calcmode="lin" valueType="num">
                                      <p:cBhvr>
                                        <p:cTn id="15" dur="2500" fill="hold"/>
                                        <p:tgtEl>
                                          <p:spTgt spid="115">
                                            <p:bg/>
                                          </p:spTgt>
                                        </p:tgtEl>
                                        <p:attrNameLst>
                                          <p:attrName>ppt_x</p:attrName>
                                        </p:attrNameLst>
                                      </p:cBhvr>
                                      <p:tavLst>
                                        <p:tav tm="0">
                                          <p:val>
                                            <p:strVal val="#ppt_x"/>
                                          </p:val>
                                        </p:tav>
                                        <p:tav tm="100000">
                                          <p:val>
                                            <p:strVal val="#ppt_x"/>
                                          </p:val>
                                        </p:tav>
                                      </p:tavLst>
                                    </p:anim>
                                    <p:anim calcmode="lin" valueType="num">
                                      <p:cBhvr>
                                        <p:cTn id="16" dur="2500" fill="hold"/>
                                        <p:tgtEl>
                                          <p:spTgt spid="115">
                                            <p:bg/>
                                          </p:spTgt>
                                        </p:tgtEl>
                                        <p:attrNameLst>
                                          <p:attrName>ppt_y</p:attrName>
                                        </p:attrNameLst>
                                      </p:cBhvr>
                                      <p:tavLst>
                                        <p:tav tm="0">
                                          <p:val>
                                            <p:strVal val="1+#ppt_h/2"/>
                                          </p:val>
                                        </p:tav>
                                        <p:tav tm="100000">
                                          <p:val>
                                            <p:strVal val="#ppt_y"/>
                                          </p:val>
                                        </p:tav>
                                      </p:tavLst>
                                    </p:anim>
                                  </p:childTnLst>
                                </p:cTn>
                              </p:par>
                              <p:par>
                                <p:cTn id="17" presetClass="entr" nodeType="withEffect" presetSubtype="4" presetID="2" grpId="2" fill="hold">
                                  <p:stCondLst>
                                    <p:cond delay="0"/>
                                  </p:stCondLst>
                                  <p:iterate type="el" backwards="0">
                                    <p:tmAbs val="0"/>
                                  </p:iterate>
                                  <p:childTnLst>
                                    <p:set>
                                      <p:cBhvr>
                                        <p:cTn id="18" fill="hold"/>
                                        <p:tgtEl>
                                          <p:spTgt spid="115">
                                            <p:txEl>
                                              <p:pRg st="0" end="0"/>
                                            </p:txEl>
                                          </p:spTgt>
                                        </p:tgtEl>
                                        <p:attrNameLst>
                                          <p:attrName>style.visibility</p:attrName>
                                        </p:attrNameLst>
                                      </p:cBhvr>
                                      <p:to>
                                        <p:strVal val="visible"/>
                                      </p:to>
                                    </p:set>
                                    <p:anim calcmode="lin" valueType="num">
                                      <p:cBhvr>
                                        <p:cTn id="19" dur="25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20" dur="2500" fill="hold"/>
                                        <p:tgtEl>
                                          <p:spTgt spid="1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4" presetID="2" grpId="2" fill="hold">
                                  <p:stCondLst>
                                    <p:cond delay="0"/>
                                  </p:stCondLst>
                                  <p:iterate type="el" backwards="0">
                                    <p:tmAbs val="0"/>
                                  </p:iterate>
                                  <p:childTnLst>
                                    <p:set>
                                      <p:cBhvr>
                                        <p:cTn id="24" fill="hold"/>
                                        <p:tgtEl>
                                          <p:spTgt spid="115">
                                            <p:txEl>
                                              <p:pRg st="1" end="1"/>
                                            </p:txEl>
                                          </p:spTgt>
                                        </p:tgtEl>
                                        <p:attrNameLst>
                                          <p:attrName>style.visibility</p:attrName>
                                        </p:attrNameLst>
                                      </p:cBhvr>
                                      <p:to>
                                        <p:strVal val="visible"/>
                                      </p:to>
                                    </p:set>
                                    <p:anim calcmode="lin" valueType="num">
                                      <p:cBhvr>
                                        <p:cTn id="25" dur="25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26" dur="2500" fill="hold"/>
                                        <p:tgtEl>
                                          <p:spTgt spid="1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4" presetID="2" grpId="2" fill="hold">
                                  <p:stCondLst>
                                    <p:cond delay="0"/>
                                  </p:stCondLst>
                                  <p:iterate type="el" backwards="0">
                                    <p:tmAbs val="0"/>
                                  </p:iterate>
                                  <p:childTnLst>
                                    <p:set>
                                      <p:cBhvr>
                                        <p:cTn id="30" fill="hold"/>
                                        <p:tgtEl>
                                          <p:spTgt spid="115">
                                            <p:txEl>
                                              <p:pRg st="2" end="2"/>
                                            </p:txEl>
                                          </p:spTgt>
                                        </p:tgtEl>
                                        <p:attrNameLst>
                                          <p:attrName>style.visibility</p:attrName>
                                        </p:attrNameLst>
                                      </p:cBhvr>
                                      <p:to>
                                        <p:strVal val="visible"/>
                                      </p:to>
                                    </p:set>
                                    <p:anim calcmode="lin" valueType="num">
                                      <p:cBhvr>
                                        <p:cTn id="31" dur="25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32" dur="2500" fill="hold"/>
                                        <p:tgtEl>
                                          <p:spTgt spid="1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15" grpId="3" fill="hold">
                                  <p:stCondLst>
                                    <p:cond delay="0"/>
                                  </p:stCondLst>
                                  <p:iterate type="el" backwards="0">
                                    <p:tmAbs val="0"/>
                                  </p:iterate>
                                  <p:childTnLst>
                                    <p:set>
                                      <p:cBhvr>
                                        <p:cTn id="36" fill="hold"/>
                                        <p:tgtEl>
                                          <p:spTgt spid="116"/>
                                        </p:tgtEl>
                                        <p:attrNameLst>
                                          <p:attrName>style.visibility</p:attrName>
                                        </p:attrNameLst>
                                      </p:cBhvr>
                                      <p:to>
                                        <p:strVal val="visible"/>
                                      </p:to>
                                    </p:set>
                                    <p:anim calcmode="lin" valueType="num">
                                      <p:cBhvr>
                                        <p:cTn id="37" dur="1000" fill="hold"/>
                                        <p:tgtEl>
                                          <p:spTgt spid="116"/>
                                        </p:tgtEl>
                                        <p:attrNameLst>
                                          <p:attrName>ppt_w</p:attrName>
                                        </p:attrNameLst>
                                      </p:cBhvr>
                                      <p:tavLst>
                                        <p:tav tm="0">
                                          <p:val>
                                            <p:fltVal val="0"/>
                                          </p:val>
                                        </p:tav>
                                        <p:tav tm="100000">
                                          <p:val>
                                            <p:strVal val="#ppt_w"/>
                                          </p:val>
                                        </p:tav>
                                      </p:tavLst>
                                    </p:anim>
                                    <p:anim calcmode="lin" valueType="num">
                                      <p:cBhvr>
                                        <p:cTn id="38" dur="1000" fill="hold"/>
                                        <p:tgtEl>
                                          <p:spTgt spid="116"/>
                                        </p:tgtEl>
                                        <p:attrNameLst>
                                          <p:attrName>ppt_h</p:attrName>
                                        </p:attrNameLst>
                                      </p:cBhvr>
                                      <p:tavLst>
                                        <p:tav tm="0">
                                          <p:val>
                                            <p:fltVal val="0"/>
                                          </p:val>
                                        </p:tav>
                                        <p:tav tm="100000">
                                          <p:val>
                                            <p:strVal val="#ppt_h"/>
                                          </p:val>
                                        </p:tav>
                                      </p:tavLst>
                                    </p:anim>
                                    <p:anim calcmode="lin" valueType="num">
                                      <p:cBhvr>
                                        <p:cTn id="39" dur="1000" fill="hold"/>
                                        <p:tgtEl>
                                          <p:spTgt spid="116"/>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1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4" grpId="1"/>
      <p:bldP build="whole" bldLvl="1" animBg="1" rev="0" advAuto="0" spid="116" grpId="3"/>
      <p:bldP build="p" bldLvl="5" animBg="1" rev="0" advAuto="0" spid="115" grpId="2"/>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nvSpPr>
        <p:spPr>
          <a:xfrm>
            <a:off x="2147379" y="3651805"/>
            <a:ext cx="10250889" cy="5067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57200" indent="-457200" algn="just">
              <a:spcBef>
                <a:spcPts val="2700"/>
              </a:spcBef>
              <a:buSzPct val="100000"/>
              <a:buChar char="•"/>
              <a:defRPr sz="2700"/>
            </a:pPr>
            <a:r>
              <a:t>Although special experiences come, they are set in an abiding relationship with Christ constrained by God’s Word. </a:t>
            </a:r>
          </a:p>
          <a:p>
            <a:pPr marL="457200" indent="-457200" algn="just">
              <a:spcBef>
                <a:spcPts val="2700"/>
              </a:spcBef>
              <a:buSzPct val="100000"/>
              <a:buChar char="•"/>
              <a:defRPr sz="2700"/>
            </a:pPr>
            <a:r>
              <a:t>Focus on abiding rather than a ‘laying on of hands’ (Ac 8:18-19) or ‘being slain in the Spirit’–(lost control is unbiblical).</a:t>
            </a:r>
          </a:p>
          <a:p>
            <a:pPr marL="457200" indent="-457200" algn="just">
              <a:spcBef>
                <a:spcPts val="2700"/>
              </a:spcBef>
              <a:buSzPct val="100000"/>
              <a:buChar char="•"/>
              <a:defRPr sz="2700"/>
            </a:pPr>
            <a:r>
              <a:t>Special experiences of the Holy Spirit are possible, however:</a:t>
            </a:r>
          </a:p>
          <a:p>
            <a:pPr lvl="4" marL="1409700" indent="-495300" algn="just">
              <a:spcBef>
                <a:spcPts val="2700"/>
              </a:spcBef>
              <a:buSzPct val="100000"/>
              <a:buChar char="➡"/>
              <a:defRPr sz="2700"/>
            </a:pPr>
            <a:r>
              <a:t>John Flavel</a:t>
            </a:r>
          </a:p>
          <a:p>
            <a:pPr lvl="4" marL="1409700" indent="-495300" algn="just">
              <a:spcBef>
                <a:spcPts val="2700"/>
              </a:spcBef>
              <a:buSzPct val="100000"/>
              <a:buChar char="➡"/>
              <a:defRPr sz="2700"/>
            </a:pPr>
            <a:r>
              <a:t>Jonathan Edwards</a:t>
            </a:r>
          </a:p>
          <a:p>
            <a:pPr lvl="4" marL="1409700" indent="-495300" algn="just">
              <a:spcBef>
                <a:spcPts val="2700"/>
              </a:spcBef>
              <a:buSzPct val="100000"/>
              <a:buChar char="➡"/>
              <a:defRPr sz="2700"/>
            </a:pPr>
            <a:r>
              <a:t>D.L. Moody</a:t>
            </a:r>
          </a:p>
        </p:txBody>
      </p:sp>
      <p:grpSp>
        <p:nvGrpSpPr>
          <p:cNvPr id="122" name="Group 122"/>
          <p:cNvGrpSpPr/>
          <p:nvPr/>
        </p:nvGrpSpPr>
        <p:grpSpPr>
          <a:xfrm>
            <a:off x="2172778" y="1112265"/>
            <a:ext cx="10225490" cy="2130254"/>
            <a:chOff x="0" y="0"/>
            <a:chExt cx="10225488" cy="2130253"/>
          </a:xfrm>
        </p:grpSpPr>
        <p:sp>
          <p:nvSpPr>
            <p:cNvPr id="120" name="Shape 120"/>
            <p:cNvSpPr/>
            <p:nvPr/>
          </p:nvSpPr>
          <p:spPr>
            <a:xfrm>
              <a:off x="0" y="0"/>
              <a:ext cx="10225489" cy="2130254"/>
            </a:xfrm>
            <a:prstGeom prst="rect">
              <a:avLst/>
            </a:prstGeom>
            <a:solidFill>
              <a:srgbClr val="FFF9DA"/>
            </a:solidFill>
            <a:ln w="25400" cap="flat">
              <a:solidFill>
                <a:srgbClr val="85888D"/>
              </a:solidFill>
              <a:prstDash val="solid"/>
              <a:miter lim="400000"/>
            </a:ln>
            <a:effectLst>
              <a:outerShdw sx="100000" sy="100000" kx="0" ky="0" algn="b" rotWithShape="0" blurRad="190500" dist="8455" dir="5400000">
                <a:srgbClr val="000000"/>
              </a:outerShdw>
            </a:effectLst>
          </p:spPr>
          <p:txBody>
            <a:bodyPr wrap="square" lIns="50800" tIns="50800" rIns="50800" bIns="50800" numCol="1" anchor="ctr">
              <a:noAutofit/>
            </a:bodyPr>
            <a:lstStyle/>
            <a:p>
              <a:pPr>
                <a:defRPr sz="2400"/>
              </a:pPr>
            </a:p>
          </p:txBody>
        </p:sp>
        <p:sp>
          <p:nvSpPr>
            <p:cNvPr id="121" name="Shape 121"/>
            <p:cNvSpPr/>
            <p:nvPr/>
          </p:nvSpPr>
          <p:spPr>
            <a:xfrm>
              <a:off x="233843" y="99926"/>
              <a:ext cx="9525109" cy="1930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a:spcBef>
                  <a:spcPts val="500"/>
                </a:spcBef>
                <a:defRPr sz="3000"/>
              </a:lvl1pPr>
            </a:lstStyle>
            <a:p>
              <a:pPr/>
              <a:r>
                <a:t>“If you abide in Me, and My words abide in you, ask whatever you wish, and it shall be done for you. By this is My Father glorified, that you bear much fruit, and so prove to be My disciples” (John 15:7-8).</a:t>
              </a:r>
            </a:p>
          </p:txBody>
        </p:sp>
      </p:grpSp>
      <p:sp>
        <p:nvSpPr>
          <p:cNvPr id="123" name="Shape 123"/>
          <p:cNvSpPr/>
          <p:nvPr>
            <p:ph type="title" idx="4294967295"/>
          </p:nvPr>
        </p:nvSpPr>
        <p:spPr>
          <a:xfrm>
            <a:off x="1651389" y="40803"/>
            <a:ext cx="11035575" cy="890837"/>
          </a:xfrm>
          <a:prstGeom prst="rect">
            <a:avLst/>
          </a:prstGeom>
        </p:spPr>
        <p:txBody>
          <a:bodyPr lIns="0" tIns="0" rIns="0" bIns="0"/>
          <a:lstStyle>
            <a:lvl1pPr algn="l" defTabSz="365760">
              <a:defRPr sz="4240"/>
            </a:lvl1pPr>
          </a:lstStyle>
          <a:p>
            <a:pPr/>
            <a:r>
              <a:t>C) Describing the Special Blessings (John 15:7-8)</a:t>
            </a:r>
          </a:p>
        </p:txBody>
      </p:sp>
    </p:spTree>
  </p:cSld>
  <p:clrMapOvr>
    <a:masterClrMapping/>
  </p:clrMapOvr>
  <mc:AlternateContent xmlns:mc="http://schemas.openxmlformats.org/markup-compatibility/2006">
    <mc:Choice xmlns:p14="http://schemas.microsoft.com/office/powerpoint/2010/main" Requires="p14">
      <p:transition spd="slow" advClick="1" p14:dur="27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19">
                                            <p:bg/>
                                          </p:spTgt>
                                        </p:tgtEl>
                                        <p:attrNameLst>
                                          <p:attrName>style.visibility</p:attrName>
                                        </p:attrNameLst>
                                      </p:cBhvr>
                                      <p:to>
                                        <p:strVal val="visible"/>
                                      </p:to>
                                    </p:set>
                                    <p:anim calcmode="lin" valueType="num">
                                      <p:cBhvr>
                                        <p:cTn id="7" dur="2500" fill="hold"/>
                                        <p:tgtEl>
                                          <p:spTgt spid="119">
                                            <p:bg/>
                                          </p:spTgt>
                                        </p:tgtEl>
                                        <p:attrNameLst>
                                          <p:attrName>ppt_x</p:attrName>
                                        </p:attrNameLst>
                                      </p:cBhvr>
                                      <p:tavLst>
                                        <p:tav tm="0">
                                          <p:val>
                                            <p:strVal val="#ppt_x"/>
                                          </p:val>
                                        </p:tav>
                                        <p:tav tm="100000">
                                          <p:val>
                                            <p:strVal val="#ppt_x"/>
                                          </p:val>
                                        </p:tav>
                                      </p:tavLst>
                                    </p:anim>
                                    <p:anim calcmode="lin" valueType="num">
                                      <p:cBhvr>
                                        <p:cTn id="8" dur="2500" fill="hold"/>
                                        <p:tgtEl>
                                          <p:spTgt spid="119">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19">
                                            <p:txEl>
                                              <p:pRg st="0" end="0"/>
                                            </p:txEl>
                                          </p:spTgt>
                                        </p:tgtEl>
                                        <p:attrNameLst>
                                          <p:attrName>style.visibility</p:attrName>
                                        </p:attrNameLst>
                                      </p:cBhvr>
                                      <p:to>
                                        <p:strVal val="visible"/>
                                      </p:to>
                                    </p:set>
                                    <p:anim calcmode="lin" valueType="num">
                                      <p:cBhvr>
                                        <p:cTn id="11" dur="2500" fill="hold"/>
                                        <p:tgtEl>
                                          <p:spTgt spid="119">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1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119">
                                            <p:txEl>
                                              <p:pRg st="1" end="1"/>
                                            </p:txEl>
                                          </p:spTgt>
                                        </p:tgtEl>
                                        <p:attrNameLst>
                                          <p:attrName>style.visibility</p:attrName>
                                        </p:attrNameLst>
                                      </p:cBhvr>
                                      <p:to>
                                        <p:strVal val="visible"/>
                                      </p:to>
                                    </p:set>
                                    <p:anim calcmode="lin" valueType="num">
                                      <p:cBhvr>
                                        <p:cTn id="17" dur="2500" fill="hold"/>
                                        <p:tgtEl>
                                          <p:spTgt spid="119">
                                            <p:txEl>
                                              <p:pRg st="1" end="1"/>
                                            </p:txEl>
                                          </p:spTgt>
                                        </p:tgtEl>
                                        <p:attrNameLst>
                                          <p:attrName>ppt_x</p:attrName>
                                        </p:attrNameLst>
                                      </p:cBhvr>
                                      <p:tavLst>
                                        <p:tav tm="0">
                                          <p:val>
                                            <p:strVal val="#ppt_x"/>
                                          </p:val>
                                        </p:tav>
                                        <p:tav tm="100000">
                                          <p:val>
                                            <p:strVal val="#ppt_x"/>
                                          </p:val>
                                        </p:tav>
                                      </p:tavLst>
                                    </p:anim>
                                    <p:anim calcmode="lin" valueType="num">
                                      <p:cBhvr>
                                        <p:cTn id="18" dur="2500" fill="hold"/>
                                        <p:tgtEl>
                                          <p:spTgt spid="1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119">
                                            <p:txEl>
                                              <p:pRg st="2" end="2"/>
                                            </p:txEl>
                                          </p:spTgt>
                                        </p:tgtEl>
                                        <p:attrNameLst>
                                          <p:attrName>style.visibility</p:attrName>
                                        </p:attrNameLst>
                                      </p:cBhvr>
                                      <p:to>
                                        <p:strVal val="visible"/>
                                      </p:to>
                                    </p:set>
                                    <p:anim calcmode="lin" valueType="num">
                                      <p:cBhvr>
                                        <p:cTn id="23" dur="2500" fill="hold"/>
                                        <p:tgtEl>
                                          <p:spTgt spid="119">
                                            <p:txEl>
                                              <p:pRg st="2" end="2"/>
                                            </p:txEl>
                                          </p:spTgt>
                                        </p:tgtEl>
                                        <p:attrNameLst>
                                          <p:attrName>ppt_x</p:attrName>
                                        </p:attrNameLst>
                                      </p:cBhvr>
                                      <p:tavLst>
                                        <p:tav tm="0">
                                          <p:val>
                                            <p:strVal val="#ppt_x"/>
                                          </p:val>
                                        </p:tav>
                                        <p:tav tm="100000">
                                          <p:val>
                                            <p:strVal val="#ppt_x"/>
                                          </p:val>
                                        </p:tav>
                                      </p:tavLst>
                                    </p:anim>
                                    <p:anim calcmode="lin" valueType="num">
                                      <p:cBhvr>
                                        <p:cTn id="24" dur="2500" fill="hold"/>
                                        <p:tgtEl>
                                          <p:spTgt spid="1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4" presetID="2" grpId="1" fill="hold">
                                  <p:stCondLst>
                                    <p:cond delay="0"/>
                                  </p:stCondLst>
                                  <p:iterate type="el" backwards="0">
                                    <p:tmAbs val="0"/>
                                  </p:iterate>
                                  <p:childTnLst>
                                    <p:set>
                                      <p:cBhvr>
                                        <p:cTn id="28" fill="hold"/>
                                        <p:tgtEl>
                                          <p:spTgt spid="119">
                                            <p:txEl>
                                              <p:pRg st="3" end="3"/>
                                            </p:txEl>
                                          </p:spTgt>
                                        </p:tgtEl>
                                        <p:attrNameLst>
                                          <p:attrName>style.visibility</p:attrName>
                                        </p:attrNameLst>
                                      </p:cBhvr>
                                      <p:to>
                                        <p:strVal val="visible"/>
                                      </p:to>
                                    </p:set>
                                    <p:anim calcmode="lin" valueType="num">
                                      <p:cBhvr>
                                        <p:cTn id="29" dur="2500" fill="hold"/>
                                        <p:tgtEl>
                                          <p:spTgt spid="119">
                                            <p:txEl>
                                              <p:pRg st="3" end="3"/>
                                            </p:txEl>
                                          </p:spTgt>
                                        </p:tgtEl>
                                        <p:attrNameLst>
                                          <p:attrName>ppt_x</p:attrName>
                                        </p:attrNameLst>
                                      </p:cBhvr>
                                      <p:tavLst>
                                        <p:tav tm="0">
                                          <p:val>
                                            <p:strVal val="#ppt_x"/>
                                          </p:val>
                                        </p:tav>
                                        <p:tav tm="100000">
                                          <p:val>
                                            <p:strVal val="#ppt_x"/>
                                          </p:val>
                                        </p:tav>
                                      </p:tavLst>
                                    </p:anim>
                                    <p:anim calcmode="lin" valueType="num">
                                      <p:cBhvr>
                                        <p:cTn id="30" dur="2500" fill="hold"/>
                                        <p:tgtEl>
                                          <p:spTgt spid="1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4" presetID="2" grpId="1" fill="hold">
                                  <p:stCondLst>
                                    <p:cond delay="0"/>
                                  </p:stCondLst>
                                  <p:iterate type="el" backwards="0">
                                    <p:tmAbs val="0"/>
                                  </p:iterate>
                                  <p:childTnLst>
                                    <p:set>
                                      <p:cBhvr>
                                        <p:cTn id="34" fill="hold"/>
                                        <p:tgtEl>
                                          <p:spTgt spid="119">
                                            <p:txEl>
                                              <p:pRg st="4" end="4"/>
                                            </p:txEl>
                                          </p:spTgt>
                                        </p:tgtEl>
                                        <p:attrNameLst>
                                          <p:attrName>style.visibility</p:attrName>
                                        </p:attrNameLst>
                                      </p:cBhvr>
                                      <p:to>
                                        <p:strVal val="visible"/>
                                      </p:to>
                                    </p:set>
                                    <p:anim calcmode="lin" valueType="num">
                                      <p:cBhvr>
                                        <p:cTn id="35" dur="2500" fill="hold"/>
                                        <p:tgtEl>
                                          <p:spTgt spid="119">
                                            <p:txEl>
                                              <p:pRg st="4" end="4"/>
                                            </p:txEl>
                                          </p:spTgt>
                                        </p:tgtEl>
                                        <p:attrNameLst>
                                          <p:attrName>ppt_x</p:attrName>
                                        </p:attrNameLst>
                                      </p:cBhvr>
                                      <p:tavLst>
                                        <p:tav tm="0">
                                          <p:val>
                                            <p:strVal val="#ppt_x"/>
                                          </p:val>
                                        </p:tav>
                                        <p:tav tm="100000">
                                          <p:val>
                                            <p:strVal val="#ppt_x"/>
                                          </p:val>
                                        </p:tav>
                                      </p:tavLst>
                                    </p:anim>
                                    <p:anim calcmode="lin" valueType="num">
                                      <p:cBhvr>
                                        <p:cTn id="36" dur="2500" fill="hold"/>
                                        <p:tgtEl>
                                          <p:spTgt spid="1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4" presetID="2" grpId="1" fill="hold">
                                  <p:stCondLst>
                                    <p:cond delay="0"/>
                                  </p:stCondLst>
                                  <p:iterate type="el" backwards="0">
                                    <p:tmAbs val="0"/>
                                  </p:iterate>
                                  <p:childTnLst>
                                    <p:set>
                                      <p:cBhvr>
                                        <p:cTn id="40" fill="hold"/>
                                        <p:tgtEl>
                                          <p:spTgt spid="119">
                                            <p:txEl>
                                              <p:pRg st="5" end="5"/>
                                            </p:txEl>
                                          </p:spTgt>
                                        </p:tgtEl>
                                        <p:attrNameLst>
                                          <p:attrName>style.visibility</p:attrName>
                                        </p:attrNameLst>
                                      </p:cBhvr>
                                      <p:to>
                                        <p:strVal val="visible"/>
                                      </p:to>
                                    </p:set>
                                    <p:anim calcmode="lin" valueType="num">
                                      <p:cBhvr>
                                        <p:cTn id="41" dur="2500" fill="hold"/>
                                        <p:tgtEl>
                                          <p:spTgt spid="119">
                                            <p:txEl>
                                              <p:pRg st="5" end="5"/>
                                            </p:txEl>
                                          </p:spTgt>
                                        </p:tgtEl>
                                        <p:attrNameLst>
                                          <p:attrName>ppt_x</p:attrName>
                                        </p:attrNameLst>
                                      </p:cBhvr>
                                      <p:tavLst>
                                        <p:tav tm="0">
                                          <p:val>
                                            <p:strVal val="#ppt_x"/>
                                          </p:val>
                                        </p:tav>
                                        <p:tav tm="100000">
                                          <p:val>
                                            <p:strVal val="#ppt_x"/>
                                          </p:val>
                                        </p:tav>
                                      </p:tavLst>
                                    </p:anim>
                                    <p:anim calcmode="lin" valueType="num">
                                      <p:cBhvr>
                                        <p:cTn id="42" dur="2500" fill="hold"/>
                                        <p:tgtEl>
                                          <p:spTgt spid="1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9" grpId="1"/>
    </p:bldLst>
  </p:timing>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Condensed Medium"/>
        <a:ea typeface="Helvetica Condensed Medium"/>
        <a:cs typeface="Helvetica Condensed Medium"/>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Condensed Medium"/>
        <a:ea typeface="Helvetica Condensed Medium"/>
        <a:cs typeface="Helvetica Condensed Medium"/>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