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4" r:id="rId2"/>
  </p:sldMasterIdLst>
  <p:notesMasterIdLst>
    <p:notesMasterId r:id="rId18"/>
  </p:notesMasterIdLst>
  <p:sldIdLst>
    <p:sldId id="257" r:id="rId3"/>
    <p:sldId id="258" r:id="rId4"/>
    <p:sldId id="302" r:id="rId5"/>
    <p:sldId id="279" r:id="rId6"/>
    <p:sldId id="299" r:id="rId7"/>
    <p:sldId id="304" r:id="rId8"/>
    <p:sldId id="308" r:id="rId9"/>
    <p:sldId id="309" r:id="rId10"/>
    <p:sldId id="310" r:id="rId11"/>
    <p:sldId id="305" r:id="rId12"/>
    <p:sldId id="292" r:id="rId13"/>
    <p:sldId id="289" r:id="rId14"/>
    <p:sldId id="306" r:id="rId15"/>
    <p:sldId id="297" r:id="rId16"/>
    <p:sldId id="267" r:id="rId1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217" autoAdjust="0"/>
  </p:normalViewPr>
  <p:slideViewPr>
    <p:cSldViewPr snapToGrid="0" snapToObjects="1">
      <p:cViewPr>
        <p:scale>
          <a:sx n="75" d="100"/>
          <a:sy n="75" d="100"/>
        </p:scale>
        <p:origin x="-432" y="-80"/>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0" name="Shape 60"/>
          <p:cNvSpPr>
            <a:spLocks noGrp="1" noRot="1" noChangeAspect="1"/>
          </p:cNvSpPr>
          <p:nvPr>
            <p:ph type="sldImg"/>
          </p:nvPr>
        </p:nvSpPr>
        <p:spPr>
          <a:xfrm>
            <a:off x="1143000" y="685800"/>
            <a:ext cx="4572000" cy="3429000"/>
          </a:xfrm>
          <a:prstGeom prst="rect">
            <a:avLst/>
          </a:prstGeom>
        </p:spPr>
        <p:txBody>
          <a:bodyPr/>
          <a:lstStyle/>
          <a:p>
            <a:endParaRPr/>
          </a:p>
        </p:txBody>
      </p:sp>
      <p:sp>
        <p:nvSpPr>
          <p:cNvPr id="61" name="Shape 61"/>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492283792"/>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a:t>
            </a:r>
            <a:r>
              <a:rPr lang="en-US" baseline="0" dirty="0" smtClean="0"/>
              <a:t> (without the Spirit there is no life and you cannot please God).  </a:t>
            </a:r>
          </a:p>
          <a:p>
            <a:r>
              <a:rPr lang="en-US" baseline="0" dirty="0" smtClean="0"/>
              <a:t>*Yes, he does.</a:t>
            </a:r>
          </a:p>
          <a:p>
            <a:r>
              <a:rPr lang="en-US" baseline="0" dirty="0" smtClean="0"/>
              <a:t>*He produces faith in Christ.</a:t>
            </a:r>
          </a:p>
          <a:p>
            <a:r>
              <a:rPr lang="en-US" baseline="0" dirty="0" smtClean="0"/>
              <a:t>*Yes, all Christians are baptized in the Holy Spirit.  </a:t>
            </a:r>
          </a:p>
          <a:p>
            <a:r>
              <a:rPr lang="en-US" baseline="0" dirty="0" smtClean="0"/>
              <a:t>*Not a matter of feelings or power but having faith in Christ that produces a changed life.</a:t>
            </a:r>
          </a:p>
          <a:p>
            <a:r>
              <a:rPr lang="en-US" baseline="0" dirty="0" smtClean="0"/>
              <a:t>*No (gifts are not given for the individual’s benefits but for the benefit of the church community.  </a:t>
            </a:r>
          </a:p>
        </p:txBody>
      </p:sp>
    </p:spTree>
    <p:extLst>
      <p:ext uri="{BB962C8B-B14F-4D97-AF65-F5344CB8AC3E}">
        <p14:creationId xmlns:p14="http://schemas.microsoft.com/office/powerpoint/2010/main" val="2642513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3188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endParaRPr lang="en-US" sz="2200" u="none" strike="noStrike" dirty="0" smtClean="0">
              <a:effectLst/>
              <a:latin typeface="Helvetica Neue"/>
              <a:ea typeface="Helvetica Neue"/>
              <a:cs typeface="Helvetica Neue"/>
              <a:sym typeface="Helvetica Neue"/>
            </a:endParaRPr>
          </a:p>
          <a:p>
            <a:endParaRPr lang="en-US" dirty="0"/>
          </a:p>
        </p:txBody>
      </p:sp>
    </p:spTree>
    <p:extLst>
      <p:ext uri="{BB962C8B-B14F-4D97-AF65-F5344CB8AC3E}">
        <p14:creationId xmlns:p14="http://schemas.microsoft.com/office/powerpoint/2010/main" val="123188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200" u="none" strike="noStrike" dirty="0" smtClean="0">
                <a:effectLst/>
                <a:latin typeface="Helvetica Neue"/>
                <a:ea typeface="Helvetica Neue"/>
                <a:cs typeface="Helvetica Neue"/>
                <a:sym typeface="Helvetica Neue"/>
              </a:rPr>
              <a:t>*“The Helper, the Holy Spirit” (14:26) stands by our side in lieu of Jesus. As spirit, the Holy Spirit, </a:t>
            </a:r>
            <a:r>
              <a:rPr lang="en-US" sz="2200" u="none" strike="noStrike" dirty="0" smtClean="0">
                <a:solidFill>
                  <a:srgbClr val="FF0000"/>
                </a:solidFill>
                <a:effectLst/>
                <a:latin typeface="Helvetica Neue"/>
                <a:ea typeface="Helvetica Neue"/>
                <a:cs typeface="Helvetica Neue"/>
                <a:sym typeface="Helvetica Neue"/>
              </a:rPr>
              <a:t>unlike Jesus being subject to an earthly body, can be in multiple places at once, bringing wisdom, strength, knowledge, etc. to all of God’s people all at once rather than only with those there in Jesus’ presence.</a:t>
            </a:r>
          </a:p>
          <a:p>
            <a:pPr marL="0" marR="0" lvl="0" indent="0" defTabSz="457200" eaLnBrk="1" fontAlgn="auto" latinLnBrk="0" hangingPunct="1">
              <a:lnSpc>
                <a:spcPct val="117999"/>
              </a:lnSpc>
              <a:spcBef>
                <a:spcPts val="0"/>
              </a:spcBef>
              <a:spcAft>
                <a:spcPts val="0"/>
              </a:spcAft>
              <a:buClrTx/>
              <a:buSzTx/>
              <a:buFontTx/>
              <a:buNone/>
              <a:tabLst/>
              <a:defRPr/>
            </a:pPr>
            <a:endParaRPr lang="en-US" sz="2200" u="none" strike="noStrike" dirty="0" smtClean="0">
              <a:effectLst/>
              <a:latin typeface="Helvetica Neue"/>
              <a:ea typeface="Helvetica Neue"/>
              <a:cs typeface="Helvetica Neue"/>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r>
              <a:rPr lang="en-US" sz="2200" u="none" strike="noStrike" dirty="0" smtClean="0">
                <a:effectLst/>
                <a:latin typeface="Helvetica Neue"/>
                <a:ea typeface="Helvetica Neue"/>
                <a:cs typeface="Helvetica Neue"/>
                <a:sym typeface="Helvetica Neue"/>
              </a:rPr>
              <a:t>*The Spirit</a:t>
            </a:r>
            <a:r>
              <a:rPr lang="en-US" sz="2200" u="none" strike="noStrike" baseline="0" dirty="0" smtClean="0">
                <a:effectLst/>
                <a:latin typeface="Helvetica Neue"/>
                <a:ea typeface="Helvetica Neue"/>
                <a:cs typeface="Helvetica Neue"/>
                <a:sym typeface="Helvetica Neue"/>
              </a:rPr>
              <a:t> is not like the force in Star Wars or an energy….He is a person.  He is referred to as a person.  He is affected by the actions of others.  He performs acts proper to a person (teaching them what to do and say).  He has personal characteristics.  He is distinguished from His power.  </a:t>
            </a:r>
            <a:endParaRPr lang="en-US" sz="2200" u="none" strike="noStrike" dirty="0" smtClean="0">
              <a:effectLst/>
              <a:latin typeface="Helvetica Neue"/>
              <a:ea typeface="Helvetica Neue"/>
              <a:cs typeface="Helvetica Neue"/>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endParaRPr lang="en-US" sz="2200" u="none" strike="noStrike" dirty="0" smtClean="0">
              <a:effectLst/>
              <a:latin typeface="Helvetica Neue"/>
              <a:ea typeface="Helvetica Neue"/>
              <a:cs typeface="Helvetica Neue"/>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23188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endParaRPr lang="en-US" sz="2200" u="none" strike="noStrike" dirty="0" smtClean="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123188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200" u="none" strike="noStrike" dirty="0" smtClean="0">
                <a:effectLst/>
                <a:latin typeface="Helvetica Neue"/>
                <a:ea typeface="Helvetica Neue"/>
                <a:cs typeface="Helvetica Neue"/>
                <a:sym typeface="Helvetica Neue"/>
              </a:rPr>
              <a:t>Just like a person, the Holy Spirit can be grieved (quench) (</a:t>
            </a:r>
            <a:r>
              <a:rPr lang="en-US" sz="2200" u="none" strike="noStrike" dirty="0" err="1" smtClean="0">
                <a:effectLst/>
                <a:latin typeface="Helvetica Neue"/>
                <a:ea typeface="Helvetica Neue"/>
                <a:cs typeface="Helvetica Neue"/>
                <a:sym typeface="Helvetica Neue"/>
              </a:rPr>
              <a:t>Eph</a:t>
            </a:r>
            <a:r>
              <a:rPr lang="en-US" sz="2200" u="none" strike="noStrike" dirty="0" smtClean="0">
                <a:effectLst/>
                <a:latin typeface="Helvetica Neue"/>
                <a:ea typeface="Helvetica Neue"/>
                <a:cs typeface="Helvetica Neue"/>
                <a:sym typeface="Helvetica Neue"/>
              </a:rPr>
              <a:t> 4:30), sinned against (Isa 63:10), lied to (Acts 5:3).  </a:t>
            </a:r>
          </a:p>
          <a:p>
            <a:endParaRPr lang="en-US" sz="2200" u="none" strike="noStrike" dirty="0" smtClean="0">
              <a:effectLst/>
              <a:latin typeface="Helvetica Neue"/>
              <a:ea typeface="Helvetica Neue"/>
              <a:cs typeface="Helvetica Neue"/>
              <a:sym typeface="Helvetica Neue"/>
            </a:endParaRPr>
          </a:p>
          <a:p>
            <a:r>
              <a:rPr lang="en-US" sz="2200" dirty="0" smtClean="0">
                <a:latin typeface="Helvetica Neue"/>
                <a:ea typeface="Helvetica Neue"/>
                <a:cs typeface="Helvetica Neue"/>
                <a:sym typeface="Helvetica Neue"/>
              </a:rPr>
              <a:t>There are similarities between quenching and grieving the Spirit. Both take place as the result of a believer who sins. Both take place as the result of a self-focused lifestyle that places self above God and others. Both include practicing the former ways a person lived before knowing Christ. </a:t>
            </a:r>
          </a:p>
          <a:p>
            <a:endParaRPr lang="en-US" sz="2200" dirty="0" smtClean="0">
              <a:latin typeface="Helvetica Neue"/>
              <a:ea typeface="Helvetica Neue"/>
              <a:cs typeface="Helvetica Neue"/>
              <a:sym typeface="Helvetica Neue"/>
            </a:endParaRPr>
          </a:p>
          <a:p>
            <a:r>
              <a:rPr lang="en-US" sz="2200" dirty="0" smtClean="0">
                <a:latin typeface="Helvetica Neue"/>
                <a:ea typeface="Helvetica Neue"/>
                <a:cs typeface="Helvetica Neue"/>
                <a:sym typeface="Helvetica Neue"/>
              </a:rPr>
              <a:t>God's desire is for the believer in Christ to live differently than before coming to faith in Christ. Doing so brings God joy and will not quench or grieve the Spirit of God who lives within those who believe.</a:t>
            </a:r>
          </a:p>
          <a:p>
            <a:endParaRPr lang="en-US" sz="2200" u="none" strike="noStrike" dirty="0" smtClean="0">
              <a:effectLst/>
              <a:latin typeface="Helvetica Neue"/>
              <a:ea typeface="Helvetica Neue"/>
              <a:cs typeface="Helvetica Neue"/>
              <a:sym typeface="Helvetica Neue"/>
            </a:endParaRPr>
          </a:p>
          <a:p>
            <a:endParaRPr lang="en-US" sz="2200" dirty="0" smtClean="0">
              <a:effectLst/>
              <a:latin typeface="Helvetica Neue"/>
              <a:ea typeface="Helvetica Neue"/>
              <a:cs typeface="Helvetica Neue"/>
              <a:sym typeface="Helvetica Neue"/>
            </a:endParaRPr>
          </a:p>
          <a:p>
            <a:endParaRPr lang="en-US" dirty="0"/>
          </a:p>
        </p:txBody>
      </p:sp>
    </p:spTree>
    <p:extLst>
      <p:ext uri="{BB962C8B-B14F-4D97-AF65-F5344CB8AC3E}">
        <p14:creationId xmlns:p14="http://schemas.microsoft.com/office/powerpoint/2010/main" val="2833452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sz="2200" dirty="0" smtClean="0">
                <a:effectLst/>
                <a:latin typeface="Helvetica Neue"/>
                <a:ea typeface="Helvetica Neue"/>
                <a:cs typeface="Helvetica Neue"/>
                <a:sym typeface="Helvetica Neue"/>
              </a:rPr>
              <a:t>Summary:  The Holy Spirit is a person, as it is made clear in the Bible.  He is to be revered as God and serves in perfect unity with the Father and Son to lead us in our spiritual lives. </a:t>
            </a:r>
          </a:p>
          <a:p>
            <a:endParaRPr lang="en-US" sz="2200" dirty="0" smtClean="0">
              <a:effectLst/>
              <a:latin typeface="Helvetica Neue"/>
              <a:ea typeface="Helvetica Neue"/>
              <a:cs typeface="Helvetica Neue"/>
              <a:sym typeface="Helvetica Neue"/>
            </a:endParaRPr>
          </a:p>
          <a:p>
            <a:endParaRPr lang="en-US" dirty="0"/>
          </a:p>
        </p:txBody>
      </p:sp>
    </p:spTree>
    <p:extLst>
      <p:ext uri="{BB962C8B-B14F-4D97-AF65-F5344CB8AC3E}">
        <p14:creationId xmlns:p14="http://schemas.microsoft.com/office/powerpoint/2010/main" val="2833452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400" dirty="0" smtClean="0"/>
              <a:t>(Accomplishes a number of specific acts, such as the giving of spiritual gifts.  The HS performs the actions of a person.  The HS does a number of things only a person can do).</a:t>
            </a:r>
          </a:p>
          <a:p>
            <a:pPr marL="0" marR="0" lvl="0" indent="0" defTabSz="457200" eaLnBrk="1" fontAlgn="auto" latinLnBrk="0" hangingPunct="1">
              <a:lnSpc>
                <a:spcPct val="117999"/>
              </a:lnSpc>
              <a:spcBef>
                <a:spcPts val="0"/>
              </a:spcBef>
              <a:spcAft>
                <a:spcPts val="0"/>
              </a:spcAft>
              <a:buClrTx/>
              <a:buSzTx/>
              <a:buFontTx/>
              <a:buNone/>
              <a:tabLst/>
              <a:defRPr/>
            </a:pPr>
            <a:endParaRPr lang="en-US" sz="2400" dirty="0" smtClean="0"/>
          </a:p>
          <a:p>
            <a:pPr marL="0" marR="0" lvl="0" indent="0" defTabSz="457200" eaLnBrk="1" fontAlgn="auto" latinLnBrk="0" hangingPunct="1">
              <a:lnSpc>
                <a:spcPct val="117999"/>
              </a:lnSpc>
              <a:spcBef>
                <a:spcPts val="0"/>
              </a:spcBef>
              <a:spcAft>
                <a:spcPts val="0"/>
              </a:spcAft>
              <a:buClrTx/>
              <a:buSzTx/>
              <a:buFontTx/>
              <a:buNone/>
              <a:tabLst/>
              <a:defRPr/>
            </a:pPr>
            <a:r>
              <a:rPr lang="en-US" sz="2400" dirty="0" smtClean="0"/>
              <a:t>1 </a:t>
            </a:r>
            <a:r>
              <a:rPr lang="en-US" sz="2400" dirty="0" err="1" smtClean="0"/>
              <a:t>Cor</a:t>
            </a:r>
            <a:r>
              <a:rPr lang="en-US" sz="2400" dirty="0" smtClean="0"/>
              <a:t> 2:10-11</a:t>
            </a:r>
          </a:p>
          <a:p>
            <a:pPr marL="0" marR="0" lvl="0" indent="0" defTabSz="457200" eaLnBrk="1" fontAlgn="auto" latinLnBrk="0" hangingPunct="1">
              <a:lnSpc>
                <a:spcPct val="117999"/>
              </a:lnSpc>
              <a:spcBef>
                <a:spcPts val="0"/>
              </a:spcBef>
              <a:spcAft>
                <a:spcPts val="0"/>
              </a:spcAft>
              <a:buClrTx/>
              <a:buSzTx/>
              <a:buFontTx/>
              <a:buNone/>
              <a:tabLst/>
              <a:defRPr/>
            </a:pPr>
            <a:r>
              <a:rPr lang="en-US" sz="2200" b="1" dirty="0" smtClean="0">
                <a:latin typeface="Helvetica Neue"/>
                <a:ea typeface="Helvetica Neue"/>
                <a:cs typeface="Helvetica Neue"/>
                <a:sym typeface="Helvetica Neue"/>
              </a:rPr>
              <a:t>10 </a:t>
            </a:r>
            <a:r>
              <a:rPr lang="en-US" sz="2200" b="0" dirty="0" smtClean="0">
                <a:latin typeface="Helvetica Neue"/>
                <a:ea typeface="Helvetica Neue"/>
                <a:cs typeface="Helvetica Neue"/>
                <a:sym typeface="Helvetica Neue"/>
              </a:rPr>
              <a:t>[a]For to us God revealed </a:t>
            </a:r>
            <a:r>
              <a:rPr lang="en-US" sz="2200" b="0" i="1" dirty="0" smtClean="0">
                <a:latin typeface="Helvetica Neue"/>
                <a:ea typeface="Helvetica Neue"/>
                <a:cs typeface="Helvetica Neue"/>
                <a:sym typeface="Helvetica Neue"/>
              </a:rPr>
              <a:t>them</a:t>
            </a:r>
            <a:r>
              <a:rPr lang="en-US" sz="2200" b="0" i="0" dirty="0" smtClean="0">
                <a:latin typeface="Helvetica Neue"/>
                <a:ea typeface="Helvetica Neue"/>
                <a:cs typeface="Helvetica Neue"/>
                <a:sym typeface="Helvetica Neue"/>
              </a:rPr>
              <a:t> through the Spirit; for the Spirit searches all things, even the depths of God. </a:t>
            </a:r>
            <a:r>
              <a:rPr lang="en-US" sz="2200" b="1" i="0" dirty="0" smtClean="0">
                <a:latin typeface="Helvetica Neue"/>
                <a:ea typeface="Helvetica Neue"/>
                <a:cs typeface="Helvetica Neue"/>
                <a:sym typeface="Helvetica Neue"/>
              </a:rPr>
              <a:t>11 </a:t>
            </a:r>
            <a:r>
              <a:rPr lang="en-US" sz="2200" b="0" i="0" dirty="0" smtClean="0">
                <a:latin typeface="Helvetica Neue"/>
                <a:ea typeface="Helvetica Neue"/>
                <a:cs typeface="Helvetica Neue"/>
                <a:sym typeface="Helvetica Neue"/>
              </a:rPr>
              <a:t>For who among men knows the </a:t>
            </a:r>
            <a:r>
              <a:rPr lang="en-US" sz="2200" b="0" i="1" dirty="0" smtClean="0">
                <a:latin typeface="Helvetica Neue"/>
                <a:ea typeface="Helvetica Neue"/>
                <a:cs typeface="Helvetica Neue"/>
                <a:sym typeface="Helvetica Neue"/>
              </a:rPr>
              <a:t>thoughts</a:t>
            </a:r>
            <a:r>
              <a:rPr lang="en-US" sz="2200" b="0" i="0" dirty="0" smtClean="0">
                <a:latin typeface="Helvetica Neue"/>
                <a:ea typeface="Helvetica Neue"/>
                <a:cs typeface="Helvetica Neue"/>
                <a:sym typeface="Helvetica Neue"/>
              </a:rPr>
              <a:t> of a man except the spirit of the man which is in him? Even so the </a:t>
            </a:r>
            <a:r>
              <a:rPr lang="en-US" sz="2200" b="0" i="1" dirty="0" smtClean="0">
                <a:latin typeface="Helvetica Neue"/>
                <a:ea typeface="Helvetica Neue"/>
                <a:cs typeface="Helvetica Neue"/>
                <a:sym typeface="Helvetica Neue"/>
              </a:rPr>
              <a:t>thoughts</a:t>
            </a:r>
            <a:r>
              <a:rPr lang="en-US" sz="2200" b="0" i="0" dirty="0" smtClean="0">
                <a:latin typeface="Helvetica Neue"/>
                <a:ea typeface="Helvetica Neue"/>
                <a:cs typeface="Helvetica Neue"/>
                <a:sym typeface="Helvetica Neue"/>
              </a:rPr>
              <a:t> of God no one knows except the Spirit of God.</a:t>
            </a:r>
            <a:endParaRPr lang="en-US" sz="2400" dirty="0" smtClean="0"/>
          </a:p>
          <a:p>
            <a:pPr marL="0" marR="0" lvl="0" indent="0" defTabSz="457200" eaLnBrk="1" fontAlgn="auto" latinLnBrk="0" hangingPunct="1">
              <a:lnSpc>
                <a:spcPct val="117999"/>
              </a:lnSpc>
              <a:spcBef>
                <a:spcPts val="0"/>
              </a:spcBef>
              <a:spcAft>
                <a:spcPts val="0"/>
              </a:spcAft>
              <a:buClrTx/>
              <a:buSzTx/>
              <a:buFontTx/>
              <a:buNone/>
              <a:tabLst/>
              <a:defRPr/>
            </a:pPr>
            <a:endParaRPr lang="en-US" sz="2400" dirty="0" smtClean="0"/>
          </a:p>
          <a:p>
            <a:pPr marL="0" marR="0" lvl="0" indent="0" defTabSz="457200" eaLnBrk="1" fontAlgn="auto" latinLnBrk="0" hangingPunct="1">
              <a:lnSpc>
                <a:spcPct val="117999"/>
              </a:lnSpc>
              <a:spcBef>
                <a:spcPts val="0"/>
              </a:spcBef>
              <a:spcAft>
                <a:spcPts val="0"/>
              </a:spcAft>
              <a:buClrTx/>
              <a:buSzTx/>
              <a:buFontTx/>
              <a:buNone/>
              <a:tabLst/>
              <a:defRPr/>
            </a:pPr>
            <a:r>
              <a:rPr lang="en-US" sz="2200" dirty="0" smtClean="0">
                <a:effectLst/>
                <a:latin typeface="Helvetica Neue"/>
                <a:ea typeface="Helvetica Neue"/>
                <a:cs typeface="Helvetica Neue"/>
                <a:sym typeface="Helvetica Neue"/>
              </a:rPr>
              <a:t>Summary:  The attribute of the Holy Spirit is affirmed by His role as the third person of the Godhead.  Only a being who is equal to God and possesses the attributes of omniscience, omnipresence, and eternality could be defined as God.  </a:t>
            </a:r>
          </a:p>
          <a:p>
            <a:pPr marL="0" marR="0" lvl="0" indent="0" defTabSz="457200" eaLnBrk="1" fontAlgn="auto" latinLnBrk="0" hangingPunct="1">
              <a:lnSpc>
                <a:spcPct val="117999"/>
              </a:lnSpc>
              <a:spcBef>
                <a:spcPts val="0"/>
              </a:spcBef>
              <a:spcAft>
                <a:spcPts val="0"/>
              </a:spcAft>
              <a:buClrTx/>
              <a:buSzTx/>
              <a:buFontTx/>
              <a:buNone/>
              <a:tabLst/>
              <a:defRPr/>
            </a:pPr>
            <a:endParaRPr lang="en-US" sz="2400" dirty="0" smtClean="0"/>
          </a:p>
          <a:p>
            <a:endParaRPr lang="en-US" dirty="0"/>
          </a:p>
        </p:txBody>
      </p:sp>
    </p:spTree>
    <p:extLst>
      <p:ext uri="{BB962C8B-B14F-4D97-AF65-F5344CB8AC3E}">
        <p14:creationId xmlns:p14="http://schemas.microsoft.com/office/powerpoint/2010/main" val="123188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3188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sz="2200" dirty="0" smtClean="0">
                <a:effectLst/>
                <a:latin typeface="Helvetica Neue"/>
                <a:ea typeface="Helvetica Neue"/>
                <a:cs typeface="Helvetica Neue"/>
                <a:sym typeface="Helvetica Neue"/>
              </a:rPr>
              <a:t>Summary:  The personal nature of the Holy Spirit is evident in His title “Comforter” or “Helper”.  Jesus said he will send the Comforter, who will take His place as His disciples’ helper.  An impersonal force could never provide comfort as Jesus did.  The Holy Spirit must be personal in order to fulfill this most personal ministry. </a:t>
            </a:r>
          </a:p>
          <a:p>
            <a:endParaRPr lang="en-US" dirty="0"/>
          </a:p>
        </p:txBody>
      </p:sp>
    </p:spTree>
    <p:extLst>
      <p:ext uri="{BB962C8B-B14F-4D97-AF65-F5344CB8AC3E}">
        <p14:creationId xmlns:p14="http://schemas.microsoft.com/office/powerpoint/2010/main" val="123188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20" name="Shape 20"/>
          <p:cNvSpPr>
            <a:spLocks noGrp="1"/>
          </p:cNvSpPr>
          <p:nvPr>
            <p:ph type="title"/>
          </p:nvPr>
        </p:nvSpPr>
        <p:spPr>
          <a:xfrm>
            <a:off x="1270000" y="3225800"/>
            <a:ext cx="10464800" cy="3302000"/>
          </a:xfrm>
          <a:prstGeom prst="rect">
            <a:avLst/>
          </a:prstGeom>
        </p:spPr>
        <p:txBody>
          <a:bodyPr/>
          <a:lstStyle/>
          <a:p>
            <a:r>
              <a:t>Title Text</a:t>
            </a:r>
          </a:p>
        </p:txBody>
      </p:sp>
      <p:sp>
        <p:nvSpPr>
          <p:cNvPr id="21" name="Shape 2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361588-96D9-E545-848B-CD64BD6E859C}" type="datetimeFigureOut">
              <a:rPr lang="en-US" smtClean="0"/>
              <a:t>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EFC0DD0-8238-9F46-837F-7147FF4D1168}" type="slidenum">
              <a:rPr lang="en-US" smtClean="0"/>
              <a:t>‹#›</a:t>
            </a:fld>
            <a:endParaRPr lang="en-US" dirty="0"/>
          </a:p>
        </p:txBody>
      </p:sp>
    </p:spTree>
    <p:extLst>
      <p:ext uri="{BB962C8B-B14F-4D97-AF65-F5344CB8AC3E}">
        <p14:creationId xmlns:p14="http://schemas.microsoft.com/office/powerpoint/2010/main" val="1542829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361588-96D9-E545-848B-CD64BD6E859C}" type="datetimeFigureOut">
              <a:rPr lang="en-US" smtClean="0"/>
              <a:t>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EFC0DD0-8238-9F46-837F-7147FF4D1168}" type="slidenum">
              <a:rPr lang="en-US" smtClean="0"/>
              <a:t>‹#›</a:t>
            </a:fld>
            <a:endParaRPr lang="en-US" dirty="0"/>
          </a:p>
        </p:txBody>
      </p:sp>
    </p:spTree>
    <p:extLst>
      <p:ext uri="{BB962C8B-B14F-4D97-AF65-F5344CB8AC3E}">
        <p14:creationId xmlns:p14="http://schemas.microsoft.com/office/powerpoint/2010/main" val="2926172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361588-96D9-E545-848B-CD64BD6E859C}" type="datetimeFigureOut">
              <a:rPr lang="en-US" smtClean="0"/>
              <a:t>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FC0DD0-8238-9F46-837F-7147FF4D1168}" type="slidenum">
              <a:rPr lang="en-US" smtClean="0"/>
              <a:t>‹#›</a:t>
            </a:fld>
            <a:endParaRPr lang="en-US" dirty="0"/>
          </a:p>
        </p:txBody>
      </p:sp>
    </p:spTree>
    <p:extLst>
      <p:ext uri="{BB962C8B-B14F-4D97-AF65-F5344CB8AC3E}">
        <p14:creationId xmlns:p14="http://schemas.microsoft.com/office/powerpoint/2010/main" val="1115459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361588-96D9-E545-848B-CD64BD6E859C}" type="datetimeFigureOut">
              <a:rPr lang="en-US" smtClean="0"/>
              <a:t>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FC0DD0-8238-9F46-837F-7147FF4D1168}" type="slidenum">
              <a:rPr lang="en-US" smtClean="0"/>
              <a:t>‹#›</a:t>
            </a:fld>
            <a:endParaRPr lang="en-US" dirty="0"/>
          </a:p>
        </p:txBody>
      </p:sp>
    </p:spTree>
    <p:extLst>
      <p:ext uri="{BB962C8B-B14F-4D97-AF65-F5344CB8AC3E}">
        <p14:creationId xmlns:p14="http://schemas.microsoft.com/office/powerpoint/2010/main" val="16806531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361588-96D9-E545-848B-CD64BD6E859C}" type="datetimeFigureOut">
              <a:rPr lang="en-US" smtClean="0"/>
              <a:t>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FC0DD0-8238-9F46-837F-7147FF4D1168}" type="slidenum">
              <a:rPr lang="en-US" smtClean="0"/>
              <a:t>‹#›</a:t>
            </a:fld>
            <a:endParaRPr lang="en-US" dirty="0"/>
          </a:p>
        </p:txBody>
      </p:sp>
    </p:spTree>
    <p:extLst>
      <p:ext uri="{BB962C8B-B14F-4D97-AF65-F5344CB8AC3E}">
        <p14:creationId xmlns:p14="http://schemas.microsoft.com/office/powerpoint/2010/main" val="39623397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361588-96D9-E545-848B-CD64BD6E859C}" type="datetimeFigureOut">
              <a:rPr lang="en-US" smtClean="0"/>
              <a:t>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FC0DD0-8238-9F46-837F-7147FF4D1168}" type="slidenum">
              <a:rPr lang="en-US" smtClean="0"/>
              <a:t>‹#›</a:t>
            </a:fld>
            <a:endParaRPr lang="en-US" dirty="0"/>
          </a:p>
        </p:txBody>
      </p:sp>
    </p:spTree>
    <p:extLst>
      <p:ext uri="{BB962C8B-B14F-4D97-AF65-F5344CB8AC3E}">
        <p14:creationId xmlns:p14="http://schemas.microsoft.com/office/powerpoint/2010/main" val="2291951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28" name="Shape 28"/>
          <p:cNvSpPr>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vl1pPr>
          </a:lstStyle>
          <a:p>
            <a:r>
              <a:t>–Johnny Appleseed</a:t>
            </a:r>
          </a:p>
        </p:txBody>
      </p:sp>
      <p:sp>
        <p:nvSpPr>
          <p:cNvPr id="29" name="Shape 29"/>
          <p:cNvSpPr>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30" name="Shape 3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pic>
        <p:nvPicPr>
          <p:cNvPr id="37" name="Sea-sidebar2.jpg"/>
          <p:cNvPicPr>
            <a:picLocks noChangeAspect="1"/>
          </p:cNvPicPr>
          <p:nvPr/>
        </p:nvPicPr>
        <p:blipFill>
          <a:blip r:embed="rId2">
            <a:extLst/>
          </a:blip>
          <a:srcRect r="23956"/>
          <a:stretch>
            <a:fillRect/>
          </a:stretch>
        </p:blipFill>
        <p:spPr>
          <a:xfrm>
            <a:off x="4481" y="1668676"/>
            <a:ext cx="1299592" cy="8084925"/>
          </a:xfrm>
          <a:prstGeom prst="rect">
            <a:avLst/>
          </a:prstGeom>
          <a:ln w="12700">
            <a:miter lim="400000"/>
          </a:ln>
          <a:effectLst>
            <a:outerShdw blurRad="190500" dist="76200" dir="41479" rotWithShape="0">
              <a:srgbClr val="000000"/>
            </a:outerShdw>
          </a:effectLst>
        </p:spPr>
      </p:pic>
      <p:pic>
        <p:nvPicPr>
          <p:cNvPr id="38" name="Boat-sidebar.jpg"/>
          <p:cNvPicPr>
            <a:picLocks noChangeAspect="1"/>
          </p:cNvPicPr>
          <p:nvPr/>
        </p:nvPicPr>
        <p:blipFill>
          <a:blip r:embed="rId3">
            <a:extLst/>
          </a:blip>
          <a:stretch>
            <a:fillRect/>
          </a:stretch>
        </p:blipFill>
        <p:spPr>
          <a:xfrm>
            <a:off x="0" y="0"/>
            <a:ext cx="1304073" cy="1668676"/>
          </a:xfrm>
          <a:prstGeom prst="rect">
            <a:avLst/>
          </a:prstGeom>
          <a:ln w="12700">
            <a:miter lim="400000"/>
          </a:ln>
        </p:spPr>
      </p:pic>
      <p:sp>
        <p:nvSpPr>
          <p:cNvPr id="39" name="Shape 39"/>
          <p:cNvSpPr/>
          <p:nvPr/>
        </p:nvSpPr>
        <p:spPr>
          <a:xfrm>
            <a:off x="0" y="196226"/>
            <a:ext cx="1221992" cy="1276224"/>
          </a:xfrm>
          <a:prstGeom prst="rect">
            <a:avLst/>
          </a:prstGeom>
          <a:ln w="12700">
            <a:miter lim="400000"/>
          </a:ln>
          <a:effectLst>
            <a:outerShdw blurRad="63500" dist="76200" dir="1371204" rotWithShape="0">
              <a:srgbClr val="000000">
                <a:alpha val="798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a:defRPr sz="3000">
                <a:solidFill>
                  <a:srgbClr val="FFFFFF"/>
                </a:solidFill>
                <a:latin typeface="Emfatick NF"/>
                <a:ea typeface="Emfatick NF"/>
                <a:cs typeface="Emfatick NF"/>
                <a:sym typeface="Emfatick NF"/>
              </a:defRPr>
            </a:pPr>
            <a:r>
              <a:t>Life</a:t>
            </a:r>
            <a:br/>
            <a:r>
              <a:t> in the Spirit!</a:t>
            </a:r>
          </a:p>
        </p:txBody>
      </p:sp>
      <p:sp>
        <p:nvSpPr>
          <p:cNvPr id="40" name="Shape 40"/>
          <p:cNvSpPr/>
          <p:nvPr/>
        </p:nvSpPr>
        <p:spPr>
          <a:xfrm>
            <a:off x="0" y="8384589"/>
            <a:ext cx="1299766" cy="1302921"/>
          </a:xfrm>
          <a:prstGeom prst="rect">
            <a:avLst/>
          </a:prstGeom>
          <a:ln w="12700">
            <a:miter lim="400000"/>
          </a:ln>
          <a:effectLst>
            <a:outerShdw blurRad="63500" dist="63500" dir="1371204" rotWithShape="0">
              <a:srgbClr val="000000">
                <a:alpha val="63529"/>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2600">
                <a:solidFill>
                  <a:srgbClr val="FFFFFF"/>
                </a:solidFill>
                <a:latin typeface="Gill Sans"/>
                <a:ea typeface="Gill Sans"/>
                <a:cs typeface="Gill Sans"/>
                <a:sym typeface="Gill Sans"/>
              </a:defRPr>
            </a:lvl1pPr>
          </a:lstStyle>
          <a:p>
            <a:r>
              <a:rPr dirty="0"/>
              <a:t>Session </a:t>
            </a:r>
            <a:r>
              <a:rPr dirty="0" smtClean="0"/>
              <a:t>#</a:t>
            </a:r>
            <a:r>
              <a:rPr lang="en-US" dirty="0" smtClean="0"/>
              <a:t>17</a:t>
            </a:r>
          </a:p>
          <a:p>
            <a:endParaRPr dirty="0"/>
          </a:p>
        </p:txBody>
      </p:sp>
      <p:sp>
        <p:nvSpPr>
          <p:cNvPr id="41" name="Shape 41"/>
          <p:cNvSpPr/>
          <p:nvPr/>
        </p:nvSpPr>
        <p:spPr>
          <a:xfrm>
            <a:off x="0" y="2264100"/>
            <a:ext cx="1299766" cy="841256"/>
          </a:xfrm>
          <a:prstGeom prst="rect">
            <a:avLst/>
          </a:prstGeom>
          <a:ln w="12700">
            <a:miter lim="400000"/>
          </a:ln>
          <a:effectLst>
            <a:outerShdw blurRad="63500" dist="63500" dir="1371204" rotWithShape="0">
              <a:srgbClr val="FFFFFF">
                <a:alpha val="63529"/>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2600">
                <a:latin typeface="Gill Sans"/>
                <a:ea typeface="Gill Sans"/>
                <a:cs typeface="Gill Sans"/>
                <a:sym typeface="Gill Sans"/>
              </a:defRPr>
            </a:lvl1pPr>
          </a:lstStyle>
          <a:p>
            <a:r>
              <a:rPr lang="en-US" sz="1600" dirty="0" smtClean="0"/>
              <a:t>The Person</a:t>
            </a:r>
            <a:r>
              <a:rPr lang="en-US" sz="1600" baseline="0" dirty="0" smtClean="0"/>
              <a:t> of the Holy Spirit</a:t>
            </a:r>
            <a:endParaRPr sz="1600" dirty="0"/>
          </a:p>
        </p:txBody>
      </p:sp>
      <p:sp>
        <p:nvSpPr>
          <p:cNvPr id="42" name="Shape 4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lank copy">
    <p:spTree>
      <p:nvGrpSpPr>
        <p:cNvPr id="1" name=""/>
        <p:cNvGrpSpPr/>
        <p:nvPr/>
      </p:nvGrpSpPr>
      <p:grpSpPr>
        <a:xfrm>
          <a:off x="0" y="0"/>
          <a:ext cx="0" cy="0"/>
          <a:chOff x="0" y="0"/>
          <a:chExt cx="0" cy="0"/>
        </a:xfrm>
      </p:grpSpPr>
      <p:pic>
        <p:nvPicPr>
          <p:cNvPr id="49" name="Sea-sidebar2.jpg"/>
          <p:cNvPicPr>
            <a:picLocks noChangeAspect="1"/>
          </p:cNvPicPr>
          <p:nvPr/>
        </p:nvPicPr>
        <p:blipFill>
          <a:blip r:embed="rId2">
            <a:extLst/>
          </a:blip>
          <a:srcRect r="23956"/>
          <a:stretch>
            <a:fillRect/>
          </a:stretch>
        </p:blipFill>
        <p:spPr>
          <a:xfrm>
            <a:off x="-1" y="0"/>
            <a:ext cx="1299592" cy="9753600"/>
          </a:xfrm>
          <a:prstGeom prst="rect">
            <a:avLst/>
          </a:prstGeom>
          <a:ln w="12700">
            <a:miter lim="400000"/>
          </a:ln>
          <a:effectLst>
            <a:outerShdw blurRad="190500" dist="76200" dir="41479" rotWithShape="0">
              <a:srgbClr val="000000"/>
            </a:outerShdw>
          </a:effectLst>
        </p:spPr>
      </p:pic>
      <p:sp>
        <p:nvSpPr>
          <p:cNvPr id="50" name="Shape 50"/>
          <p:cNvSpPr/>
          <p:nvPr/>
        </p:nvSpPr>
        <p:spPr>
          <a:xfrm>
            <a:off x="0" y="8584644"/>
            <a:ext cx="1299766" cy="902811"/>
          </a:xfrm>
          <a:prstGeom prst="rect">
            <a:avLst/>
          </a:prstGeom>
          <a:ln w="12700">
            <a:miter lim="400000"/>
          </a:ln>
          <a:effectLst>
            <a:outerShdw blurRad="63500" dist="63500" dir="1371204" rotWithShape="0">
              <a:srgbClr val="000000">
                <a:alpha val="63529"/>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2600">
                <a:solidFill>
                  <a:srgbClr val="FFFFFF"/>
                </a:solidFill>
                <a:latin typeface="Gill Sans"/>
                <a:ea typeface="Gill Sans"/>
                <a:cs typeface="Gill Sans"/>
                <a:sym typeface="Gill Sans"/>
              </a:defRPr>
            </a:lvl1pPr>
          </a:lstStyle>
          <a:p>
            <a:r>
              <a:rPr dirty="0"/>
              <a:t>Session </a:t>
            </a:r>
            <a:r>
              <a:rPr dirty="0" smtClean="0"/>
              <a:t>#</a:t>
            </a:r>
            <a:r>
              <a:rPr lang="en-US" dirty="0" smtClean="0"/>
              <a:t>17</a:t>
            </a:r>
            <a:endParaRPr lang="en-US" dirty="0" smtClean="0"/>
          </a:p>
        </p:txBody>
      </p:sp>
      <p:sp>
        <p:nvSpPr>
          <p:cNvPr id="51" name="Shape 51"/>
          <p:cNvSpPr/>
          <p:nvPr/>
        </p:nvSpPr>
        <p:spPr>
          <a:xfrm>
            <a:off x="787" y="2479791"/>
            <a:ext cx="1298192" cy="841256"/>
          </a:xfrm>
          <a:prstGeom prst="rect">
            <a:avLst/>
          </a:prstGeom>
          <a:ln w="12700">
            <a:miter lim="400000"/>
          </a:ln>
          <a:effectLst>
            <a:outerShdw blurRad="63500" dist="63500" dir="1371204" rotWithShape="0">
              <a:srgbClr val="FFFFFF">
                <a:alpha val="63529"/>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2600">
                <a:latin typeface="Gill Sans"/>
                <a:ea typeface="Gill Sans"/>
                <a:cs typeface="Gill Sans"/>
                <a:sym typeface="Gill Sans"/>
              </a:defRPr>
            </a:lvl1pPr>
          </a:lstStyle>
          <a:p>
            <a:r>
              <a:rPr lang="en-US" sz="1600" dirty="0" smtClean="0"/>
              <a:t>The Person of the Holy Spirit</a:t>
            </a:r>
            <a:endParaRPr sz="1600" dirty="0"/>
          </a:p>
        </p:txBody>
      </p:sp>
      <p:pic>
        <p:nvPicPr>
          <p:cNvPr id="52" name="Boat-sidebar.jpg"/>
          <p:cNvPicPr>
            <a:picLocks noChangeAspect="1"/>
          </p:cNvPicPr>
          <p:nvPr/>
        </p:nvPicPr>
        <p:blipFill>
          <a:blip r:embed="rId3">
            <a:extLst/>
          </a:blip>
          <a:stretch>
            <a:fillRect/>
          </a:stretch>
        </p:blipFill>
        <p:spPr>
          <a:xfrm>
            <a:off x="0" y="0"/>
            <a:ext cx="1304073" cy="1668676"/>
          </a:xfrm>
          <a:prstGeom prst="rect">
            <a:avLst/>
          </a:prstGeom>
          <a:ln w="12700">
            <a:miter lim="400000"/>
          </a:ln>
        </p:spPr>
      </p:pic>
      <p:sp>
        <p:nvSpPr>
          <p:cNvPr id="53" name="Shape 53"/>
          <p:cNvSpPr/>
          <p:nvPr/>
        </p:nvSpPr>
        <p:spPr>
          <a:xfrm>
            <a:off x="0" y="196226"/>
            <a:ext cx="1221992" cy="1276224"/>
          </a:xfrm>
          <a:prstGeom prst="rect">
            <a:avLst/>
          </a:prstGeom>
          <a:ln w="12700">
            <a:miter lim="400000"/>
          </a:ln>
          <a:effectLst>
            <a:outerShdw blurRad="63500" dist="76200" dir="1371204" rotWithShape="0">
              <a:srgbClr val="000000">
                <a:alpha val="798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a:defRPr sz="3000">
                <a:solidFill>
                  <a:srgbClr val="FFFFFF"/>
                </a:solidFill>
                <a:latin typeface="Emfatick NF"/>
                <a:ea typeface="Emfatick NF"/>
                <a:cs typeface="Emfatick NF"/>
                <a:sym typeface="Emfatick NF"/>
              </a:defRPr>
            </a:pPr>
            <a:r>
              <a:t>Life</a:t>
            </a:r>
            <a:br/>
            <a:r>
              <a:t> in the Spirit!</a:t>
            </a:r>
          </a:p>
        </p:txBody>
      </p:sp>
      <p:sp>
        <p:nvSpPr>
          <p:cNvPr id="54" name="Shape 5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361588-96D9-E545-848B-CD64BD6E859C}" type="datetimeFigureOut">
              <a:rPr lang="en-US" smtClean="0"/>
              <a:t>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FC0DD0-8238-9F46-837F-7147FF4D1168}" type="slidenum">
              <a:rPr lang="en-US" smtClean="0"/>
              <a:t>‹#›</a:t>
            </a:fld>
            <a:endParaRPr lang="en-US" dirty="0"/>
          </a:p>
        </p:txBody>
      </p:sp>
    </p:spTree>
    <p:extLst>
      <p:ext uri="{BB962C8B-B14F-4D97-AF65-F5344CB8AC3E}">
        <p14:creationId xmlns:p14="http://schemas.microsoft.com/office/powerpoint/2010/main" val="3676796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361588-96D9-E545-848B-CD64BD6E859C}" type="datetimeFigureOut">
              <a:rPr lang="en-US" smtClean="0"/>
              <a:t>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FC0DD0-8238-9F46-837F-7147FF4D1168}" type="slidenum">
              <a:rPr lang="en-US" smtClean="0"/>
              <a:t>‹#›</a:t>
            </a:fld>
            <a:endParaRPr lang="en-US" dirty="0"/>
          </a:p>
        </p:txBody>
      </p:sp>
    </p:spTree>
    <p:extLst>
      <p:ext uri="{BB962C8B-B14F-4D97-AF65-F5344CB8AC3E}">
        <p14:creationId xmlns:p14="http://schemas.microsoft.com/office/powerpoint/2010/main" val="2245293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361588-96D9-E545-848B-CD64BD6E859C}" type="datetimeFigureOut">
              <a:rPr lang="en-US" smtClean="0"/>
              <a:t>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FC0DD0-8238-9F46-837F-7147FF4D1168}" type="slidenum">
              <a:rPr lang="en-US" smtClean="0"/>
              <a:t>‹#›</a:t>
            </a:fld>
            <a:endParaRPr lang="en-US" dirty="0"/>
          </a:p>
        </p:txBody>
      </p:sp>
    </p:spTree>
    <p:extLst>
      <p:ext uri="{BB962C8B-B14F-4D97-AF65-F5344CB8AC3E}">
        <p14:creationId xmlns:p14="http://schemas.microsoft.com/office/powerpoint/2010/main" val="2498570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361588-96D9-E545-848B-CD64BD6E859C}" type="datetimeFigureOut">
              <a:rPr lang="en-US" smtClean="0"/>
              <a:t>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FC0DD0-8238-9F46-837F-7147FF4D1168}" type="slidenum">
              <a:rPr lang="en-US" smtClean="0"/>
              <a:t>‹#›</a:t>
            </a:fld>
            <a:endParaRPr lang="en-US" dirty="0"/>
          </a:p>
        </p:txBody>
      </p:sp>
    </p:spTree>
    <p:extLst>
      <p:ext uri="{BB962C8B-B14F-4D97-AF65-F5344CB8AC3E}">
        <p14:creationId xmlns:p14="http://schemas.microsoft.com/office/powerpoint/2010/main" val="451904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361588-96D9-E545-848B-CD64BD6E859C}" type="datetimeFigureOut">
              <a:rPr lang="en-US" smtClean="0"/>
              <a:t>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EFC0DD0-8238-9F46-837F-7147FF4D1168}" type="slidenum">
              <a:rPr lang="en-US" smtClean="0"/>
              <a:t>‹#›</a:t>
            </a:fld>
            <a:endParaRPr lang="en-US" dirty="0"/>
          </a:p>
        </p:txBody>
      </p:sp>
    </p:spTree>
    <p:extLst>
      <p:ext uri="{BB962C8B-B14F-4D97-AF65-F5344CB8AC3E}">
        <p14:creationId xmlns:p14="http://schemas.microsoft.com/office/powerpoint/2010/main" val="135963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5.xml"/><Relationship Id="rId12" Type="http://schemas.openxmlformats.org/officeDocument/2006/relationships/theme" Target="../theme/theme2.xml"/><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slideLayout" Target="../slideLayouts/slideLayout12.xml"/><Relationship Id="rId9" Type="http://schemas.openxmlformats.org/officeDocument/2006/relationships/slideLayout" Target="../slideLayouts/slideLayout13.xml"/><Relationship Id="rId10"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Lst>
  <p:transition xmlns:p14="http://schemas.microsoft.com/office/powerpoint/2010/mai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875" y="390525"/>
            <a:ext cx="11703050" cy="1625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50875" y="2276475"/>
            <a:ext cx="11703050" cy="64357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50875" y="9040813"/>
            <a:ext cx="3033713" cy="519112"/>
          </a:xfrm>
          <a:prstGeom prst="rect">
            <a:avLst/>
          </a:prstGeom>
        </p:spPr>
        <p:txBody>
          <a:bodyPr vert="horz" lIns="91440" tIns="45720" rIns="91440" bIns="45720" rtlCol="0" anchor="ctr"/>
          <a:lstStyle>
            <a:lvl1pPr algn="l">
              <a:defRPr sz="1200">
                <a:solidFill>
                  <a:schemeClr val="tx1">
                    <a:tint val="75000"/>
                  </a:schemeClr>
                </a:solidFill>
              </a:defRPr>
            </a:lvl1pPr>
          </a:lstStyle>
          <a:p>
            <a:fld id="{7B361588-96D9-E545-848B-CD64BD6E859C}" type="datetimeFigureOut">
              <a:rPr lang="en-US" smtClean="0"/>
              <a:t>5/20/16</a:t>
            </a:fld>
            <a:endParaRPr lang="en-US" dirty="0"/>
          </a:p>
        </p:txBody>
      </p:sp>
      <p:sp>
        <p:nvSpPr>
          <p:cNvPr id="5" name="Footer Placeholder 4"/>
          <p:cNvSpPr>
            <a:spLocks noGrp="1"/>
          </p:cNvSpPr>
          <p:nvPr>
            <p:ph type="ftr" sz="quarter" idx="3"/>
          </p:nvPr>
        </p:nvSpPr>
        <p:spPr>
          <a:xfrm>
            <a:off x="4443413" y="9040813"/>
            <a:ext cx="4117975" cy="5191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320213" y="9040813"/>
            <a:ext cx="3033712" cy="519112"/>
          </a:xfrm>
          <a:prstGeom prst="rect">
            <a:avLst/>
          </a:prstGeom>
        </p:spPr>
        <p:txBody>
          <a:bodyPr vert="horz" lIns="91440" tIns="45720" rIns="91440" bIns="45720" rtlCol="0" anchor="ctr"/>
          <a:lstStyle>
            <a:lvl1pPr algn="r">
              <a:defRPr sz="1200">
                <a:solidFill>
                  <a:schemeClr val="tx1">
                    <a:tint val="75000"/>
                  </a:schemeClr>
                </a:solidFill>
              </a:defRPr>
            </a:lvl1pPr>
          </a:lstStyle>
          <a:p>
            <a:fld id="{7EFC0DD0-8238-9F46-837F-7147FF4D1168}" type="slidenum">
              <a:rPr lang="en-US" smtClean="0"/>
              <a:t>‹#›</a:t>
            </a:fld>
            <a:endParaRPr lang="en-US" dirty="0"/>
          </a:p>
        </p:txBody>
      </p:sp>
    </p:spTree>
    <p:extLst>
      <p:ext uri="{BB962C8B-B14F-4D97-AF65-F5344CB8AC3E}">
        <p14:creationId xmlns:p14="http://schemas.microsoft.com/office/powerpoint/2010/main" val="1634549966"/>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gif"/><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1" Type="http://schemas.openxmlformats.org/officeDocument/2006/relationships/slideLayout" Target="../slideLayouts/slideLayout3.xml"/><Relationship Id="rId2"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000187-0007-000023.jpg"/>
          <p:cNvPicPr>
            <a:picLocks noChangeAspect="1"/>
          </p:cNvPicPr>
          <p:nvPr/>
        </p:nvPicPr>
        <p:blipFill>
          <a:blip r:embed="rId2">
            <a:extLst/>
          </a:blip>
          <a:stretch>
            <a:fillRect/>
          </a:stretch>
        </p:blipFill>
        <p:spPr>
          <a:xfrm>
            <a:off x="-152400" y="0"/>
            <a:ext cx="14648711" cy="9753601"/>
          </a:xfrm>
          <a:prstGeom prst="rect">
            <a:avLst/>
          </a:prstGeom>
          <a:ln w="12700">
            <a:miter lim="400000"/>
          </a:ln>
        </p:spPr>
      </p:pic>
      <p:sp>
        <p:nvSpPr>
          <p:cNvPr id="68" name="Shape 68"/>
          <p:cNvSpPr/>
          <p:nvPr/>
        </p:nvSpPr>
        <p:spPr>
          <a:xfrm>
            <a:off x="1083806" y="5680830"/>
            <a:ext cx="10837188" cy="2995692"/>
          </a:xfrm>
          <a:prstGeom prst="rect">
            <a:avLst/>
          </a:prstGeom>
          <a:blipFill>
            <a:blip r:embed="rId3"/>
          </a:blipFill>
          <a:ln w="12700">
            <a:miter lim="400000"/>
          </a:ln>
          <a:effectLst>
            <a:outerShdw blurRad="190500" dist="8455" dir="5400000" rotWithShape="0">
              <a:srgbClr val="000000"/>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a:defRPr sz="3400" i="1">
                <a:solidFill>
                  <a:srgbClr val="FFFFFF"/>
                </a:solidFill>
              </a:defRPr>
            </a:pPr>
            <a:r>
              <a:rPr dirty="0"/>
              <a:t>Experiencing the Fullness of Christ</a:t>
            </a:r>
          </a:p>
          <a:p>
            <a:pPr>
              <a:defRPr sz="7700">
                <a:solidFill>
                  <a:srgbClr val="FFFFFF"/>
                </a:solidFill>
              </a:defRPr>
            </a:pPr>
            <a:r>
              <a:rPr dirty="0" smtClean="0"/>
              <a:t>#</a:t>
            </a:r>
            <a:r>
              <a:rPr lang="en-US" dirty="0" smtClean="0"/>
              <a:t>17 </a:t>
            </a:r>
            <a:r>
              <a:rPr lang="en-US" dirty="0" smtClean="0"/>
              <a:t>The </a:t>
            </a:r>
            <a:r>
              <a:rPr lang="en-US" dirty="0" smtClean="0"/>
              <a:t>Person of the Holy Spirit (John 14:26)</a:t>
            </a:r>
            <a:endParaRPr dirty="0"/>
          </a:p>
        </p:txBody>
      </p:sp>
      <p:sp>
        <p:nvSpPr>
          <p:cNvPr id="69" name="Shape 69"/>
          <p:cNvSpPr/>
          <p:nvPr/>
        </p:nvSpPr>
        <p:spPr>
          <a:xfrm>
            <a:off x="1265258" y="297031"/>
            <a:ext cx="10330422" cy="4887444"/>
          </a:xfrm>
          <a:prstGeom prst="rect">
            <a:avLst/>
          </a:prstGeom>
          <a:ln w="12700">
            <a:miter lim="400000"/>
          </a:ln>
          <a:effectLst>
            <a:outerShdw blurRad="63500" dist="63500" dir="5400000" rotWithShape="0">
              <a:srgbClr val="000000">
                <a:alpha val="70134"/>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18600">
                <a:solidFill>
                  <a:srgbClr val="FFFFFF"/>
                </a:solidFill>
                <a:latin typeface="Emfatick NF"/>
                <a:ea typeface="Emfatick NF"/>
                <a:cs typeface="Emfatick NF"/>
                <a:sym typeface="Emfatick NF"/>
              </a:defRPr>
            </a:lvl1pPr>
          </a:lstStyle>
          <a:p>
            <a:r>
              <a:rPr dirty="0"/>
              <a:t>Life in the Spirit!</a:t>
            </a:r>
          </a:p>
        </p:txBody>
      </p:sp>
      <p:sp>
        <p:nvSpPr>
          <p:cNvPr id="70" name="Shape 70"/>
          <p:cNvSpPr/>
          <p:nvPr/>
        </p:nvSpPr>
        <p:spPr>
          <a:xfrm>
            <a:off x="9176236" y="8813579"/>
            <a:ext cx="3371626" cy="833562"/>
          </a:xfrm>
          <a:prstGeom prst="rect">
            <a:avLst/>
          </a:prstGeom>
          <a:ln w="12700">
            <a:miter lim="400000"/>
          </a:ln>
          <a:effectLst>
            <a:outerShdw blurRad="76200" dist="63500" dir="1371204" rotWithShape="0">
              <a:srgbClr val="000000">
                <a:alpha val="8046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gn="r">
              <a:lnSpc>
                <a:spcPct val="130000"/>
              </a:lnSpc>
              <a:defRPr sz="3800">
                <a:solidFill>
                  <a:srgbClr val="FFFFFF"/>
                </a:solidFill>
                <a:latin typeface="Gill Sans"/>
                <a:ea typeface="Gill Sans"/>
                <a:cs typeface="Gill Sans"/>
                <a:sym typeface="Gill Sans"/>
              </a:defRPr>
            </a:lvl1pPr>
          </a:lstStyle>
          <a:p>
            <a:r>
              <a:rPr lang="en-US" dirty="0" smtClean="0"/>
              <a:t>Calvin Chiang</a:t>
            </a:r>
            <a:endParaRPr dirty="0"/>
          </a:p>
        </p:txBody>
      </p:sp>
      <p:sp>
        <p:nvSpPr>
          <p:cNvPr id="71" name="Shape 71"/>
          <p:cNvSpPr/>
          <p:nvPr/>
        </p:nvSpPr>
        <p:spPr>
          <a:xfrm>
            <a:off x="81680" y="8821419"/>
            <a:ext cx="7489403" cy="533401"/>
          </a:xfrm>
          <a:prstGeom prst="rect">
            <a:avLst/>
          </a:prstGeom>
          <a:ln w="12700">
            <a:miter lim="400000"/>
          </a:ln>
          <a:effectLst>
            <a:outerShdw blurRad="76200" dist="63500" dir="1371204" rotWithShape="0">
              <a:srgbClr val="000000">
                <a:alpha val="8046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130000"/>
              </a:lnSpc>
              <a:defRPr sz="2900">
                <a:solidFill>
                  <a:srgbClr val="FFFFFF"/>
                </a:solidFill>
                <a:latin typeface="Gill Sans"/>
                <a:ea typeface="Gill Sans"/>
                <a:cs typeface="Gill Sans"/>
                <a:sym typeface="Gill Sans"/>
              </a:defRPr>
            </a:lvl1pPr>
          </a:lstStyle>
          <a:p>
            <a:r>
              <a:t>Oakland International Fellowship</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755209617"/>
              </p:ext>
            </p:extLst>
          </p:nvPr>
        </p:nvGraphicFramePr>
        <p:xfrm>
          <a:off x="1168399" y="152400"/>
          <a:ext cx="11108268" cy="8112762"/>
        </p:xfrm>
        <a:graphic>
          <a:graphicData uri="http://schemas.openxmlformats.org/drawingml/2006/table">
            <a:tbl>
              <a:tblPr firstRow="1" bandRow="1">
                <a:tableStyleId>{5940675A-B579-460E-94D1-54222C63F5DA}</a:tableStyleId>
              </a:tblPr>
              <a:tblGrid>
                <a:gridCol w="5554134"/>
                <a:gridCol w="5554134"/>
              </a:tblGrid>
              <a:tr h="1082042">
                <a:tc>
                  <a:txBody>
                    <a:bodyPr/>
                    <a:lstStyle/>
                    <a:p>
                      <a:pPr marL="209550" marR="0" algn="ctr">
                        <a:spcBef>
                          <a:spcPts val="400"/>
                        </a:spcBef>
                        <a:spcAft>
                          <a:spcPts val="400"/>
                        </a:spcAft>
                      </a:pPr>
                      <a:r>
                        <a:rPr lang="en-US" sz="2800" b="1" i="1" dirty="0">
                          <a:solidFill>
                            <a:srgbClr val="000000"/>
                          </a:solidFill>
                          <a:effectLst/>
                          <a:latin typeface="Gill Sans"/>
                          <a:ea typeface="Gill Sans"/>
                        </a:rPr>
                        <a:t>Actions that grieve / quench Holy Spirit (</a:t>
                      </a:r>
                      <a:r>
                        <a:rPr lang="en-US" sz="2800" b="1" i="1" dirty="0" err="1">
                          <a:solidFill>
                            <a:srgbClr val="000000"/>
                          </a:solidFill>
                          <a:effectLst/>
                          <a:latin typeface="Gill Sans"/>
                          <a:ea typeface="Gill Sans"/>
                        </a:rPr>
                        <a:t>Eph</a:t>
                      </a:r>
                      <a:r>
                        <a:rPr lang="en-US" sz="2800" b="1" i="1" dirty="0">
                          <a:solidFill>
                            <a:srgbClr val="000000"/>
                          </a:solidFill>
                          <a:effectLst/>
                          <a:latin typeface="Gill Sans"/>
                          <a:ea typeface="Gill Sans"/>
                        </a:rPr>
                        <a:t> 4:17-5:5)</a:t>
                      </a:r>
                      <a:endParaRPr lang="en-US" sz="2800" b="1" dirty="0">
                        <a:solidFill>
                          <a:srgbClr val="000000"/>
                        </a:solidFill>
                        <a:effectLst/>
                        <a:latin typeface="Gill Sans"/>
                        <a:ea typeface="Gill Sans"/>
                      </a:endParaRPr>
                    </a:p>
                  </a:txBody>
                  <a:tcPr marL="68580" marR="68580" marT="0" marB="0"/>
                </a:tc>
                <a:tc>
                  <a:txBody>
                    <a:bodyPr/>
                    <a:lstStyle/>
                    <a:p>
                      <a:pPr marL="228600" marR="0" algn="ctr">
                        <a:spcBef>
                          <a:spcPts val="400"/>
                        </a:spcBef>
                        <a:spcAft>
                          <a:spcPts val="400"/>
                        </a:spcAft>
                      </a:pPr>
                      <a:r>
                        <a:rPr lang="en-US" sz="2800" b="1" i="1" dirty="0">
                          <a:solidFill>
                            <a:srgbClr val="000000"/>
                          </a:solidFill>
                          <a:effectLst/>
                          <a:latin typeface="Gill Sans"/>
                          <a:ea typeface="Gill Sans"/>
                        </a:rPr>
                        <a:t>Instead believers are to…(</a:t>
                      </a:r>
                      <a:r>
                        <a:rPr lang="en-US" sz="2800" b="1" i="1" dirty="0" err="1">
                          <a:solidFill>
                            <a:srgbClr val="000000"/>
                          </a:solidFill>
                          <a:effectLst/>
                          <a:latin typeface="Gill Sans"/>
                          <a:ea typeface="Gill Sans"/>
                        </a:rPr>
                        <a:t>Eph</a:t>
                      </a:r>
                      <a:r>
                        <a:rPr lang="en-US" sz="2800" b="1" i="1" dirty="0">
                          <a:solidFill>
                            <a:srgbClr val="000000"/>
                          </a:solidFill>
                          <a:effectLst/>
                          <a:latin typeface="Gill Sans"/>
                          <a:ea typeface="Gill Sans"/>
                        </a:rPr>
                        <a:t> 4:25-32)</a:t>
                      </a:r>
                      <a:endParaRPr lang="en-US" sz="2800" b="1" dirty="0">
                        <a:solidFill>
                          <a:srgbClr val="000000"/>
                        </a:solidFill>
                        <a:effectLst/>
                        <a:latin typeface="Gill Sans"/>
                        <a:ea typeface="Gill Sans"/>
                      </a:endParaRPr>
                    </a:p>
                  </a:txBody>
                  <a:tcPr marL="68580" marR="68580" marT="0" marB="0"/>
                </a:tc>
              </a:tr>
              <a:tr h="878840">
                <a:tc>
                  <a:txBody>
                    <a:bodyPr/>
                    <a:lstStyle/>
                    <a:p>
                      <a:pPr marL="342900" marR="0" lvl="0" indent="-342900" fontAlgn="base">
                        <a:spcBef>
                          <a:spcPts val="400"/>
                        </a:spcBef>
                        <a:spcAft>
                          <a:spcPts val="400"/>
                        </a:spcAft>
                        <a:buFont typeface="Arial"/>
                        <a:buChar char="•"/>
                      </a:pPr>
                      <a:r>
                        <a:rPr lang="en-US" sz="2800" u="none" strike="noStrike" kern="0" spc="0" dirty="0">
                          <a:solidFill>
                            <a:srgbClr val="000000"/>
                          </a:solidFill>
                          <a:effectLst/>
                          <a:latin typeface="Gill Sans"/>
                          <a:ea typeface="Gill Sans"/>
                        </a:rPr>
                        <a:t>Living like pagans (</a:t>
                      </a:r>
                      <a:r>
                        <a:rPr lang="en-US" sz="2800" u="none" strike="noStrike" kern="0" spc="0" dirty="0" err="1">
                          <a:solidFill>
                            <a:srgbClr val="000000"/>
                          </a:solidFill>
                          <a:effectLst/>
                          <a:latin typeface="Gill Sans"/>
                          <a:ea typeface="Gill Sans"/>
                        </a:rPr>
                        <a:t>Eph</a:t>
                      </a:r>
                      <a:r>
                        <a:rPr lang="en-US" sz="2800" u="none" strike="noStrike" kern="0" spc="0" dirty="0">
                          <a:solidFill>
                            <a:srgbClr val="000000"/>
                          </a:solidFill>
                          <a:effectLst/>
                          <a:latin typeface="Gill Sans"/>
                          <a:ea typeface="Gill Sans"/>
                        </a:rPr>
                        <a:t> 4:17-19)</a:t>
                      </a:r>
                    </a:p>
                  </a:txBody>
                  <a:tcPr marL="68580" marR="68580" marT="0" marB="0"/>
                </a:tc>
                <a:tc>
                  <a:txBody>
                    <a:bodyPr/>
                    <a:lstStyle/>
                    <a:p>
                      <a:pPr marL="342900" marR="0" lvl="0" indent="-342900" fontAlgn="base">
                        <a:spcBef>
                          <a:spcPts val="400"/>
                        </a:spcBef>
                        <a:spcAft>
                          <a:spcPts val="400"/>
                        </a:spcAft>
                        <a:buFont typeface="Arial"/>
                        <a:buChar char="•"/>
                      </a:pPr>
                      <a:r>
                        <a:rPr lang="en-US" sz="2800" u="none" strike="noStrike" kern="0" spc="0" dirty="0">
                          <a:solidFill>
                            <a:srgbClr val="000000"/>
                          </a:solidFill>
                          <a:effectLst/>
                          <a:latin typeface="Gill Sans"/>
                          <a:ea typeface="Gill Sans"/>
                        </a:rPr>
                        <a:t>Speak the truth (</a:t>
                      </a:r>
                      <a:r>
                        <a:rPr lang="en-US" sz="2800" u="none" strike="noStrike" kern="0" spc="0" dirty="0" err="1">
                          <a:solidFill>
                            <a:srgbClr val="000000"/>
                          </a:solidFill>
                          <a:effectLst/>
                          <a:latin typeface="Gill Sans"/>
                          <a:ea typeface="Gill Sans"/>
                        </a:rPr>
                        <a:t>Eph</a:t>
                      </a:r>
                      <a:r>
                        <a:rPr lang="en-US" sz="2800" u="none" strike="noStrike" kern="0" spc="0" dirty="0">
                          <a:solidFill>
                            <a:srgbClr val="000000"/>
                          </a:solidFill>
                          <a:effectLst/>
                          <a:latin typeface="Gill Sans"/>
                          <a:ea typeface="Gill Sans"/>
                        </a:rPr>
                        <a:t> 4:25)</a:t>
                      </a:r>
                    </a:p>
                  </a:txBody>
                  <a:tcPr marL="68580" marR="68580" marT="0" marB="0"/>
                </a:tc>
              </a:tr>
              <a:tr h="878840">
                <a:tc>
                  <a:txBody>
                    <a:bodyPr/>
                    <a:lstStyle/>
                    <a:p>
                      <a:pPr marL="342900" marR="0" lvl="0" indent="-342900" fontAlgn="base">
                        <a:spcBef>
                          <a:spcPts val="400"/>
                        </a:spcBef>
                        <a:spcAft>
                          <a:spcPts val="400"/>
                        </a:spcAft>
                        <a:buFont typeface="Arial"/>
                        <a:buChar char="•"/>
                      </a:pPr>
                      <a:r>
                        <a:rPr lang="en-US" sz="2800" u="none" strike="noStrike" kern="0" spc="0">
                          <a:solidFill>
                            <a:srgbClr val="000000"/>
                          </a:solidFill>
                          <a:effectLst/>
                          <a:latin typeface="Gill Sans"/>
                          <a:ea typeface="Gill Sans"/>
                        </a:rPr>
                        <a:t>Lying (4:25)</a:t>
                      </a:r>
                    </a:p>
                  </a:txBody>
                  <a:tcPr marL="68580" marR="68580" marT="0" marB="0"/>
                </a:tc>
                <a:tc>
                  <a:txBody>
                    <a:bodyPr/>
                    <a:lstStyle/>
                    <a:p>
                      <a:pPr marL="342900" marR="0" lvl="0" indent="-342900" fontAlgn="base">
                        <a:spcBef>
                          <a:spcPts val="400"/>
                        </a:spcBef>
                        <a:spcAft>
                          <a:spcPts val="400"/>
                        </a:spcAft>
                        <a:buFont typeface="Arial"/>
                        <a:buChar char="•"/>
                      </a:pPr>
                      <a:r>
                        <a:rPr lang="en-US" sz="2800" u="none" strike="noStrike" kern="0" spc="0" dirty="0">
                          <a:solidFill>
                            <a:srgbClr val="000000"/>
                          </a:solidFill>
                          <a:effectLst/>
                          <a:latin typeface="Gill Sans"/>
                          <a:ea typeface="Gill Sans"/>
                        </a:rPr>
                        <a:t>Not sin when angry (4:26)</a:t>
                      </a:r>
                    </a:p>
                  </a:txBody>
                  <a:tcPr marL="68580" marR="68580" marT="0" marB="0"/>
                </a:tc>
              </a:tr>
              <a:tr h="878840">
                <a:tc>
                  <a:txBody>
                    <a:bodyPr/>
                    <a:lstStyle/>
                    <a:p>
                      <a:pPr marL="342900" marR="0" lvl="0" indent="-342900" fontAlgn="base">
                        <a:spcBef>
                          <a:spcPts val="400"/>
                        </a:spcBef>
                        <a:spcAft>
                          <a:spcPts val="400"/>
                        </a:spcAft>
                        <a:buFont typeface="Arial"/>
                        <a:buChar char="•"/>
                      </a:pPr>
                      <a:r>
                        <a:rPr lang="en-US" sz="2800" u="none" strike="noStrike" kern="0" spc="0" dirty="0">
                          <a:solidFill>
                            <a:srgbClr val="000000"/>
                          </a:solidFill>
                          <a:effectLst/>
                          <a:latin typeface="Gill Sans"/>
                          <a:ea typeface="Gill Sans"/>
                        </a:rPr>
                        <a:t>Being angry (4:26-27)</a:t>
                      </a:r>
                    </a:p>
                  </a:txBody>
                  <a:tcPr marL="68580" marR="68580" marT="0" marB="0"/>
                </a:tc>
                <a:tc>
                  <a:txBody>
                    <a:bodyPr/>
                    <a:lstStyle/>
                    <a:p>
                      <a:pPr marL="342900" marR="0" lvl="0" indent="-342900" fontAlgn="base">
                        <a:spcBef>
                          <a:spcPts val="400"/>
                        </a:spcBef>
                        <a:spcAft>
                          <a:spcPts val="400"/>
                        </a:spcAft>
                        <a:buFont typeface="Arial"/>
                        <a:buChar char="•"/>
                      </a:pPr>
                      <a:r>
                        <a:rPr lang="en-US" sz="2800" u="none" strike="noStrike" kern="0" spc="0" dirty="0">
                          <a:solidFill>
                            <a:srgbClr val="000000"/>
                          </a:solidFill>
                          <a:effectLst/>
                          <a:latin typeface="Gill Sans"/>
                          <a:ea typeface="Gill Sans"/>
                        </a:rPr>
                        <a:t>Work hard (4:28)</a:t>
                      </a:r>
                    </a:p>
                  </a:txBody>
                  <a:tcPr marL="68580" marR="68580" marT="0" marB="0"/>
                </a:tc>
              </a:tr>
              <a:tr h="878840">
                <a:tc>
                  <a:txBody>
                    <a:bodyPr/>
                    <a:lstStyle/>
                    <a:p>
                      <a:pPr marL="342900" marR="0" lvl="0" indent="-342900" fontAlgn="base">
                        <a:spcBef>
                          <a:spcPts val="400"/>
                        </a:spcBef>
                        <a:spcAft>
                          <a:spcPts val="400"/>
                        </a:spcAft>
                        <a:buFont typeface="Arial"/>
                        <a:buChar char="•"/>
                      </a:pPr>
                      <a:r>
                        <a:rPr lang="en-US" sz="2800" u="none" strike="noStrike" kern="0" spc="0">
                          <a:solidFill>
                            <a:srgbClr val="000000"/>
                          </a:solidFill>
                          <a:effectLst/>
                          <a:latin typeface="Gill Sans"/>
                          <a:ea typeface="Gill Sans"/>
                        </a:rPr>
                        <a:t>Stealing (4:28)</a:t>
                      </a:r>
                    </a:p>
                  </a:txBody>
                  <a:tcPr marL="68580" marR="68580" marT="0" marB="0"/>
                </a:tc>
                <a:tc>
                  <a:txBody>
                    <a:bodyPr/>
                    <a:lstStyle/>
                    <a:p>
                      <a:pPr marL="342900" marR="0" lvl="0" indent="-342900" fontAlgn="base">
                        <a:spcBef>
                          <a:spcPts val="400"/>
                        </a:spcBef>
                        <a:spcAft>
                          <a:spcPts val="400"/>
                        </a:spcAft>
                        <a:buFont typeface="Arial"/>
                        <a:buChar char="•"/>
                      </a:pPr>
                      <a:r>
                        <a:rPr lang="en-US" sz="2800" u="none" strike="noStrike" kern="0" spc="0" dirty="0">
                          <a:solidFill>
                            <a:srgbClr val="000000"/>
                          </a:solidFill>
                          <a:effectLst/>
                          <a:latin typeface="Gill Sans"/>
                          <a:ea typeface="Gill Sans"/>
                        </a:rPr>
                        <a:t>Encourage (4:29)</a:t>
                      </a:r>
                    </a:p>
                  </a:txBody>
                  <a:tcPr marL="68580" marR="68580" marT="0" marB="0"/>
                </a:tc>
              </a:tr>
              <a:tr h="878840">
                <a:tc>
                  <a:txBody>
                    <a:bodyPr/>
                    <a:lstStyle/>
                    <a:p>
                      <a:pPr marL="342900" marR="0" lvl="0" indent="-342900" fontAlgn="base">
                        <a:spcBef>
                          <a:spcPts val="400"/>
                        </a:spcBef>
                        <a:spcAft>
                          <a:spcPts val="400"/>
                        </a:spcAft>
                        <a:buFont typeface="Arial"/>
                        <a:buChar char="•"/>
                      </a:pPr>
                      <a:r>
                        <a:rPr lang="en-US" sz="2800" u="none" strike="noStrike" kern="0" spc="0">
                          <a:solidFill>
                            <a:srgbClr val="000000"/>
                          </a:solidFill>
                          <a:effectLst/>
                          <a:latin typeface="Gill Sans"/>
                          <a:ea typeface="Gill Sans"/>
                        </a:rPr>
                        <a:t>Cursing (4:29)</a:t>
                      </a:r>
                    </a:p>
                  </a:txBody>
                  <a:tcPr marL="68580" marR="68580" marT="0" marB="0"/>
                </a:tc>
                <a:tc>
                  <a:txBody>
                    <a:bodyPr/>
                    <a:lstStyle/>
                    <a:p>
                      <a:pPr marL="342900" marR="0" lvl="0" indent="-342900" fontAlgn="base">
                        <a:spcBef>
                          <a:spcPts val="400"/>
                        </a:spcBef>
                        <a:spcAft>
                          <a:spcPts val="400"/>
                        </a:spcAft>
                        <a:buFont typeface="Arial"/>
                        <a:buChar char="•"/>
                      </a:pPr>
                      <a:r>
                        <a:rPr lang="en-US" sz="2800" u="none" strike="noStrike" kern="0" spc="0" dirty="0">
                          <a:solidFill>
                            <a:srgbClr val="000000"/>
                          </a:solidFill>
                          <a:effectLst/>
                          <a:latin typeface="Gill Sans"/>
                          <a:ea typeface="Gill Sans"/>
                        </a:rPr>
                        <a:t>Be kind, tenderhearted, and forgiving of one another (4:32)</a:t>
                      </a:r>
                    </a:p>
                  </a:txBody>
                  <a:tcPr marL="68580" marR="68580" marT="0" marB="0"/>
                </a:tc>
              </a:tr>
              <a:tr h="878840">
                <a:tc>
                  <a:txBody>
                    <a:bodyPr/>
                    <a:lstStyle/>
                    <a:p>
                      <a:pPr marL="342900" marR="0" lvl="0" indent="-342900" fontAlgn="base">
                        <a:spcBef>
                          <a:spcPts val="400"/>
                        </a:spcBef>
                        <a:spcAft>
                          <a:spcPts val="400"/>
                        </a:spcAft>
                        <a:buFont typeface="Arial"/>
                        <a:buChar char="•"/>
                      </a:pPr>
                      <a:r>
                        <a:rPr lang="en-US" sz="2800" u="none" strike="noStrike" kern="0" spc="0">
                          <a:solidFill>
                            <a:srgbClr val="000000"/>
                          </a:solidFill>
                          <a:effectLst/>
                          <a:latin typeface="Gill Sans"/>
                          <a:ea typeface="Gill Sans"/>
                        </a:rPr>
                        <a:t>Being bitter (4:31)</a:t>
                      </a:r>
                    </a:p>
                  </a:txBody>
                  <a:tcPr marL="68580" marR="68580" marT="0" marB="0"/>
                </a:tc>
                <a:tc>
                  <a:txBody>
                    <a:bodyPr/>
                    <a:lstStyle/>
                    <a:p>
                      <a:pPr marL="209550" marR="0">
                        <a:spcBef>
                          <a:spcPts val="400"/>
                        </a:spcBef>
                        <a:spcAft>
                          <a:spcPts val="400"/>
                        </a:spcAft>
                      </a:pPr>
                      <a:r>
                        <a:rPr lang="en-US" sz="2800" dirty="0">
                          <a:solidFill>
                            <a:srgbClr val="000000"/>
                          </a:solidFill>
                          <a:effectLst/>
                          <a:latin typeface="Gill Sans"/>
                          <a:ea typeface="Gill Sans"/>
                        </a:rPr>
                        <a:t> </a:t>
                      </a:r>
                    </a:p>
                  </a:txBody>
                  <a:tcPr marL="68580" marR="68580" marT="0" marB="0"/>
                </a:tc>
              </a:tr>
              <a:tr h="878840">
                <a:tc>
                  <a:txBody>
                    <a:bodyPr/>
                    <a:lstStyle/>
                    <a:p>
                      <a:pPr marL="342900" marR="0" lvl="0" indent="-342900" fontAlgn="base">
                        <a:spcBef>
                          <a:spcPts val="400"/>
                        </a:spcBef>
                        <a:spcAft>
                          <a:spcPts val="400"/>
                        </a:spcAft>
                        <a:buFont typeface="Arial"/>
                        <a:buChar char="•"/>
                      </a:pPr>
                      <a:r>
                        <a:rPr lang="en-US" sz="2800" u="none" strike="noStrike" kern="0" spc="0">
                          <a:solidFill>
                            <a:srgbClr val="000000"/>
                          </a:solidFill>
                          <a:effectLst/>
                          <a:latin typeface="Gill Sans"/>
                          <a:ea typeface="Gill Sans"/>
                        </a:rPr>
                        <a:t>Being unforgiving (4:32)</a:t>
                      </a:r>
                    </a:p>
                  </a:txBody>
                  <a:tcPr marL="68580" marR="68580" marT="0" marB="0"/>
                </a:tc>
                <a:tc>
                  <a:txBody>
                    <a:bodyPr/>
                    <a:lstStyle/>
                    <a:p>
                      <a:pPr marL="209550" marR="0">
                        <a:spcBef>
                          <a:spcPts val="400"/>
                        </a:spcBef>
                        <a:spcAft>
                          <a:spcPts val="400"/>
                        </a:spcAft>
                      </a:pPr>
                      <a:r>
                        <a:rPr lang="en-US" sz="2800" dirty="0">
                          <a:solidFill>
                            <a:srgbClr val="000000"/>
                          </a:solidFill>
                          <a:effectLst/>
                          <a:latin typeface="Gill Sans"/>
                          <a:ea typeface="Gill Sans"/>
                        </a:rPr>
                        <a:t> </a:t>
                      </a:r>
                    </a:p>
                  </a:txBody>
                  <a:tcPr marL="68580" marR="68580" marT="0" marB="0"/>
                </a:tc>
              </a:tr>
              <a:tr h="878840">
                <a:tc>
                  <a:txBody>
                    <a:bodyPr/>
                    <a:lstStyle/>
                    <a:p>
                      <a:pPr marL="342900" marR="0" lvl="0" indent="-342900" fontAlgn="base">
                        <a:spcBef>
                          <a:spcPts val="400"/>
                        </a:spcBef>
                        <a:spcAft>
                          <a:spcPts val="400"/>
                        </a:spcAft>
                        <a:buFont typeface="Arial"/>
                        <a:buChar char="•"/>
                      </a:pPr>
                      <a:r>
                        <a:rPr lang="en-US" sz="2800" u="none" strike="noStrike" kern="0" spc="0">
                          <a:solidFill>
                            <a:srgbClr val="000000"/>
                          </a:solidFill>
                          <a:effectLst/>
                          <a:latin typeface="Gill Sans"/>
                          <a:ea typeface="Gill Sans"/>
                        </a:rPr>
                        <a:t>Being sexually immoral (Eph 5:3-5)</a:t>
                      </a:r>
                    </a:p>
                  </a:txBody>
                  <a:tcPr marL="68580" marR="68580" marT="0" marB="0"/>
                </a:tc>
                <a:tc>
                  <a:txBody>
                    <a:bodyPr/>
                    <a:lstStyle/>
                    <a:p>
                      <a:pPr marL="209550" marR="0">
                        <a:spcBef>
                          <a:spcPts val="400"/>
                        </a:spcBef>
                        <a:spcAft>
                          <a:spcPts val="400"/>
                        </a:spcAft>
                      </a:pPr>
                      <a:r>
                        <a:rPr lang="en-US" sz="2800" dirty="0">
                          <a:solidFill>
                            <a:srgbClr val="000000"/>
                          </a:solidFill>
                          <a:effectLst/>
                          <a:latin typeface="Gill Sans"/>
                          <a:ea typeface="Gill Sans"/>
                        </a:rPr>
                        <a:t> </a:t>
                      </a:r>
                    </a:p>
                  </a:txBody>
                  <a:tcPr marL="68580" marR="68580" marT="0" marB="0"/>
                </a:tc>
              </a:tr>
            </a:tbl>
          </a:graphicData>
        </a:graphic>
      </p:graphicFrame>
      <p:sp>
        <p:nvSpPr>
          <p:cNvPr id="5" name="Rectangle 4"/>
          <p:cNvSpPr/>
          <p:nvPr/>
        </p:nvSpPr>
        <p:spPr>
          <a:xfrm>
            <a:off x="1117600" y="8368605"/>
            <a:ext cx="11159067" cy="1384995"/>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lvl="0" fontAlgn="base"/>
            <a:r>
              <a:rPr lang="en-US" sz="2800" dirty="0"/>
              <a:t>Therefore be imitators of God, as beloved children.  And walk in love, as Christ loved us and gave Himself up for us, a fragrant offering and sacrifice to God.  (</a:t>
            </a:r>
            <a:r>
              <a:rPr lang="en-US" sz="2800" dirty="0" err="1"/>
              <a:t>Eph</a:t>
            </a:r>
            <a:r>
              <a:rPr lang="en-US" sz="2800" dirty="0"/>
              <a:t> 5:1-2)</a:t>
            </a:r>
          </a:p>
        </p:txBody>
      </p:sp>
    </p:spTree>
    <p:extLst>
      <p:ext uri="{BB962C8B-B14F-4D97-AF65-F5344CB8AC3E}">
        <p14:creationId xmlns:p14="http://schemas.microsoft.com/office/powerpoint/2010/main" val="11296366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50875" y="273366"/>
            <a:ext cx="11703050" cy="1199834"/>
          </a:xfrm>
        </p:spPr>
        <p:style>
          <a:lnRef idx="1">
            <a:schemeClr val="accent3"/>
          </a:lnRef>
          <a:fillRef idx="2">
            <a:schemeClr val="accent3"/>
          </a:fillRef>
          <a:effectRef idx="1">
            <a:schemeClr val="accent3"/>
          </a:effectRef>
          <a:fontRef idx="minor">
            <a:schemeClr val="dk1"/>
          </a:fontRef>
        </p:style>
        <p:txBody>
          <a:bodyPr>
            <a:noAutofit/>
          </a:bodyPr>
          <a:lstStyle/>
          <a:p>
            <a:r>
              <a:rPr lang="en-US" b="1" dirty="0"/>
              <a:t>B</a:t>
            </a:r>
            <a:r>
              <a:rPr lang="en-US" b="1" dirty="0" smtClean="0"/>
              <a:t>) Attributes of the Holy Spirit</a:t>
            </a:r>
            <a:endParaRPr lang="en-US" b="1" dirty="0"/>
          </a:p>
        </p:txBody>
      </p:sp>
      <p:sp>
        <p:nvSpPr>
          <p:cNvPr id="3" name="Text Placeholder 2"/>
          <p:cNvSpPr>
            <a:spLocks noGrp="1"/>
          </p:cNvSpPr>
          <p:nvPr>
            <p:ph type="body" sz="quarter" idx="4294967295"/>
          </p:nvPr>
        </p:nvSpPr>
        <p:spPr>
          <a:xfrm>
            <a:off x="812800" y="3315900"/>
            <a:ext cx="11541125" cy="6386900"/>
          </a:xfrm>
        </p:spPr>
        <p:style>
          <a:lnRef idx="1">
            <a:schemeClr val="accent3"/>
          </a:lnRef>
          <a:fillRef idx="2">
            <a:schemeClr val="accent3"/>
          </a:fillRef>
          <a:effectRef idx="1">
            <a:schemeClr val="accent3"/>
          </a:effectRef>
          <a:fontRef idx="minor">
            <a:schemeClr val="dk1"/>
          </a:fontRef>
        </p:style>
        <p:txBody>
          <a:bodyPr>
            <a:noAutofit/>
          </a:bodyPr>
          <a:lstStyle/>
          <a:p>
            <a:pPr lvl="0" fontAlgn="base"/>
            <a:r>
              <a:rPr lang="en-US" sz="2800" dirty="0"/>
              <a:t>Old Testament, the Hebrew word </a:t>
            </a:r>
            <a:r>
              <a:rPr lang="en-US" sz="2800" dirty="0" err="1"/>
              <a:t>ruwach</a:t>
            </a:r>
            <a:r>
              <a:rPr lang="en-US" sz="2800" dirty="0"/>
              <a:t> (</a:t>
            </a:r>
            <a:r>
              <a:rPr lang="en-US" sz="2800" dirty="0" err="1"/>
              <a:t>roo-akh</a:t>
            </a:r>
            <a:r>
              <a:rPr lang="en-US" sz="2800" dirty="0"/>
              <a:t>) = wind was used when talking about the Spirit.  In the New Testament, the Greek word </a:t>
            </a:r>
            <a:r>
              <a:rPr lang="en-US" sz="2800" dirty="0" err="1"/>
              <a:t>pneuma</a:t>
            </a:r>
            <a:r>
              <a:rPr lang="en-US" sz="2800" dirty="0"/>
              <a:t> (</a:t>
            </a:r>
            <a:r>
              <a:rPr lang="en-US" sz="2800" dirty="0" err="1"/>
              <a:t>pnyoo-mah</a:t>
            </a:r>
            <a:r>
              <a:rPr lang="en-US" sz="2800" dirty="0"/>
              <a:t>) = breathe was used. </a:t>
            </a:r>
            <a:endParaRPr lang="en-US" sz="2800" dirty="0" smtClean="0"/>
          </a:p>
          <a:p>
            <a:pPr lvl="0" fontAlgn="base"/>
            <a:endParaRPr lang="en-US" sz="2800" dirty="0"/>
          </a:p>
          <a:p>
            <a:pPr lvl="0" fontAlgn="base"/>
            <a:r>
              <a:rPr lang="en-US" sz="2800" dirty="0"/>
              <a:t>This shows some different attributes of the Holy Spirit.  He is omniscient; Spirit knows the thoughts of God (1 Cor. 2:10-11) and omnipresent (Psalm 139:7)</a:t>
            </a:r>
            <a:r>
              <a:rPr lang="en-US" sz="2800" dirty="0" smtClean="0"/>
              <a:t>.</a:t>
            </a:r>
          </a:p>
          <a:p>
            <a:pPr lvl="0" fontAlgn="base"/>
            <a:endParaRPr lang="en-US" sz="2800" dirty="0"/>
          </a:p>
          <a:p>
            <a:pPr lvl="0" fontAlgn="base"/>
            <a:r>
              <a:rPr lang="en-US" sz="2800" dirty="0"/>
              <a:t>The Holy Spirit also has life (Rom 8:2), will (1 Cor. 12:11), and is eternal (</a:t>
            </a:r>
            <a:r>
              <a:rPr lang="en-US" sz="2800" dirty="0" smtClean="0"/>
              <a:t>Heb. </a:t>
            </a:r>
            <a:r>
              <a:rPr lang="en-US" sz="2800" dirty="0"/>
              <a:t>9:14).  A mere force could not possess all of these attributes. </a:t>
            </a:r>
            <a:endParaRPr lang="en-US" sz="2800" dirty="0" smtClean="0"/>
          </a:p>
          <a:p>
            <a:pPr lvl="0" fontAlgn="base"/>
            <a:endParaRPr lang="en-US" sz="2800" dirty="0"/>
          </a:p>
          <a:p>
            <a:pPr lvl="0" fontAlgn="base"/>
            <a:r>
              <a:rPr lang="en-US" sz="2800" dirty="0" smtClean="0"/>
              <a:t>The </a:t>
            </a:r>
            <a:r>
              <a:rPr lang="en-US" sz="2800" dirty="0"/>
              <a:t>Holy Spirit is used 92 times in the Bible. Why is ‘holy’ used to describe the Spirit of God? What does it mean for us His people in whom He dwells?</a:t>
            </a:r>
          </a:p>
        </p:txBody>
      </p:sp>
      <p:sp>
        <p:nvSpPr>
          <p:cNvPr id="4" name="Rectangle 3"/>
          <p:cNvSpPr/>
          <p:nvPr/>
        </p:nvSpPr>
        <p:spPr>
          <a:xfrm>
            <a:off x="650875" y="1610774"/>
            <a:ext cx="11703050" cy="1569660"/>
          </a:xfrm>
          <a:prstGeom prst="rect">
            <a:avLst/>
          </a:prstGeom>
        </p:spPr>
        <p:txBody>
          <a:bodyPr wrap="square">
            <a:spAutoFit/>
          </a:bodyPr>
          <a:lstStyle/>
          <a:p>
            <a:r>
              <a:rPr lang="de-DE" sz="3200" dirty="0"/>
              <a:t>“</a:t>
            </a:r>
            <a:r>
              <a:rPr lang="en-US" sz="3200" dirty="0"/>
              <a:t>The wind blows where it wishes and you hear the sound of it, but do not know where it comes from and where it is going; so is everyone who is born of the Spirit” (John 3:8).</a:t>
            </a:r>
          </a:p>
        </p:txBody>
      </p:sp>
    </p:spTree>
    <p:extLst>
      <p:ext uri="{BB962C8B-B14F-4D97-AF65-F5344CB8AC3E}">
        <p14:creationId xmlns:p14="http://schemas.microsoft.com/office/powerpoint/2010/main" val="17719890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50875" y="493499"/>
            <a:ext cx="11703050" cy="1199834"/>
          </a:xfrm>
        </p:spPr>
        <p:style>
          <a:lnRef idx="1">
            <a:schemeClr val="accent3"/>
          </a:lnRef>
          <a:fillRef idx="2">
            <a:schemeClr val="accent3"/>
          </a:fillRef>
          <a:effectRef idx="1">
            <a:schemeClr val="accent3"/>
          </a:effectRef>
          <a:fontRef idx="minor">
            <a:schemeClr val="dk1"/>
          </a:fontRef>
        </p:style>
        <p:txBody>
          <a:bodyPr>
            <a:noAutofit/>
          </a:bodyPr>
          <a:lstStyle/>
          <a:p>
            <a:r>
              <a:rPr lang="en-US" b="1" dirty="0"/>
              <a:t>C</a:t>
            </a:r>
            <a:r>
              <a:rPr lang="en-US" b="1" dirty="0" smtClean="0"/>
              <a:t>) </a:t>
            </a:r>
            <a:r>
              <a:rPr lang="en-US" b="1" dirty="0" smtClean="0"/>
              <a:t>The Personal Nature of the Holy Spirit</a:t>
            </a:r>
            <a:endParaRPr lang="en-US" b="1" dirty="0"/>
          </a:p>
        </p:txBody>
      </p:sp>
      <p:graphicFrame>
        <p:nvGraphicFramePr>
          <p:cNvPr id="2" name="Table 1"/>
          <p:cNvGraphicFramePr>
            <a:graphicFrameLocks noGrp="1"/>
          </p:cNvGraphicFramePr>
          <p:nvPr>
            <p:extLst>
              <p:ext uri="{D42A27DB-BD31-4B8C-83A1-F6EECF244321}">
                <p14:modId xmlns:p14="http://schemas.microsoft.com/office/powerpoint/2010/main" val="3471564452"/>
              </p:ext>
            </p:extLst>
          </p:nvPr>
        </p:nvGraphicFramePr>
        <p:xfrm>
          <a:off x="1286931" y="2139245"/>
          <a:ext cx="10701868" cy="7240415"/>
        </p:xfrm>
        <a:graphic>
          <a:graphicData uri="http://schemas.openxmlformats.org/drawingml/2006/table">
            <a:tbl>
              <a:tblPr firstRow="1" bandRow="1">
                <a:tableStyleId>{5940675A-B579-460E-94D1-54222C63F5DA}</a:tableStyleId>
              </a:tblPr>
              <a:tblGrid>
                <a:gridCol w="5350934"/>
                <a:gridCol w="5350934"/>
              </a:tblGrid>
              <a:tr h="881945">
                <a:tc>
                  <a:txBody>
                    <a:bodyPr/>
                    <a:lstStyle/>
                    <a:p>
                      <a:r>
                        <a:rPr lang="en-US" sz="3200" b="1" dirty="0" smtClean="0"/>
                        <a:t>Gen 1:2</a:t>
                      </a:r>
                    </a:p>
                    <a:p>
                      <a:endParaRPr lang="en-US" sz="3200" b="1" dirty="0"/>
                    </a:p>
                  </a:txBody>
                  <a:tcPr/>
                </a:tc>
                <a:tc>
                  <a:txBody>
                    <a:bodyPr/>
                    <a:lstStyle/>
                    <a:p>
                      <a:r>
                        <a:rPr lang="en-US" sz="2800" b="1" dirty="0" smtClean="0"/>
                        <a:t>creation</a:t>
                      </a:r>
                      <a:endParaRPr lang="en-US" sz="2800" b="1" dirty="0"/>
                    </a:p>
                  </a:txBody>
                  <a:tcPr/>
                </a:tc>
              </a:tr>
              <a:tr h="881945">
                <a:tc>
                  <a:txBody>
                    <a:bodyPr/>
                    <a:lstStyle/>
                    <a:p>
                      <a:r>
                        <a:rPr lang="en-US" sz="3200" b="1" dirty="0" err="1" smtClean="0"/>
                        <a:t>Zech</a:t>
                      </a:r>
                      <a:r>
                        <a:rPr lang="en-US" sz="3200" b="1" dirty="0" smtClean="0"/>
                        <a:t> 4:6</a:t>
                      </a:r>
                      <a:endParaRPr lang="en-US" sz="3200" b="1" dirty="0"/>
                    </a:p>
                  </a:txBody>
                  <a:tcPr/>
                </a:tc>
                <a:tc>
                  <a:txBody>
                    <a:bodyPr/>
                    <a:lstStyle/>
                    <a:p>
                      <a:endParaRPr lang="en-US" sz="2800" b="1" dirty="0"/>
                    </a:p>
                  </a:txBody>
                  <a:tcPr/>
                </a:tc>
              </a:tr>
              <a:tr h="881945">
                <a:tc>
                  <a:txBody>
                    <a:bodyPr/>
                    <a:lstStyle/>
                    <a:p>
                      <a:r>
                        <a:rPr lang="en-US" sz="3200" b="1" dirty="0" smtClean="0"/>
                        <a:t>Rom 8:14</a:t>
                      </a:r>
                      <a:endParaRPr lang="en-US" sz="3200" b="1" dirty="0"/>
                    </a:p>
                  </a:txBody>
                  <a:tcPr/>
                </a:tc>
                <a:tc>
                  <a:txBody>
                    <a:bodyPr/>
                    <a:lstStyle/>
                    <a:p>
                      <a:endParaRPr lang="en-US" sz="2800" b="1" dirty="0"/>
                    </a:p>
                  </a:txBody>
                  <a:tcPr/>
                </a:tc>
              </a:tr>
              <a:tr h="881945">
                <a:tc>
                  <a:txBody>
                    <a:bodyPr/>
                    <a:lstStyle/>
                    <a:p>
                      <a:r>
                        <a:rPr lang="en-US" sz="3200" b="1" dirty="0" smtClean="0"/>
                        <a:t>John 14:26</a:t>
                      </a:r>
                      <a:endParaRPr lang="en-US" sz="3200" b="1" dirty="0"/>
                    </a:p>
                  </a:txBody>
                  <a:tcPr/>
                </a:tc>
                <a:tc>
                  <a:txBody>
                    <a:bodyPr/>
                    <a:lstStyle/>
                    <a:p>
                      <a:endParaRPr lang="en-US" sz="2800" b="1" dirty="0"/>
                    </a:p>
                  </a:txBody>
                  <a:tcPr/>
                </a:tc>
              </a:tr>
              <a:tr h="881945">
                <a:tc>
                  <a:txBody>
                    <a:bodyPr/>
                    <a:lstStyle/>
                    <a:p>
                      <a:r>
                        <a:rPr lang="en-US" sz="3200" b="1" dirty="0" smtClean="0"/>
                        <a:t>John 16:8</a:t>
                      </a:r>
                      <a:endParaRPr lang="en-US" sz="3200" b="1" dirty="0"/>
                    </a:p>
                  </a:txBody>
                  <a:tcPr/>
                </a:tc>
                <a:tc>
                  <a:txBody>
                    <a:bodyPr/>
                    <a:lstStyle/>
                    <a:p>
                      <a:endParaRPr lang="en-US" sz="2800" b="1" dirty="0"/>
                    </a:p>
                  </a:txBody>
                  <a:tcPr/>
                </a:tc>
              </a:tr>
              <a:tr h="881945">
                <a:tc>
                  <a:txBody>
                    <a:bodyPr/>
                    <a:lstStyle/>
                    <a:p>
                      <a:r>
                        <a:rPr lang="en-US" sz="3200" b="1" dirty="0" smtClean="0"/>
                        <a:t>John 16:13</a:t>
                      </a:r>
                      <a:endParaRPr lang="en-US" sz="3200" b="1" dirty="0"/>
                    </a:p>
                  </a:txBody>
                  <a:tcPr/>
                </a:tc>
                <a:tc>
                  <a:txBody>
                    <a:bodyPr/>
                    <a:lstStyle/>
                    <a:p>
                      <a:endParaRPr lang="en-US" sz="2800" b="1" dirty="0"/>
                    </a:p>
                  </a:txBody>
                  <a:tcPr/>
                </a:tc>
              </a:tr>
              <a:tr h="881945">
                <a:tc>
                  <a:txBody>
                    <a:bodyPr/>
                    <a:lstStyle/>
                    <a:p>
                      <a:r>
                        <a:rPr lang="en-US" sz="3200" b="1" dirty="0" smtClean="0"/>
                        <a:t>Isa 59:19</a:t>
                      </a:r>
                      <a:endParaRPr lang="en-US" sz="3200" b="1" dirty="0"/>
                    </a:p>
                  </a:txBody>
                  <a:tcPr/>
                </a:tc>
                <a:tc>
                  <a:txBody>
                    <a:bodyPr/>
                    <a:lstStyle/>
                    <a:p>
                      <a:endParaRPr lang="en-US" sz="2800" b="1" dirty="0"/>
                    </a:p>
                  </a:txBody>
                  <a:tcPr/>
                </a:tc>
              </a:tr>
              <a:tr h="881945">
                <a:tc>
                  <a:txBody>
                    <a:bodyPr/>
                    <a:lstStyle/>
                    <a:p>
                      <a:r>
                        <a:rPr lang="en-US" sz="3200" b="1" dirty="0" smtClean="0"/>
                        <a:t>Acts 8:29</a:t>
                      </a:r>
                      <a:endParaRPr lang="en-US" sz="3200" b="1" dirty="0"/>
                    </a:p>
                  </a:txBody>
                  <a:tcPr/>
                </a:tc>
                <a:tc>
                  <a:txBody>
                    <a:bodyPr/>
                    <a:lstStyle/>
                    <a:p>
                      <a:endParaRPr lang="en-US" sz="2800" b="1" dirty="0"/>
                    </a:p>
                  </a:txBody>
                  <a:tcPr/>
                </a:tc>
              </a:tr>
            </a:tbl>
          </a:graphicData>
        </a:graphic>
      </p:graphicFrame>
    </p:spTree>
    <p:extLst>
      <p:ext uri="{BB962C8B-B14F-4D97-AF65-F5344CB8AC3E}">
        <p14:creationId xmlns:p14="http://schemas.microsoft.com/office/powerpoint/2010/main" val="18203253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50875" y="493499"/>
            <a:ext cx="11703050" cy="1199834"/>
          </a:xfrm>
        </p:spPr>
        <p:style>
          <a:lnRef idx="1">
            <a:schemeClr val="accent3"/>
          </a:lnRef>
          <a:fillRef idx="2">
            <a:schemeClr val="accent3"/>
          </a:fillRef>
          <a:effectRef idx="1">
            <a:schemeClr val="accent3"/>
          </a:effectRef>
          <a:fontRef idx="minor">
            <a:schemeClr val="dk1"/>
          </a:fontRef>
        </p:style>
        <p:txBody>
          <a:bodyPr>
            <a:noAutofit/>
          </a:bodyPr>
          <a:lstStyle/>
          <a:p>
            <a:r>
              <a:rPr lang="en-US" b="1" dirty="0"/>
              <a:t>C</a:t>
            </a:r>
            <a:r>
              <a:rPr lang="en-US" b="1" dirty="0" smtClean="0"/>
              <a:t>) </a:t>
            </a:r>
            <a:r>
              <a:rPr lang="en-US" b="1" dirty="0" smtClean="0"/>
              <a:t>The Personal Nature of the Holy Spirit</a:t>
            </a:r>
            <a:endParaRPr lang="en-US" b="1" dirty="0"/>
          </a:p>
        </p:txBody>
      </p:sp>
      <p:graphicFrame>
        <p:nvGraphicFramePr>
          <p:cNvPr id="2" name="Table 1"/>
          <p:cNvGraphicFramePr>
            <a:graphicFrameLocks noGrp="1"/>
          </p:cNvGraphicFramePr>
          <p:nvPr>
            <p:extLst>
              <p:ext uri="{D42A27DB-BD31-4B8C-83A1-F6EECF244321}">
                <p14:modId xmlns:p14="http://schemas.microsoft.com/office/powerpoint/2010/main" val="3879569403"/>
              </p:ext>
            </p:extLst>
          </p:nvPr>
        </p:nvGraphicFramePr>
        <p:xfrm>
          <a:off x="1286931" y="2139245"/>
          <a:ext cx="10701868" cy="7240415"/>
        </p:xfrm>
        <a:graphic>
          <a:graphicData uri="http://schemas.openxmlformats.org/drawingml/2006/table">
            <a:tbl>
              <a:tblPr firstRow="1" bandRow="1">
                <a:tableStyleId>{5940675A-B579-460E-94D1-54222C63F5DA}</a:tableStyleId>
              </a:tblPr>
              <a:tblGrid>
                <a:gridCol w="5350934"/>
                <a:gridCol w="5350934"/>
              </a:tblGrid>
              <a:tr h="881945">
                <a:tc>
                  <a:txBody>
                    <a:bodyPr/>
                    <a:lstStyle/>
                    <a:p>
                      <a:r>
                        <a:rPr lang="en-US" sz="3200" b="1" dirty="0" smtClean="0"/>
                        <a:t>Gen 1:2</a:t>
                      </a:r>
                    </a:p>
                    <a:p>
                      <a:endParaRPr lang="en-US" sz="3200" b="1" dirty="0"/>
                    </a:p>
                  </a:txBody>
                  <a:tcPr/>
                </a:tc>
                <a:tc>
                  <a:txBody>
                    <a:bodyPr/>
                    <a:lstStyle/>
                    <a:p>
                      <a:r>
                        <a:rPr lang="en-US" sz="2800" b="1" smtClean="0"/>
                        <a:t>(creation)</a:t>
                      </a:r>
                      <a:endParaRPr lang="en-US" sz="2800" b="1" dirty="0"/>
                    </a:p>
                  </a:txBody>
                  <a:tcPr/>
                </a:tc>
              </a:tr>
              <a:tr h="881945">
                <a:tc>
                  <a:txBody>
                    <a:bodyPr/>
                    <a:lstStyle/>
                    <a:p>
                      <a:r>
                        <a:rPr lang="en-US" sz="3200" b="1" dirty="0" err="1" smtClean="0"/>
                        <a:t>Zech</a:t>
                      </a:r>
                      <a:r>
                        <a:rPr lang="en-US" sz="3200" b="1" dirty="0" smtClean="0"/>
                        <a:t> 4:6</a:t>
                      </a:r>
                      <a:endParaRPr lang="en-US" sz="3200" b="1" dirty="0"/>
                    </a:p>
                  </a:txBody>
                  <a:tcPr/>
                </a:tc>
                <a:tc>
                  <a:txBody>
                    <a:bodyPr/>
                    <a:lstStyle/>
                    <a:p>
                      <a:r>
                        <a:rPr lang="en-US" sz="2800" b="1" smtClean="0"/>
                        <a:t>(empowers God’s people)</a:t>
                      </a:r>
                      <a:endParaRPr lang="en-US" sz="2800" b="1" dirty="0"/>
                    </a:p>
                  </a:txBody>
                  <a:tcPr/>
                </a:tc>
              </a:tr>
              <a:tr h="881945">
                <a:tc>
                  <a:txBody>
                    <a:bodyPr/>
                    <a:lstStyle/>
                    <a:p>
                      <a:r>
                        <a:rPr lang="en-US" sz="3200" b="1" dirty="0" smtClean="0"/>
                        <a:t>Rom 8:14</a:t>
                      </a:r>
                      <a:endParaRPr lang="en-US" sz="3200" b="1" dirty="0"/>
                    </a:p>
                  </a:txBody>
                  <a:tcPr/>
                </a:tc>
                <a:tc>
                  <a:txBody>
                    <a:bodyPr/>
                    <a:lstStyle/>
                    <a:p>
                      <a:r>
                        <a:rPr lang="en-US" sz="2800" b="1" smtClean="0"/>
                        <a:t>(guidance)</a:t>
                      </a:r>
                      <a:endParaRPr lang="en-US" sz="2800" b="1" dirty="0"/>
                    </a:p>
                  </a:txBody>
                  <a:tcPr/>
                </a:tc>
              </a:tr>
              <a:tr h="881945">
                <a:tc>
                  <a:txBody>
                    <a:bodyPr/>
                    <a:lstStyle/>
                    <a:p>
                      <a:r>
                        <a:rPr lang="en-US" sz="3200" b="1" dirty="0" smtClean="0"/>
                        <a:t>John 14:26</a:t>
                      </a:r>
                      <a:endParaRPr lang="en-US" sz="3200" b="1" dirty="0"/>
                    </a:p>
                  </a:txBody>
                  <a:tcPr/>
                </a:tc>
                <a:tc>
                  <a:txBody>
                    <a:bodyPr/>
                    <a:lstStyle/>
                    <a:p>
                      <a:r>
                        <a:rPr lang="en-US" sz="2800" b="1" smtClean="0"/>
                        <a:t>(comforts)</a:t>
                      </a:r>
                      <a:endParaRPr lang="en-US" sz="2800" b="1" dirty="0"/>
                    </a:p>
                  </a:txBody>
                  <a:tcPr/>
                </a:tc>
              </a:tr>
              <a:tr h="881945">
                <a:tc>
                  <a:txBody>
                    <a:bodyPr/>
                    <a:lstStyle/>
                    <a:p>
                      <a:r>
                        <a:rPr lang="en-US" sz="3200" b="1" dirty="0" smtClean="0"/>
                        <a:t>John 16:8</a:t>
                      </a:r>
                      <a:endParaRPr lang="en-US" sz="3200" b="1" dirty="0"/>
                    </a:p>
                  </a:txBody>
                  <a:tcPr/>
                </a:tc>
                <a:tc>
                  <a:txBody>
                    <a:bodyPr/>
                    <a:lstStyle/>
                    <a:p>
                      <a:r>
                        <a:rPr lang="en-US" sz="2800" b="1" smtClean="0"/>
                        <a:t>(convicts)</a:t>
                      </a:r>
                      <a:endParaRPr lang="en-US" sz="2800" b="1" dirty="0"/>
                    </a:p>
                  </a:txBody>
                  <a:tcPr/>
                </a:tc>
              </a:tr>
              <a:tr h="881945">
                <a:tc>
                  <a:txBody>
                    <a:bodyPr/>
                    <a:lstStyle/>
                    <a:p>
                      <a:r>
                        <a:rPr lang="en-US" sz="3200" b="1" dirty="0" smtClean="0"/>
                        <a:t>John 16:13</a:t>
                      </a:r>
                      <a:endParaRPr lang="en-US" sz="3200" b="1" dirty="0"/>
                    </a:p>
                  </a:txBody>
                  <a:tcPr/>
                </a:tc>
                <a:tc>
                  <a:txBody>
                    <a:bodyPr/>
                    <a:lstStyle/>
                    <a:p>
                      <a:r>
                        <a:rPr lang="en-US" sz="2800" b="1" smtClean="0"/>
                        <a:t>(teaches)</a:t>
                      </a:r>
                      <a:endParaRPr lang="en-US" sz="2800" b="1" dirty="0"/>
                    </a:p>
                  </a:txBody>
                  <a:tcPr/>
                </a:tc>
              </a:tr>
              <a:tr h="881945">
                <a:tc>
                  <a:txBody>
                    <a:bodyPr/>
                    <a:lstStyle/>
                    <a:p>
                      <a:r>
                        <a:rPr lang="en-US" sz="3200" b="1" dirty="0" smtClean="0"/>
                        <a:t>Isa 59:19</a:t>
                      </a:r>
                      <a:endParaRPr lang="en-US" sz="3200" b="1" dirty="0"/>
                    </a:p>
                  </a:txBody>
                  <a:tcPr/>
                </a:tc>
                <a:tc>
                  <a:txBody>
                    <a:bodyPr/>
                    <a:lstStyle/>
                    <a:p>
                      <a:r>
                        <a:rPr lang="en-US" sz="2800" b="1" smtClean="0"/>
                        <a:t>(restrains sin)</a:t>
                      </a:r>
                      <a:endParaRPr lang="en-US" sz="2800" b="1" dirty="0"/>
                    </a:p>
                  </a:txBody>
                  <a:tcPr/>
                </a:tc>
              </a:tr>
              <a:tr h="881945">
                <a:tc>
                  <a:txBody>
                    <a:bodyPr/>
                    <a:lstStyle/>
                    <a:p>
                      <a:r>
                        <a:rPr lang="en-US" sz="3200" b="1" dirty="0" smtClean="0"/>
                        <a:t>Acts 8:29</a:t>
                      </a:r>
                      <a:endParaRPr lang="en-US" sz="3200" b="1" dirty="0"/>
                    </a:p>
                  </a:txBody>
                  <a:tcPr/>
                </a:tc>
                <a:tc>
                  <a:txBody>
                    <a:bodyPr/>
                    <a:lstStyle/>
                    <a:p>
                      <a:r>
                        <a:rPr lang="en-US" sz="2800" b="1" dirty="0" smtClean="0"/>
                        <a:t>(gives commands)</a:t>
                      </a:r>
                      <a:endParaRPr lang="en-US" sz="2800" b="1" dirty="0"/>
                    </a:p>
                  </a:txBody>
                  <a:tcPr/>
                </a:tc>
              </a:tr>
            </a:tbl>
          </a:graphicData>
        </a:graphic>
      </p:graphicFrame>
    </p:spTree>
    <p:extLst>
      <p:ext uri="{BB962C8B-B14F-4D97-AF65-F5344CB8AC3E}">
        <p14:creationId xmlns:p14="http://schemas.microsoft.com/office/powerpoint/2010/main" val="9420329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50875" y="493499"/>
            <a:ext cx="11703050" cy="1199834"/>
          </a:xfrm>
        </p:spPr>
        <p:style>
          <a:lnRef idx="1">
            <a:schemeClr val="accent3"/>
          </a:lnRef>
          <a:fillRef idx="2">
            <a:schemeClr val="accent3"/>
          </a:fillRef>
          <a:effectRef idx="1">
            <a:schemeClr val="accent3"/>
          </a:effectRef>
          <a:fontRef idx="minor">
            <a:schemeClr val="dk1"/>
          </a:fontRef>
        </p:style>
        <p:txBody>
          <a:bodyPr>
            <a:noAutofit/>
          </a:bodyPr>
          <a:lstStyle/>
          <a:p>
            <a:r>
              <a:rPr lang="en-US" b="1" dirty="0" smtClean="0"/>
              <a:t>Conclusion</a:t>
            </a:r>
            <a:endParaRPr lang="en-US" b="1" dirty="0"/>
          </a:p>
        </p:txBody>
      </p:sp>
      <p:sp>
        <p:nvSpPr>
          <p:cNvPr id="3" name="Text Placeholder 2"/>
          <p:cNvSpPr>
            <a:spLocks noGrp="1"/>
          </p:cNvSpPr>
          <p:nvPr>
            <p:ph type="body" sz="quarter" idx="4294967295"/>
          </p:nvPr>
        </p:nvSpPr>
        <p:spPr>
          <a:xfrm>
            <a:off x="650875" y="2556934"/>
            <a:ext cx="11703050" cy="3555999"/>
          </a:xfrm>
        </p:spPr>
        <p:style>
          <a:lnRef idx="1">
            <a:schemeClr val="accent3"/>
          </a:lnRef>
          <a:fillRef idx="2">
            <a:schemeClr val="accent3"/>
          </a:fillRef>
          <a:effectRef idx="1">
            <a:schemeClr val="accent3"/>
          </a:effectRef>
          <a:fontRef idx="minor">
            <a:schemeClr val="dk1"/>
          </a:fontRef>
        </p:style>
        <p:txBody>
          <a:bodyPr>
            <a:noAutofit/>
          </a:bodyPr>
          <a:lstStyle/>
          <a:p>
            <a:pPr marL="0" indent="0" algn="ctr">
              <a:buNone/>
            </a:pPr>
            <a:r>
              <a:rPr lang="en-US" dirty="0" smtClean="0"/>
              <a:t>The Holy Spirit is not some mystical force or substance that penetrates the universe like a fog.  Rather He is the third part of the trinity and is able to give us new life and unites us to Christ and all of his benefits.  The Holy Spirit indwells and seals the believer. As the Holy Spirit lives in the believer, he produces growth in grace and holiness of life. He empowers the Christian for service by giving different gifts.</a:t>
            </a:r>
            <a:endParaRPr lang="en-US" dirty="0"/>
          </a:p>
        </p:txBody>
      </p:sp>
    </p:spTree>
    <p:extLst>
      <p:ext uri="{BB962C8B-B14F-4D97-AF65-F5344CB8AC3E}">
        <p14:creationId xmlns:p14="http://schemas.microsoft.com/office/powerpoint/2010/main" val="2434522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14.jpeg"/>
          <p:cNvPicPr>
            <a:picLocks noChangeAspect="1"/>
          </p:cNvPicPr>
          <p:nvPr/>
        </p:nvPicPr>
        <p:blipFill>
          <a:blip r:embed="rId2">
            <a:extLst/>
          </a:blip>
          <a:stretch>
            <a:fillRect/>
          </a:stretch>
        </p:blipFill>
        <p:spPr>
          <a:xfrm>
            <a:off x="1330960" y="0"/>
            <a:ext cx="11673840" cy="4557662"/>
          </a:xfrm>
          <a:prstGeom prst="rect">
            <a:avLst/>
          </a:prstGeom>
          <a:ln w="12700">
            <a:miter lim="400000"/>
          </a:ln>
          <a:effectLst>
            <a:outerShdw blurRad="190500" dist="8455" dir="5400000" rotWithShape="0">
              <a:srgbClr val="000000"/>
            </a:outerShdw>
          </a:effectLst>
        </p:spPr>
      </p:pic>
      <p:sp>
        <p:nvSpPr>
          <p:cNvPr id="4" name="TextBox 3"/>
          <p:cNvSpPr txBox="1"/>
          <p:nvPr/>
        </p:nvSpPr>
        <p:spPr>
          <a:xfrm>
            <a:off x="5019500" y="3622835"/>
            <a:ext cx="4145541"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smtClean="0">
                <a:ln>
                  <a:noFill/>
                </a:ln>
                <a:solidFill>
                  <a:srgbClr val="000000"/>
                </a:solidFill>
                <a:effectLst/>
                <a:uFillTx/>
                <a:latin typeface="Calibri"/>
                <a:ea typeface="+mn-ea"/>
                <a:cs typeface="Calibri"/>
                <a:sym typeface="Helvetica Light"/>
              </a:rPr>
              <a:t>Discussion</a:t>
            </a:r>
            <a:r>
              <a:rPr kumimoji="0" lang="en-US" sz="3600" b="1" i="0" u="none" strike="noStrike" cap="none" spc="0" normalizeH="0" dirty="0" smtClean="0">
                <a:ln>
                  <a:noFill/>
                </a:ln>
                <a:solidFill>
                  <a:srgbClr val="000000"/>
                </a:solidFill>
                <a:effectLst/>
                <a:uFillTx/>
                <a:latin typeface="Calibri"/>
                <a:ea typeface="+mn-ea"/>
                <a:cs typeface="Calibri"/>
                <a:sym typeface="Helvetica Light"/>
              </a:rPr>
              <a:t> Questions</a:t>
            </a:r>
            <a:endParaRPr kumimoji="0" lang="en-US" sz="3600" b="1" i="0" u="none" strike="noStrike" cap="none" spc="0" normalizeH="0" baseline="0" dirty="0">
              <a:ln>
                <a:noFill/>
              </a:ln>
              <a:solidFill>
                <a:srgbClr val="000000"/>
              </a:solidFill>
              <a:effectLst/>
              <a:uFillTx/>
              <a:latin typeface="Calibri"/>
              <a:ea typeface="+mn-ea"/>
              <a:cs typeface="Calibri"/>
              <a:sym typeface="Helvetica Light"/>
            </a:endParaRPr>
          </a:p>
        </p:txBody>
      </p:sp>
      <p:sp>
        <p:nvSpPr>
          <p:cNvPr id="7" name="TextBox 6"/>
          <p:cNvSpPr txBox="1"/>
          <p:nvPr/>
        </p:nvSpPr>
        <p:spPr>
          <a:xfrm>
            <a:off x="1437322" y="5351631"/>
            <a:ext cx="11439498" cy="31188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marR="0" indent="-571500" algn="l" defTabSz="584200" rtl="0" fontAlgn="auto" latinLnBrk="0" hangingPunct="0">
              <a:lnSpc>
                <a:spcPct val="100000"/>
              </a:lnSpc>
              <a:spcBef>
                <a:spcPts val="0"/>
              </a:spcBef>
              <a:spcAft>
                <a:spcPts val="0"/>
              </a:spcAft>
              <a:buClrTx/>
              <a:buSzTx/>
              <a:buFont typeface="Arial"/>
              <a:buChar char="•"/>
              <a:tabLst/>
            </a:pPr>
            <a:r>
              <a:rPr lang="en-US" sz="2800" b="1" dirty="0" smtClean="0">
                <a:latin typeface="Calibri"/>
                <a:cs typeface="Calibri"/>
              </a:rPr>
              <a:t>What does it mean to commune with the Holy Spirit?  Are you doing it on a regular basis?  </a:t>
            </a:r>
          </a:p>
          <a:p>
            <a:pPr marR="0" algn="l" defTabSz="584200" rtl="0" fontAlgn="auto" latinLnBrk="0" hangingPunct="0">
              <a:lnSpc>
                <a:spcPct val="100000"/>
              </a:lnSpc>
              <a:spcBef>
                <a:spcPts val="0"/>
              </a:spcBef>
              <a:spcAft>
                <a:spcPts val="0"/>
              </a:spcAft>
              <a:buClrTx/>
              <a:buSzTx/>
              <a:tabLst/>
            </a:pPr>
            <a:endParaRPr kumimoji="0" lang="en-US" sz="2800" b="1" i="0" u="none" strike="noStrike" cap="none" spc="0" normalizeH="0" dirty="0" smtClean="0">
              <a:ln>
                <a:noFill/>
              </a:ln>
              <a:solidFill>
                <a:srgbClr val="000000"/>
              </a:solidFill>
              <a:effectLst/>
              <a:uFillTx/>
              <a:latin typeface="Calibri"/>
              <a:cs typeface="Calibri"/>
              <a:sym typeface="Helvetica Light"/>
            </a:endParaRPr>
          </a:p>
          <a:p>
            <a:pPr marL="571500" marR="0" indent="-571500" algn="l" defTabSz="584200" rtl="0" fontAlgn="auto" latinLnBrk="0" hangingPunct="0">
              <a:lnSpc>
                <a:spcPct val="100000"/>
              </a:lnSpc>
              <a:spcBef>
                <a:spcPts val="0"/>
              </a:spcBef>
              <a:spcAft>
                <a:spcPts val="0"/>
              </a:spcAft>
              <a:buClrTx/>
              <a:buSzTx/>
              <a:buFont typeface="Arial"/>
              <a:buChar char="•"/>
              <a:tabLst/>
            </a:pPr>
            <a:r>
              <a:rPr lang="en-US" sz="2800" b="1" baseline="0" dirty="0" smtClean="0">
                <a:latin typeface="Calibri"/>
                <a:cs typeface="Calibri"/>
              </a:rPr>
              <a:t>What attribute of the Holy Spirit most amazes you?  </a:t>
            </a:r>
            <a:endParaRPr lang="en-US" sz="2800" b="1" dirty="0">
              <a:latin typeface="Calibri"/>
              <a:cs typeface="Calibri"/>
            </a:endParaRPr>
          </a:p>
          <a:p>
            <a:pPr marL="571500" marR="0" indent="-571500" algn="l" defTabSz="584200" rtl="0" fontAlgn="auto" latinLnBrk="0" hangingPunct="0">
              <a:lnSpc>
                <a:spcPct val="100000"/>
              </a:lnSpc>
              <a:spcBef>
                <a:spcPts val="0"/>
              </a:spcBef>
              <a:spcAft>
                <a:spcPts val="0"/>
              </a:spcAft>
              <a:buClrTx/>
              <a:buSzTx/>
              <a:buFont typeface="Arial"/>
              <a:buChar char="•"/>
              <a:tabLst/>
            </a:pPr>
            <a:endParaRPr lang="en-US" sz="2800" b="1" baseline="0" dirty="0">
              <a:latin typeface="Calibri"/>
              <a:cs typeface="Calibri"/>
            </a:endParaRPr>
          </a:p>
          <a:p>
            <a:pPr marL="571500" marR="0" indent="-571500" algn="l" defTabSz="584200" rtl="0" fontAlgn="auto" latinLnBrk="0" hangingPunct="0">
              <a:lnSpc>
                <a:spcPct val="100000"/>
              </a:lnSpc>
              <a:spcBef>
                <a:spcPts val="0"/>
              </a:spcBef>
              <a:spcAft>
                <a:spcPts val="0"/>
              </a:spcAft>
              <a:buClrTx/>
              <a:buSzTx/>
              <a:buFont typeface="Arial"/>
              <a:buChar char="•"/>
              <a:tabLst/>
            </a:pPr>
            <a:r>
              <a:rPr lang="en-US" sz="2800" b="1" dirty="0" smtClean="0">
                <a:latin typeface="Calibri"/>
                <a:cs typeface="Calibri"/>
              </a:rPr>
              <a:t>Share an experience where you personally grieved the Spirit of God.  How did you work it through?  </a:t>
            </a:r>
            <a:endParaRPr lang="en-US" sz="2800" b="1" baseline="0" dirty="0" smtClean="0">
              <a:latin typeface="Calibri"/>
              <a:cs typeface="Calibri"/>
            </a:endParaRPr>
          </a:p>
        </p:txBody>
      </p:sp>
    </p:spTree>
    <p:extLst>
      <p:ext uri="{BB962C8B-B14F-4D97-AF65-F5344CB8AC3E}">
        <p14:creationId xmlns:p14="http://schemas.microsoft.com/office/powerpoint/2010/main" val="6746159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image1.jpeg" descr="rcnKGxyKi.jpg"/>
          <p:cNvPicPr>
            <a:picLocks noChangeAspect="1"/>
          </p:cNvPicPr>
          <p:nvPr/>
        </p:nvPicPr>
        <p:blipFill>
          <a:blip r:embed="rId2">
            <a:extLst/>
          </a:blip>
          <a:srcRect l="4745" t="4724" r="5056" b="5002"/>
          <a:stretch>
            <a:fillRect/>
          </a:stretch>
        </p:blipFill>
        <p:spPr>
          <a:xfrm>
            <a:off x="1861424" y="1135040"/>
            <a:ext cx="10618727" cy="7901010"/>
          </a:xfrm>
          <a:custGeom>
            <a:avLst/>
            <a:gdLst/>
            <a:ahLst/>
            <a:cxnLst>
              <a:cxn ang="0">
                <a:pos x="wd2" y="hd2"/>
              </a:cxn>
              <a:cxn ang="5400000">
                <a:pos x="wd2" y="hd2"/>
              </a:cxn>
              <a:cxn ang="10800000">
                <a:pos x="wd2" y="hd2"/>
              </a:cxn>
              <a:cxn ang="16200000">
                <a:pos x="wd2" y="hd2"/>
              </a:cxn>
            </a:cxnLst>
            <a:rect l="0" t="0" r="r" b="b"/>
            <a:pathLst>
              <a:path w="21589" h="21598" extrusionOk="0">
                <a:moveTo>
                  <a:pt x="10901" y="0"/>
                </a:moveTo>
                <a:lnTo>
                  <a:pt x="10468" y="14"/>
                </a:lnTo>
                <a:cubicBezTo>
                  <a:pt x="10037" y="28"/>
                  <a:pt x="10034" y="29"/>
                  <a:pt x="9979" y="100"/>
                </a:cubicBezTo>
                <a:cubicBezTo>
                  <a:pt x="9863" y="248"/>
                  <a:pt x="9715" y="269"/>
                  <a:pt x="9591" y="156"/>
                </a:cubicBezTo>
                <a:cubicBezTo>
                  <a:pt x="9513" y="85"/>
                  <a:pt x="9507" y="85"/>
                  <a:pt x="9381" y="118"/>
                </a:cubicBezTo>
                <a:cubicBezTo>
                  <a:pt x="9308" y="138"/>
                  <a:pt x="9211" y="145"/>
                  <a:pt x="9159" y="135"/>
                </a:cubicBezTo>
                <a:cubicBezTo>
                  <a:pt x="9091" y="121"/>
                  <a:pt x="9054" y="126"/>
                  <a:pt x="9020" y="158"/>
                </a:cubicBezTo>
                <a:cubicBezTo>
                  <a:pt x="8992" y="185"/>
                  <a:pt x="8930" y="202"/>
                  <a:pt x="8857" y="202"/>
                </a:cubicBezTo>
                <a:cubicBezTo>
                  <a:pt x="8762" y="202"/>
                  <a:pt x="8727" y="189"/>
                  <a:pt x="8680" y="136"/>
                </a:cubicBezTo>
                <a:cubicBezTo>
                  <a:pt x="8588" y="32"/>
                  <a:pt x="8550" y="78"/>
                  <a:pt x="8550" y="294"/>
                </a:cubicBezTo>
                <a:cubicBezTo>
                  <a:pt x="8550" y="672"/>
                  <a:pt x="8320" y="978"/>
                  <a:pt x="8037" y="979"/>
                </a:cubicBezTo>
                <a:cubicBezTo>
                  <a:pt x="7964" y="979"/>
                  <a:pt x="7907" y="996"/>
                  <a:pt x="7871" y="1030"/>
                </a:cubicBezTo>
                <a:cubicBezTo>
                  <a:pt x="7761" y="1132"/>
                  <a:pt x="7691" y="1153"/>
                  <a:pt x="7513" y="1135"/>
                </a:cubicBezTo>
                <a:cubicBezTo>
                  <a:pt x="7320" y="1115"/>
                  <a:pt x="7317" y="1116"/>
                  <a:pt x="7104" y="1130"/>
                </a:cubicBezTo>
                <a:cubicBezTo>
                  <a:pt x="7019" y="1136"/>
                  <a:pt x="6915" y="1160"/>
                  <a:pt x="6872" y="1185"/>
                </a:cubicBezTo>
                <a:cubicBezTo>
                  <a:pt x="6758" y="1250"/>
                  <a:pt x="6527" y="1244"/>
                  <a:pt x="6412" y="1171"/>
                </a:cubicBezTo>
                <a:cubicBezTo>
                  <a:pt x="6288" y="1092"/>
                  <a:pt x="6161" y="895"/>
                  <a:pt x="6122" y="718"/>
                </a:cubicBezTo>
                <a:cubicBezTo>
                  <a:pt x="6099" y="615"/>
                  <a:pt x="6073" y="561"/>
                  <a:pt x="6025" y="521"/>
                </a:cubicBezTo>
                <a:lnTo>
                  <a:pt x="5960" y="465"/>
                </a:lnTo>
                <a:lnTo>
                  <a:pt x="5848" y="542"/>
                </a:lnTo>
                <a:cubicBezTo>
                  <a:pt x="5688" y="651"/>
                  <a:pt x="5535" y="647"/>
                  <a:pt x="5326" y="532"/>
                </a:cubicBezTo>
                <a:lnTo>
                  <a:pt x="5170" y="445"/>
                </a:lnTo>
                <a:lnTo>
                  <a:pt x="5072" y="545"/>
                </a:lnTo>
                <a:cubicBezTo>
                  <a:pt x="5019" y="599"/>
                  <a:pt x="4936" y="659"/>
                  <a:pt x="4888" y="676"/>
                </a:cubicBezTo>
                <a:cubicBezTo>
                  <a:pt x="4840" y="693"/>
                  <a:pt x="4779" y="723"/>
                  <a:pt x="4750" y="743"/>
                </a:cubicBezTo>
                <a:cubicBezTo>
                  <a:pt x="4560" y="875"/>
                  <a:pt x="4259" y="850"/>
                  <a:pt x="4101" y="688"/>
                </a:cubicBezTo>
                <a:cubicBezTo>
                  <a:pt x="4045" y="631"/>
                  <a:pt x="4002" y="605"/>
                  <a:pt x="3984" y="618"/>
                </a:cubicBezTo>
                <a:cubicBezTo>
                  <a:pt x="3927" y="659"/>
                  <a:pt x="3768" y="673"/>
                  <a:pt x="3687" y="643"/>
                </a:cubicBezTo>
                <a:cubicBezTo>
                  <a:pt x="3641" y="627"/>
                  <a:pt x="3520" y="605"/>
                  <a:pt x="3418" y="593"/>
                </a:cubicBezTo>
                <a:cubicBezTo>
                  <a:pt x="3200" y="570"/>
                  <a:pt x="3103" y="516"/>
                  <a:pt x="2979" y="349"/>
                </a:cubicBezTo>
                <a:lnTo>
                  <a:pt x="2891" y="231"/>
                </a:lnTo>
                <a:lnTo>
                  <a:pt x="2810" y="287"/>
                </a:lnTo>
                <a:cubicBezTo>
                  <a:pt x="2720" y="351"/>
                  <a:pt x="2364" y="411"/>
                  <a:pt x="2214" y="388"/>
                </a:cubicBezTo>
                <a:cubicBezTo>
                  <a:pt x="2164" y="381"/>
                  <a:pt x="2078" y="336"/>
                  <a:pt x="2018" y="285"/>
                </a:cubicBezTo>
                <a:cubicBezTo>
                  <a:pt x="1913" y="198"/>
                  <a:pt x="1906" y="196"/>
                  <a:pt x="1745" y="214"/>
                </a:cubicBezTo>
                <a:cubicBezTo>
                  <a:pt x="1608" y="229"/>
                  <a:pt x="1571" y="244"/>
                  <a:pt x="1527" y="302"/>
                </a:cubicBezTo>
                <a:cubicBezTo>
                  <a:pt x="1402" y="462"/>
                  <a:pt x="1147" y="522"/>
                  <a:pt x="942" y="438"/>
                </a:cubicBezTo>
                <a:lnTo>
                  <a:pt x="841" y="397"/>
                </a:lnTo>
                <a:lnTo>
                  <a:pt x="759" y="497"/>
                </a:lnTo>
                <a:cubicBezTo>
                  <a:pt x="655" y="623"/>
                  <a:pt x="529" y="700"/>
                  <a:pt x="426" y="701"/>
                </a:cubicBezTo>
                <a:lnTo>
                  <a:pt x="346" y="702"/>
                </a:lnTo>
                <a:lnTo>
                  <a:pt x="358" y="819"/>
                </a:lnTo>
                <a:cubicBezTo>
                  <a:pt x="394" y="1173"/>
                  <a:pt x="395" y="1302"/>
                  <a:pt x="364" y="1423"/>
                </a:cubicBezTo>
                <a:cubicBezTo>
                  <a:pt x="325" y="1577"/>
                  <a:pt x="319" y="1789"/>
                  <a:pt x="349" y="1937"/>
                </a:cubicBezTo>
                <a:cubicBezTo>
                  <a:pt x="392" y="2154"/>
                  <a:pt x="365" y="2361"/>
                  <a:pt x="277" y="2503"/>
                </a:cubicBezTo>
                <a:lnTo>
                  <a:pt x="225" y="2586"/>
                </a:lnTo>
                <a:lnTo>
                  <a:pt x="287" y="2700"/>
                </a:lnTo>
                <a:cubicBezTo>
                  <a:pt x="424" y="2953"/>
                  <a:pt x="409" y="3295"/>
                  <a:pt x="251" y="3563"/>
                </a:cubicBezTo>
                <a:cubicBezTo>
                  <a:pt x="169" y="3702"/>
                  <a:pt x="166" y="3714"/>
                  <a:pt x="178" y="3849"/>
                </a:cubicBezTo>
                <a:cubicBezTo>
                  <a:pt x="186" y="3927"/>
                  <a:pt x="203" y="4010"/>
                  <a:pt x="217" y="4033"/>
                </a:cubicBezTo>
                <a:cubicBezTo>
                  <a:pt x="331" y="4216"/>
                  <a:pt x="356" y="4563"/>
                  <a:pt x="271" y="4779"/>
                </a:cubicBezTo>
                <a:cubicBezTo>
                  <a:pt x="229" y="4886"/>
                  <a:pt x="225" y="4915"/>
                  <a:pt x="245" y="5005"/>
                </a:cubicBezTo>
                <a:cubicBezTo>
                  <a:pt x="274" y="5135"/>
                  <a:pt x="275" y="5338"/>
                  <a:pt x="246" y="5439"/>
                </a:cubicBezTo>
                <a:cubicBezTo>
                  <a:pt x="229" y="5499"/>
                  <a:pt x="232" y="5561"/>
                  <a:pt x="260" y="5715"/>
                </a:cubicBezTo>
                <a:cubicBezTo>
                  <a:pt x="296" y="5912"/>
                  <a:pt x="296" y="5915"/>
                  <a:pt x="249" y="6091"/>
                </a:cubicBezTo>
                <a:cubicBezTo>
                  <a:pt x="173" y="6376"/>
                  <a:pt x="171" y="6510"/>
                  <a:pt x="240" y="6679"/>
                </a:cubicBezTo>
                <a:cubicBezTo>
                  <a:pt x="312" y="6855"/>
                  <a:pt x="319" y="7070"/>
                  <a:pt x="260" y="7247"/>
                </a:cubicBezTo>
                <a:lnTo>
                  <a:pt x="220" y="7365"/>
                </a:lnTo>
                <a:lnTo>
                  <a:pt x="307" y="7589"/>
                </a:lnTo>
                <a:cubicBezTo>
                  <a:pt x="373" y="7761"/>
                  <a:pt x="392" y="7843"/>
                  <a:pt x="392" y="7947"/>
                </a:cubicBezTo>
                <a:cubicBezTo>
                  <a:pt x="392" y="8021"/>
                  <a:pt x="417" y="8183"/>
                  <a:pt x="447" y="8308"/>
                </a:cubicBezTo>
                <a:cubicBezTo>
                  <a:pt x="495" y="8510"/>
                  <a:pt x="499" y="8553"/>
                  <a:pt x="481" y="8691"/>
                </a:cubicBezTo>
                <a:cubicBezTo>
                  <a:pt x="461" y="8839"/>
                  <a:pt x="462" y="8851"/>
                  <a:pt x="516" y="8944"/>
                </a:cubicBezTo>
                <a:cubicBezTo>
                  <a:pt x="609" y="9103"/>
                  <a:pt x="629" y="9226"/>
                  <a:pt x="600" y="9456"/>
                </a:cubicBezTo>
                <a:cubicBezTo>
                  <a:pt x="586" y="9564"/>
                  <a:pt x="573" y="9672"/>
                  <a:pt x="570" y="9695"/>
                </a:cubicBezTo>
                <a:cubicBezTo>
                  <a:pt x="568" y="9718"/>
                  <a:pt x="610" y="9769"/>
                  <a:pt x="666" y="9813"/>
                </a:cubicBezTo>
                <a:cubicBezTo>
                  <a:pt x="805" y="9921"/>
                  <a:pt x="874" y="10073"/>
                  <a:pt x="884" y="10290"/>
                </a:cubicBezTo>
                <a:cubicBezTo>
                  <a:pt x="889" y="10393"/>
                  <a:pt x="883" y="10489"/>
                  <a:pt x="868" y="10526"/>
                </a:cubicBezTo>
                <a:cubicBezTo>
                  <a:pt x="849" y="10575"/>
                  <a:pt x="850" y="10596"/>
                  <a:pt x="873" y="10633"/>
                </a:cubicBezTo>
                <a:cubicBezTo>
                  <a:pt x="962" y="10774"/>
                  <a:pt x="988" y="11127"/>
                  <a:pt x="922" y="11296"/>
                </a:cubicBezTo>
                <a:cubicBezTo>
                  <a:pt x="903" y="11345"/>
                  <a:pt x="888" y="11414"/>
                  <a:pt x="888" y="11449"/>
                </a:cubicBezTo>
                <a:cubicBezTo>
                  <a:pt x="888" y="11522"/>
                  <a:pt x="780" y="11844"/>
                  <a:pt x="746" y="11872"/>
                </a:cubicBezTo>
                <a:cubicBezTo>
                  <a:pt x="712" y="11900"/>
                  <a:pt x="718" y="12058"/>
                  <a:pt x="756" y="12181"/>
                </a:cubicBezTo>
                <a:cubicBezTo>
                  <a:pt x="783" y="12267"/>
                  <a:pt x="786" y="12343"/>
                  <a:pt x="775" y="12566"/>
                </a:cubicBezTo>
                <a:cubicBezTo>
                  <a:pt x="753" y="13031"/>
                  <a:pt x="748" y="13046"/>
                  <a:pt x="520" y="13316"/>
                </a:cubicBezTo>
                <a:cubicBezTo>
                  <a:pt x="460" y="13386"/>
                  <a:pt x="356" y="13606"/>
                  <a:pt x="335" y="13705"/>
                </a:cubicBezTo>
                <a:cubicBezTo>
                  <a:pt x="277" y="13979"/>
                  <a:pt x="202" y="14236"/>
                  <a:pt x="157" y="14314"/>
                </a:cubicBezTo>
                <a:cubicBezTo>
                  <a:pt x="115" y="14389"/>
                  <a:pt x="0" y="14688"/>
                  <a:pt x="0" y="14723"/>
                </a:cubicBezTo>
                <a:cubicBezTo>
                  <a:pt x="0" y="14730"/>
                  <a:pt x="41" y="14793"/>
                  <a:pt x="90" y="14863"/>
                </a:cubicBezTo>
                <a:cubicBezTo>
                  <a:pt x="145" y="14940"/>
                  <a:pt x="194" y="15045"/>
                  <a:pt x="215" y="15130"/>
                </a:cubicBezTo>
                <a:cubicBezTo>
                  <a:pt x="234" y="15207"/>
                  <a:pt x="265" y="15285"/>
                  <a:pt x="283" y="15306"/>
                </a:cubicBezTo>
                <a:cubicBezTo>
                  <a:pt x="301" y="15326"/>
                  <a:pt x="338" y="15405"/>
                  <a:pt x="365" y="15481"/>
                </a:cubicBezTo>
                <a:cubicBezTo>
                  <a:pt x="415" y="15627"/>
                  <a:pt x="429" y="15877"/>
                  <a:pt x="395" y="16000"/>
                </a:cubicBezTo>
                <a:cubicBezTo>
                  <a:pt x="385" y="16035"/>
                  <a:pt x="366" y="16245"/>
                  <a:pt x="352" y="16467"/>
                </a:cubicBezTo>
                <a:cubicBezTo>
                  <a:pt x="338" y="16688"/>
                  <a:pt x="319" y="16919"/>
                  <a:pt x="309" y="16979"/>
                </a:cubicBezTo>
                <a:cubicBezTo>
                  <a:pt x="295" y="17066"/>
                  <a:pt x="302" y="17119"/>
                  <a:pt x="341" y="17248"/>
                </a:cubicBezTo>
                <a:cubicBezTo>
                  <a:pt x="367" y="17336"/>
                  <a:pt x="395" y="17445"/>
                  <a:pt x="403" y="17491"/>
                </a:cubicBezTo>
                <a:cubicBezTo>
                  <a:pt x="423" y="17615"/>
                  <a:pt x="358" y="17890"/>
                  <a:pt x="278" y="18015"/>
                </a:cubicBezTo>
                <a:lnTo>
                  <a:pt x="211" y="18121"/>
                </a:lnTo>
                <a:lnTo>
                  <a:pt x="244" y="18290"/>
                </a:lnTo>
                <a:cubicBezTo>
                  <a:pt x="263" y="18383"/>
                  <a:pt x="294" y="18483"/>
                  <a:pt x="312" y="18512"/>
                </a:cubicBezTo>
                <a:cubicBezTo>
                  <a:pt x="390" y="18631"/>
                  <a:pt x="404" y="18807"/>
                  <a:pt x="361" y="19136"/>
                </a:cubicBezTo>
                <a:cubicBezTo>
                  <a:pt x="349" y="19221"/>
                  <a:pt x="357" y="19255"/>
                  <a:pt x="403" y="19336"/>
                </a:cubicBezTo>
                <a:cubicBezTo>
                  <a:pt x="456" y="19431"/>
                  <a:pt x="543" y="19712"/>
                  <a:pt x="579" y="19909"/>
                </a:cubicBezTo>
                <a:cubicBezTo>
                  <a:pt x="631" y="20188"/>
                  <a:pt x="643" y="20370"/>
                  <a:pt x="619" y="20499"/>
                </a:cubicBezTo>
                <a:cubicBezTo>
                  <a:pt x="593" y="20639"/>
                  <a:pt x="477" y="20839"/>
                  <a:pt x="385" y="20906"/>
                </a:cubicBezTo>
                <a:cubicBezTo>
                  <a:pt x="342" y="20937"/>
                  <a:pt x="331" y="20964"/>
                  <a:pt x="332" y="21044"/>
                </a:cubicBezTo>
                <a:cubicBezTo>
                  <a:pt x="332" y="21135"/>
                  <a:pt x="340" y="21150"/>
                  <a:pt x="437" y="21213"/>
                </a:cubicBezTo>
                <a:cubicBezTo>
                  <a:pt x="495" y="21251"/>
                  <a:pt x="557" y="21310"/>
                  <a:pt x="575" y="21346"/>
                </a:cubicBezTo>
                <a:cubicBezTo>
                  <a:pt x="625" y="21451"/>
                  <a:pt x="685" y="21467"/>
                  <a:pt x="783" y="21402"/>
                </a:cubicBezTo>
                <a:cubicBezTo>
                  <a:pt x="830" y="21370"/>
                  <a:pt x="907" y="21343"/>
                  <a:pt x="955" y="21340"/>
                </a:cubicBezTo>
                <a:cubicBezTo>
                  <a:pt x="1022" y="21336"/>
                  <a:pt x="1059" y="21315"/>
                  <a:pt x="1110" y="21249"/>
                </a:cubicBezTo>
                <a:cubicBezTo>
                  <a:pt x="1342" y="20951"/>
                  <a:pt x="1724" y="20967"/>
                  <a:pt x="1938" y="21282"/>
                </a:cubicBezTo>
                <a:cubicBezTo>
                  <a:pt x="1989" y="21358"/>
                  <a:pt x="2020" y="21380"/>
                  <a:pt x="2075" y="21380"/>
                </a:cubicBezTo>
                <a:cubicBezTo>
                  <a:pt x="2114" y="21380"/>
                  <a:pt x="2187" y="21399"/>
                  <a:pt x="2237" y="21421"/>
                </a:cubicBezTo>
                <a:cubicBezTo>
                  <a:pt x="2313" y="21456"/>
                  <a:pt x="2353" y="21457"/>
                  <a:pt x="2480" y="21430"/>
                </a:cubicBezTo>
                <a:cubicBezTo>
                  <a:pt x="2564" y="21412"/>
                  <a:pt x="2707" y="21397"/>
                  <a:pt x="2798" y="21396"/>
                </a:cubicBezTo>
                <a:cubicBezTo>
                  <a:pt x="2940" y="21396"/>
                  <a:pt x="2978" y="21407"/>
                  <a:pt x="3072" y="21474"/>
                </a:cubicBezTo>
                <a:cubicBezTo>
                  <a:pt x="3132" y="21517"/>
                  <a:pt x="3229" y="21561"/>
                  <a:pt x="3289" y="21573"/>
                </a:cubicBezTo>
                <a:cubicBezTo>
                  <a:pt x="3348" y="21585"/>
                  <a:pt x="3402" y="21596"/>
                  <a:pt x="3408" y="21598"/>
                </a:cubicBezTo>
                <a:cubicBezTo>
                  <a:pt x="3415" y="21600"/>
                  <a:pt x="3452" y="21556"/>
                  <a:pt x="3491" y="21500"/>
                </a:cubicBezTo>
                <a:cubicBezTo>
                  <a:pt x="3643" y="21287"/>
                  <a:pt x="3881" y="21215"/>
                  <a:pt x="4088" y="21320"/>
                </a:cubicBezTo>
                <a:cubicBezTo>
                  <a:pt x="4211" y="21383"/>
                  <a:pt x="4347" y="21372"/>
                  <a:pt x="4479" y="21289"/>
                </a:cubicBezTo>
                <a:cubicBezTo>
                  <a:pt x="4542" y="21250"/>
                  <a:pt x="4634" y="21227"/>
                  <a:pt x="4778" y="21214"/>
                </a:cubicBezTo>
                <a:cubicBezTo>
                  <a:pt x="4893" y="21204"/>
                  <a:pt x="5008" y="21181"/>
                  <a:pt x="5033" y="21163"/>
                </a:cubicBezTo>
                <a:cubicBezTo>
                  <a:pt x="5100" y="21114"/>
                  <a:pt x="5272" y="21123"/>
                  <a:pt x="5373" y="21181"/>
                </a:cubicBezTo>
                <a:cubicBezTo>
                  <a:pt x="5422" y="21210"/>
                  <a:pt x="5497" y="21279"/>
                  <a:pt x="5539" y="21334"/>
                </a:cubicBezTo>
                <a:lnTo>
                  <a:pt x="5615" y="21434"/>
                </a:lnTo>
                <a:lnTo>
                  <a:pt x="5818" y="21428"/>
                </a:lnTo>
                <a:cubicBezTo>
                  <a:pt x="5995" y="21422"/>
                  <a:pt x="6033" y="21429"/>
                  <a:pt x="6120" y="21486"/>
                </a:cubicBezTo>
                <a:lnTo>
                  <a:pt x="6219" y="21553"/>
                </a:lnTo>
                <a:lnTo>
                  <a:pt x="6264" y="21495"/>
                </a:lnTo>
                <a:cubicBezTo>
                  <a:pt x="6329" y="21413"/>
                  <a:pt x="6484" y="21325"/>
                  <a:pt x="6564" y="21325"/>
                </a:cubicBezTo>
                <a:cubicBezTo>
                  <a:pt x="6610" y="21324"/>
                  <a:pt x="6661" y="21295"/>
                  <a:pt x="6713" y="21240"/>
                </a:cubicBezTo>
                <a:cubicBezTo>
                  <a:pt x="6832" y="21113"/>
                  <a:pt x="6920" y="21074"/>
                  <a:pt x="7089" y="21074"/>
                </a:cubicBezTo>
                <a:cubicBezTo>
                  <a:pt x="7212" y="21074"/>
                  <a:pt x="7262" y="21088"/>
                  <a:pt x="7344" y="21145"/>
                </a:cubicBezTo>
                <a:cubicBezTo>
                  <a:pt x="7461" y="21226"/>
                  <a:pt x="7520" y="21220"/>
                  <a:pt x="7713" y="21109"/>
                </a:cubicBezTo>
                <a:cubicBezTo>
                  <a:pt x="7887" y="21009"/>
                  <a:pt x="8063" y="21009"/>
                  <a:pt x="8227" y="21110"/>
                </a:cubicBezTo>
                <a:cubicBezTo>
                  <a:pt x="8313" y="21163"/>
                  <a:pt x="8382" y="21185"/>
                  <a:pt x="8464" y="21185"/>
                </a:cubicBezTo>
                <a:cubicBezTo>
                  <a:pt x="8556" y="21185"/>
                  <a:pt x="8614" y="21207"/>
                  <a:pt x="8735" y="21286"/>
                </a:cubicBezTo>
                <a:cubicBezTo>
                  <a:pt x="8821" y="21341"/>
                  <a:pt x="8920" y="21422"/>
                  <a:pt x="8956" y="21468"/>
                </a:cubicBezTo>
                <a:cubicBezTo>
                  <a:pt x="9000" y="21525"/>
                  <a:pt x="9034" y="21547"/>
                  <a:pt x="9061" y="21535"/>
                </a:cubicBezTo>
                <a:cubicBezTo>
                  <a:pt x="9082" y="21526"/>
                  <a:pt x="9164" y="21516"/>
                  <a:pt x="9243" y="21515"/>
                </a:cubicBezTo>
                <a:cubicBezTo>
                  <a:pt x="9361" y="21512"/>
                  <a:pt x="9396" y="21500"/>
                  <a:pt x="9443" y="21447"/>
                </a:cubicBezTo>
                <a:cubicBezTo>
                  <a:pt x="9600" y="21270"/>
                  <a:pt x="10084" y="21168"/>
                  <a:pt x="10240" y="21279"/>
                </a:cubicBezTo>
                <a:cubicBezTo>
                  <a:pt x="10306" y="21326"/>
                  <a:pt x="10311" y="21325"/>
                  <a:pt x="10394" y="21272"/>
                </a:cubicBezTo>
                <a:cubicBezTo>
                  <a:pt x="10587" y="21147"/>
                  <a:pt x="10802" y="21140"/>
                  <a:pt x="10965" y="21253"/>
                </a:cubicBezTo>
                <a:cubicBezTo>
                  <a:pt x="11045" y="21309"/>
                  <a:pt x="11209" y="21308"/>
                  <a:pt x="11355" y="21251"/>
                </a:cubicBezTo>
                <a:cubicBezTo>
                  <a:pt x="11438" y="21218"/>
                  <a:pt x="11512" y="21211"/>
                  <a:pt x="11616" y="21223"/>
                </a:cubicBezTo>
                <a:cubicBezTo>
                  <a:pt x="11802" y="21244"/>
                  <a:pt x="11972" y="21167"/>
                  <a:pt x="12071" y="21018"/>
                </a:cubicBezTo>
                <a:cubicBezTo>
                  <a:pt x="12148" y="20902"/>
                  <a:pt x="12305" y="20825"/>
                  <a:pt x="12466" y="20825"/>
                </a:cubicBezTo>
                <a:cubicBezTo>
                  <a:pt x="12632" y="20824"/>
                  <a:pt x="12711" y="20855"/>
                  <a:pt x="12845" y="20970"/>
                </a:cubicBezTo>
                <a:cubicBezTo>
                  <a:pt x="12917" y="21032"/>
                  <a:pt x="12952" y="21045"/>
                  <a:pt x="13000" y="21031"/>
                </a:cubicBezTo>
                <a:cubicBezTo>
                  <a:pt x="13034" y="21021"/>
                  <a:pt x="13193" y="21008"/>
                  <a:pt x="13352" y="21002"/>
                </a:cubicBezTo>
                <a:cubicBezTo>
                  <a:pt x="13628" y="20993"/>
                  <a:pt x="13646" y="20996"/>
                  <a:pt x="13750" y="21064"/>
                </a:cubicBezTo>
                <a:lnTo>
                  <a:pt x="13859" y="21135"/>
                </a:lnTo>
                <a:lnTo>
                  <a:pt x="13960" y="21077"/>
                </a:lnTo>
                <a:cubicBezTo>
                  <a:pt x="14083" y="21007"/>
                  <a:pt x="14257" y="21000"/>
                  <a:pt x="14374" y="21063"/>
                </a:cubicBezTo>
                <a:cubicBezTo>
                  <a:pt x="14451" y="21104"/>
                  <a:pt x="14461" y="21104"/>
                  <a:pt x="14494" y="21064"/>
                </a:cubicBezTo>
                <a:cubicBezTo>
                  <a:pt x="14602" y="20933"/>
                  <a:pt x="14900" y="20882"/>
                  <a:pt x="15054" y="20968"/>
                </a:cubicBezTo>
                <a:cubicBezTo>
                  <a:pt x="15117" y="21004"/>
                  <a:pt x="15132" y="21002"/>
                  <a:pt x="15203" y="20955"/>
                </a:cubicBezTo>
                <a:cubicBezTo>
                  <a:pt x="15313" y="20881"/>
                  <a:pt x="15685" y="20888"/>
                  <a:pt x="15841" y="20967"/>
                </a:cubicBezTo>
                <a:cubicBezTo>
                  <a:pt x="15879" y="20986"/>
                  <a:pt x="15915" y="20981"/>
                  <a:pt x="15969" y="20950"/>
                </a:cubicBezTo>
                <a:cubicBezTo>
                  <a:pt x="16057" y="20901"/>
                  <a:pt x="16236" y="20894"/>
                  <a:pt x="16297" y="20937"/>
                </a:cubicBezTo>
                <a:cubicBezTo>
                  <a:pt x="16328" y="20960"/>
                  <a:pt x="16358" y="20958"/>
                  <a:pt x="16415" y="20928"/>
                </a:cubicBezTo>
                <a:cubicBezTo>
                  <a:pt x="16456" y="20906"/>
                  <a:pt x="16546" y="20886"/>
                  <a:pt x="16614" y="20885"/>
                </a:cubicBezTo>
                <a:cubicBezTo>
                  <a:pt x="16727" y="20883"/>
                  <a:pt x="16798" y="20859"/>
                  <a:pt x="17049" y="20732"/>
                </a:cubicBezTo>
                <a:cubicBezTo>
                  <a:pt x="17108" y="20703"/>
                  <a:pt x="17212" y="20690"/>
                  <a:pt x="17398" y="20689"/>
                </a:cubicBezTo>
                <a:cubicBezTo>
                  <a:pt x="17635" y="20688"/>
                  <a:pt x="17674" y="20695"/>
                  <a:pt x="17769" y="20754"/>
                </a:cubicBezTo>
                <a:cubicBezTo>
                  <a:pt x="17827" y="20791"/>
                  <a:pt x="17930" y="20841"/>
                  <a:pt x="17998" y="20866"/>
                </a:cubicBezTo>
                <a:cubicBezTo>
                  <a:pt x="18195" y="20938"/>
                  <a:pt x="18231" y="20962"/>
                  <a:pt x="18292" y="21070"/>
                </a:cubicBezTo>
                <a:cubicBezTo>
                  <a:pt x="18340" y="21156"/>
                  <a:pt x="18349" y="21198"/>
                  <a:pt x="18349" y="21345"/>
                </a:cubicBezTo>
                <a:cubicBezTo>
                  <a:pt x="18349" y="21441"/>
                  <a:pt x="18354" y="21515"/>
                  <a:pt x="18359" y="21510"/>
                </a:cubicBezTo>
                <a:cubicBezTo>
                  <a:pt x="18517" y="21382"/>
                  <a:pt x="18754" y="21359"/>
                  <a:pt x="18922" y="21458"/>
                </a:cubicBezTo>
                <a:cubicBezTo>
                  <a:pt x="18976" y="21490"/>
                  <a:pt x="19020" y="21511"/>
                  <a:pt x="19020" y="21505"/>
                </a:cubicBezTo>
                <a:cubicBezTo>
                  <a:pt x="19020" y="21499"/>
                  <a:pt x="19067" y="21512"/>
                  <a:pt x="19124" y="21535"/>
                </a:cubicBezTo>
                <a:cubicBezTo>
                  <a:pt x="19236" y="21580"/>
                  <a:pt x="19332" y="21565"/>
                  <a:pt x="19521" y="21476"/>
                </a:cubicBezTo>
                <a:cubicBezTo>
                  <a:pt x="19605" y="21435"/>
                  <a:pt x="19655" y="21433"/>
                  <a:pt x="19882" y="21455"/>
                </a:cubicBezTo>
                <a:cubicBezTo>
                  <a:pt x="20062" y="21473"/>
                  <a:pt x="20171" y="21496"/>
                  <a:pt x="20225" y="21531"/>
                </a:cubicBezTo>
                <a:cubicBezTo>
                  <a:pt x="20294" y="21575"/>
                  <a:pt x="20318" y="21578"/>
                  <a:pt x="20407" y="21550"/>
                </a:cubicBezTo>
                <a:cubicBezTo>
                  <a:pt x="20464" y="21533"/>
                  <a:pt x="20541" y="21518"/>
                  <a:pt x="20578" y="21518"/>
                </a:cubicBezTo>
                <a:cubicBezTo>
                  <a:pt x="20626" y="21518"/>
                  <a:pt x="20661" y="21495"/>
                  <a:pt x="20705" y="21432"/>
                </a:cubicBezTo>
                <a:cubicBezTo>
                  <a:pt x="20817" y="21272"/>
                  <a:pt x="21003" y="21222"/>
                  <a:pt x="21161" y="21311"/>
                </a:cubicBezTo>
                <a:cubicBezTo>
                  <a:pt x="21202" y="21333"/>
                  <a:pt x="21255" y="21352"/>
                  <a:pt x="21280" y="21352"/>
                </a:cubicBezTo>
                <a:cubicBezTo>
                  <a:pt x="21322" y="21352"/>
                  <a:pt x="21323" y="21341"/>
                  <a:pt x="21316" y="21145"/>
                </a:cubicBezTo>
                <a:cubicBezTo>
                  <a:pt x="21306" y="20887"/>
                  <a:pt x="21352" y="20743"/>
                  <a:pt x="21500" y="20564"/>
                </a:cubicBezTo>
                <a:cubicBezTo>
                  <a:pt x="21597" y="20446"/>
                  <a:pt x="21600" y="20438"/>
                  <a:pt x="21578" y="20354"/>
                </a:cubicBezTo>
                <a:cubicBezTo>
                  <a:pt x="21566" y="20305"/>
                  <a:pt x="21506" y="20203"/>
                  <a:pt x="21445" y="20126"/>
                </a:cubicBezTo>
                <a:cubicBezTo>
                  <a:pt x="21261" y="19893"/>
                  <a:pt x="21212" y="19582"/>
                  <a:pt x="21311" y="19284"/>
                </a:cubicBezTo>
                <a:cubicBezTo>
                  <a:pt x="21351" y="19164"/>
                  <a:pt x="21358" y="19087"/>
                  <a:pt x="21365" y="18701"/>
                </a:cubicBezTo>
                <a:cubicBezTo>
                  <a:pt x="21370" y="18429"/>
                  <a:pt x="21364" y="18207"/>
                  <a:pt x="21350" y="18128"/>
                </a:cubicBezTo>
                <a:cubicBezTo>
                  <a:pt x="21333" y="18034"/>
                  <a:pt x="21332" y="17936"/>
                  <a:pt x="21347" y="17780"/>
                </a:cubicBezTo>
                <a:cubicBezTo>
                  <a:pt x="21364" y="17606"/>
                  <a:pt x="21363" y="17548"/>
                  <a:pt x="21340" y="17486"/>
                </a:cubicBezTo>
                <a:cubicBezTo>
                  <a:pt x="21322" y="17438"/>
                  <a:pt x="21312" y="17334"/>
                  <a:pt x="21314" y="17209"/>
                </a:cubicBezTo>
                <a:cubicBezTo>
                  <a:pt x="21317" y="17042"/>
                  <a:pt x="21310" y="16984"/>
                  <a:pt x="21266" y="16869"/>
                </a:cubicBezTo>
                <a:cubicBezTo>
                  <a:pt x="21199" y="16693"/>
                  <a:pt x="21180" y="16556"/>
                  <a:pt x="21205" y="16432"/>
                </a:cubicBezTo>
                <a:cubicBezTo>
                  <a:pt x="21224" y="16339"/>
                  <a:pt x="21221" y="16328"/>
                  <a:pt x="21142" y="16227"/>
                </a:cubicBezTo>
                <a:cubicBezTo>
                  <a:pt x="20974" y="16010"/>
                  <a:pt x="20925" y="15673"/>
                  <a:pt x="21021" y="15404"/>
                </a:cubicBezTo>
                <a:cubicBezTo>
                  <a:pt x="21084" y="15231"/>
                  <a:pt x="21251" y="15031"/>
                  <a:pt x="21367" y="14992"/>
                </a:cubicBezTo>
                <a:cubicBezTo>
                  <a:pt x="21416" y="14975"/>
                  <a:pt x="21457" y="14958"/>
                  <a:pt x="21457" y="14954"/>
                </a:cubicBezTo>
                <a:cubicBezTo>
                  <a:pt x="21457" y="14950"/>
                  <a:pt x="21443" y="14903"/>
                  <a:pt x="21426" y="14848"/>
                </a:cubicBezTo>
                <a:cubicBezTo>
                  <a:pt x="21361" y="14637"/>
                  <a:pt x="21395" y="14347"/>
                  <a:pt x="21510" y="14144"/>
                </a:cubicBezTo>
                <a:cubicBezTo>
                  <a:pt x="21559" y="14058"/>
                  <a:pt x="21560" y="14047"/>
                  <a:pt x="21531" y="13990"/>
                </a:cubicBezTo>
                <a:cubicBezTo>
                  <a:pt x="21512" y="13954"/>
                  <a:pt x="21498" y="13871"/>
                  <a:pt x="21498" y="13793"/>
                </a:cubicBezTo>
                <a:cubicBezTo>
                  <a:pt x="21498" y="13676"/>
                  <a:pt x="21486" y="13635"/>
                  <a:pt x="21407" y="13494"/>
                </a:cubicBezTo>
                <a:cubicBezTo>
                  <a:pt x="21248" y="13210"/>
                  <a:pt x="21239" y="12915"/>
                  <a:pt x="21380" y="12639"/>
                </a:cubicBezTo>
                <a:lnTo>
                  <a:pt x="21429" y="12544"/>
                </a:lnTo>
                <a:lnTo>
                  <a:pt x="21362" y="12409"/>
                </a:lnTo>
                <a:cubicBezTo>
                  <a:pt x="21253" y="12193"/>
                  <a:pt x="21241" y="11878"/>
                  <a:pt x="21331" y="11628"/>
                </a:cubicBezTo>
                <a:lnTo>
                  <a:pt x="21378" y="11500"/>
                </a:lnTo>
                <a:lnTo>
                  <a:pt x="21324" y="11406"/>
                </a:lnTo>
                <a:cubicBezTo>
                  <a:pt x="21201" y="11190"/>
                  <a:pt x="21181" y="10929"/>
                  <a:pt x="21268" y="10687"/>
                </a:cubicBezTo>
                <a:cubicBezTo>
                  <a:pt x="21292" y="10620"/>
                  <a:pt x="21313" y="10558"/>
                  <a:pt x="21313" y="10550"/>
                </a:cubicBezTo>
                <a:cubicBezTo>
                  <a:pt x="21313" y="10541"/>
                  <a:pt x="21284" y="10518"/>
                  <a:pt x="21250" y="10499"/>
                </a:cubicBezTo>
                <a:cubicBezTo>
                  <a:pt x="21215" y="10479"/>
                  <a:pt x="21151" y="10410"/>
                  <a:pt x="21107" y="10342"/>
                </a:cubicBezTo>
                <a:cubicBezTo>
                  <a:pt x="20914" y="10048"/>
                  <a:pt x="20963" y="9641"/>
                  <a:pt x="21216" y="9423"/>
                </a:cubicBezTo>
                <a:cubicBezTo>
                  <a:pt x="21263" y="9383"/>
                  <a:pt x="21306" y="9347"/>
                  <a:pt x="21310" y="9343"/>
                </a:cubicBezTo>
                <a:cubicBezTo>
                  <a:pt x="21314" y="9339"/>
                  <a:pt x="21293" y="9297"/>
                  <a:pt x="21263" y="9250"/>
                </a:cubicBezTo>
                <a:cubicBezTo>
                  <a:pt x="21234" y="9202"/>
                  <a:pt x="21204" y="9132"/>
                  <a:pt x="21196" y="9094"/>
                </a:cubicBezTo>
                <a:cubicBezTo>
                  <a:pt x="21180" y="9008"/>
                  <a:pt x="21204" y="8677"/>
                  <a:pt x="21231" y="8610"/>
                </a:cubicBezTo>
                <a:cubicBezTo>
                  <a:pt x="21242" y="8582"/>
                  <a:pt x="21251" y="8517"/>
                  <a:pt x="21251" y="8464"/>
                </a:cubicBezTo>
                <a:cubicBezTo>
                  <a:pt x="21251" y="8346"/>
                  <a:pt x="21298" y="8159"/>
                  <a:pt x="21351" y="8068"/>
                </a:cubicBezTo>
                <a:lnTo>
                  <a:pt x="21392" y="8000"/>
                </a:lnTo>
                <a:lnTo>
                  <a:pt x="21284" y="7863"/>
                </a:lnTo>
                <a:cubicBezTo>
                  <a:pt x="21197" y="7753"/>
                  <a:pt x="21164" y="7681"/>
                  <a:pt x="21110" y="7496"/>
                </a:cubicBezTo>
                <a:cubicBezTo>
                  <a:pt x="21031" y="7221"/>
                  <a:pt x="21027" y="7085"/>
                  <a:pt x="21094" y="6908"/>
                </a:cubicBezTo>
                <a:cubicBezTo>
                  <a:pt x="21134" y="6801"/>
                  <a:pt x="21140" y="6758"/>
                  <a:pt x="21125" y="6687"/>
                </a:cubicBezTo>
                <a:cubicBezTo>
                  <a:pt x="21114" y="6639"/>
                  <a:pt x="21106" y="6570"/>
                  <a:pt x="21106" y="6533"/>
                </a:cubicBezTo>
                <a:cubicBezTo>
                  <a:pt x="21106" y="6490"/>
                  <a:pt x="21078" y="6434"/>
                  <a:pt x="21025" y="6374"/>
                </a:cubicBezTo>
                <a:cubicBezTo>
                  <a:pt x="20981" y="6323"/>
                  <a:pt x="20923" y="6221"/>
                  <a:pt x="20896" y="6148"/>
                </a:cubicBezTo>
                <a:cubicBezTo>
                  <a:pt x="20847" y="6013"/>
                  <a:pt x="20843" y="5951"/>
                  <a:pt x="20835" y="5042"/>
                </a:cubicBezTo>
                <a:cubicBezTo>
                  <a:pt x="20834" y="4963"/>
                  <a:pt x="20844" y="4872"/>
                  <a:pt x="20858" y="4839"/>
                </a:cubicBezTo>
                <a:cubicBezTo>
                  <a:pt x="20878" y="4787"/>
                  <a:pt x="20874" y="4760"/>
                  <a:pt x="20830" y="4672"/>
                </a:cubicBezTo>
                <a:cubicBezTo>
                  <a:pt x="20768" y="4545"/>
                  <a:pt x="20734" y="4386"/>
                  <a:pt x="20737" y="4239"/>
                </a:cubicBezTo>
                <a:cubicBezTo>
                  <a:pt x="20739" y="4179"/>
                  <a:pt x="20729" y="4080"/>
                  <a:pt x="20716" y="4018"/>
                </a:cubicBezTo>
                <a:cubicBezTo>
                  <a:pt x="20682" y="3856"/>
                  <a:pt x="20707" y="3639"/>
                  <a:pt x="20778" y="3490"/>
                </a:cubicBezTo>
                <a:cubicBezTo>
                  <a:pt x="20818" y="3405"/>
                  <a:pt x="20837" y="3328"/>
                  <a:pt x="20837" y="3253"/>
                </a:cubicBezTo>
                <a:cubicBezTo>
                  <a:pt x="20837" y="3191"/>
                  <a:pt x="20852" y="3103"/>
                  <a:pt x="20870" y="3055"/>
                </a:cubicBezTo>
                <a:cubicBezTo>
                  <a:pt x="20901" y="2977"/>
                  <a:pt x="20901" y="2960"/>
                  <a:pt x="20872" y="2878"/>
                </a:cubicBezTo>
                <a:cubicBezTo>
                  <a:pt x="20819" y="2729"/>
                  <a:pt x="20812" y="2612"/>
                  <a:pt x="20847" y="2479"/>
                </a:cubicBezTo>
                <a:cubicBezTo>
                  <a:pt x="20865" y="2411"/>
                  <a:pt x="20892" y="2337"/>
                  <a:pt x="20908" y="2313"/>
                </a:cubicBezTo>
                <a:cubicBezTo>
                  <a:pt x="20923" y="2289"/>
                  <a:pt x="20940" y="2212"/>
                  <a:pt x="20946" y="2142"/>
                </a:cubicBezTo>
                <a:cubicBezTo>
                  <a:pt x="20951" y="2071"/>
                  <a:pt x="20972" y="1971"/>
                  <a:pt x="20992" y="1919"/>
                </a:cubicBezTo>
                <a:cubicBezTo>
                  <a:pt x="21012" y="1868"/>
                  <a:pt x="21047" y="1777"/>
                  <a:pt x="21069" y="1718"/>
                </a:cubicBezTo>
                <a:cubicBezTo>
                  <a:pt x="21091" y="1660"/>
                  <a:pt x="21145" y="1559"/>
                  <a:pt x="21190" y="1494"/>
                </a:cubicBezTo>
                <a:cubicBezTo>
                  <a:pt x="21235" y="1429"/>
                  <a:pt x="21271" y="1368"/>
                  <a:pt x="21271" y="1358"/>
                </a:cubicBezTo>
                <a:cubicBezTo>
                  <a:pt x="21271" y="1349"/>
                  <a:pt x="21242" y="1287"/>
                  <a:pt x="21207" y="1219"/>
                </a:cubicBezTo>
                <a:cubicBezTo>
                  <a:pt x="21167" y="1143"/>
                  <a:pt x="21139" y="1050"/>
                  <a:pt x="21133" y="971"/>
                </a:cubicBezTo>
                <a:cubicBezTo>
                  <a:pt x="21123" y="855"/>
                  <a:pt x="21117" y="844"/>
                  <a:pt x="21054" y="828"/>
                </a:cubicBezTo>
                <a:cubicBezTo>
                  <a:pt x="21017" y="818"/>
                  <a:pt x="20962" y="786"/>
                  <a:pt x="20932" y="754"/>
                </a:cubicBezTo>
                <a:cubicBezTo>
                  <a:pt x="20878" y="697"/>
                  <a:pt x="20875" y="697"/>
                  <a:pt x="20745" y="744"/>
                </a:cubicBezTo>
                <a:cubicBezTo>
                  <a:pt x="20525" y="824"/>
                  <a:pt x="20328" y="756"/>
                  <a:pt x="20164" y="541"/>
                </a:cubicBezTo>
                <a:cubicBezTo>
                  <a:pt x="20031" y="367"/>
                  <a:pt x="19757" y="323"/>
                  <a:pt x="19248" y="395"/>
                </a:cubicBezTo>
                <a:cubicBezTo>
                  <a:pt x="18995" y="430"/>
                  <a:pt x="18808" y="421"/>
                  <a:pt x="18762" y="369"/>
                </a:cubicBezTo>
                <a:cubicBezTo>
                  <a:pt x="18742" y="346"/>
                  <a:pt x="18722" y="345"/>
                  <a:pt x="18693" y="367"/>
                </a:cubicBezTo>
                <a:cubicBezTo>
                  <a:pt x="18623" y="417"/>
                  <a:pt x="18479" y="402"/>
                  <a:pt x="18401" y="335"/>
                </a:cubicBezTo>
                <a:cubicBezTo>
                  <a:pt x="18344" y="287"/>
                  <a:pt x="18303" y="276"/>
                  <a:pt x="18210" y="282"/>
                </a:cubicBezTo>
                <a:cubicBezTo>
                  <a:pt x="18117" y="288"/>
                  <a:pt x="18080" y="278"/>
                  <a:pt x="18032" y="232"/>
                </a:cubicBezTo>
                <a:cubicBezTo>
                  <a:pt x="17998" y="200"/>
                  <a:pt x="17951" y="175"/>
                  <a:pt x="17927" y="175"/>
                </a:cubicBezTo>
                <a:cubicBezTo>
                  <a:pt x="17903" y="175"/>
                  <a:pt x="17853" y="153"/>
                  <a:pt x="17816" y="127"/>
                </a:cubicBezTo>
                <a:cubicBezTo>
                  <a:pt x="17748" y="78"/>
                  <a:pt x="17717" y="76"/>
                  <a:pt x="17647" y="117"/>
                </a:cubicBezTo>
                <a:cubicBezTo>
                  <a:pt x="17624" y="131"/>
                  <a:pt x="17526" y="168"/>
                  <a:pt x="17430" y="200"/>
                </a:cubicBezTo>
                <a:cubicBezTo>
                  <a:pt x="17276" y="250"/>
                  <a:pt x="17225" y="254"/>
                  <a:pt x="17014" y="234"/>
                </a:cubicBezTo>
                <a:cubicBezTo>
                  <a:pt x="16847" y="219"/>
                  <a:pt x="16758" y="197"/>
                  <a:pt x="16721" y="165"/>
                </a:cubicBezTo>
                <a:cubicBezTo>
                  <a:pt x="16691" y="139"/>
                  <a:pt x="16632" y="118"/>
                  <a:pt x="16588" y="118"/>
                </a:cubicBezTo>
                <a:cubicBezTo>
                  <a:pt x="16525" y="118"/>
                  <a:pt x="16495" y="138"/>
                  <a:pt x="16439" y="216"/>
                </a:cubicBezTo>
                <a:cubicBezTo>
                  <a:pt x="16331" y="365"/>
                  <a:pt x="16223" y="408"/>
                  <a:pt x="15944" y="409"/>
                </a:cubicBezTo>
                <a:cubicBezTo>
                  <a:pt x="15721" y="410"/>
                  <a:pt x="15700" y="405"/>
                  <a:pt x="15610" y="334"/>
                </a:cubicBezTo>
                <a:lnTo>
                  <a:pt x="15514" y="259"/>
                </a:lnTo>
                <a:lnTo>
                  <a:pt x="15414" y="347"/>
                </a:lnTo>
                <a:cubicBezTo>
                  <a:pt x="15359" y="395"/>
                  <a:pt x="15279" y="474"/>
                  <a:pt x="15238" y="523"/>
                </a:cubicBezTo>
                <a:cubicBezTo>
                  <a:pt x="15142" y="637"/>
                  <a:pt x="15035" y="684"/>
                  <a:pt x="14906" y="667"/>
                </a:cubicBezTo>
                <a:cubicBezTo>
                  <a:pt x="14842" y="659"/>
                  <a:pt x="14782" y="668"/>
                  <a:pt x="14747" y="691"/>
                </a:cubicBezTo>
                <a:cubicBezTo>
                  <a:pt x="14708" y="717"/>
                  <a:pt x="14619" y="727"/>
                  <a:pt x="14455" y="723"/>
                </a:cubicBezTo>
                <a:lnTo>
                  <a:pt x="14218" y="716"/>
                </a:lnTo>
                <a:lnTo>
                  <a:pt x="14126" y="806"/>
                </a:lnTo>
                <a:cubicBezTo>
                  <a:pt x="13996" y="931"/>
                  <a:pt x="13833" y="975"/>
                  <a:pt x="13706" y="919"/>
                </a:cubicBezTo>
                <a:cubicBezTo>
                  <a:pt x="13623" y="882"/>
                  <a:pt x="13596" y="881"/>
                  <a:pt x="13502" y="913"/>
                </a:cubicBezTo>
                <a:cubicBezTo>
                  <a:pt x="13332" y="973"/>
                  <a:pt x="13135" y="905"/>
                  <a:pt x="12987" y="737"/>
                </a:cubicBezTo>
                <a:cubicBezTo>
                  <a:pt x="12957" y="703"/>
                  <a:pt x="12944" y="703"/>
                  <a:pt x="12889" y="741"/>
                </a:cubicBezTo>
                <a:cubicBezTo>
                  <a:pt x="12804" y="801"/>
                  <a:pt x="12536" y="800"/>
                  <a:pt x="12447" y="740"/>
                </a:cubicBezTo>
                <a:cubicBezTo>
                  <a:pt x="12365" y="684"/>
                  <a:pt x="12231" y="517"/>
                  <a:pt x="12194" y="421"/>
                </a:cubicBezTo>
                <a:cubicBezTo>
                  <a:pt x="12168" y="354"/>
                  <a:pt x="12157" y="350"/>
                  <a:pt x="12062" y="362"/>
                </a:cubicBezTo>
                <a:cubicBezTo>
                  <a:pt x="11927" y="380"/>
                  <a:pt x="11852" y="336"/>
                  <a:pt x="11750" y="180"/>
                </a:cubicBezTo>
                <a:lnTo>
                  <a:pt x="11668" y="54"/>
                </a:lnTo>
                <a:lnTo>
                  <a:pt x="11619" y="116"/>
                </a:lnTo>
                <a:cubicBezTo>
                  <a:pt x="11562" y="187"/>
                  <a:pt x="11405" y="257"/>
                  <a:pt x="11302" y="257"/>
                </a:cubicBezTo>
                <a:cubicBezTo>
                  <a:pt x="11192" y="257"/>
                  <a:pt x="11031" y="175"/>
                  <a:pt x="10963" y="84"/>
                </a:cubicBezTo>
                <a:lnTo>
                  <a:pt x="10901" y="0"/>
                </a:lnTo>
                <a:close/>
              </a:path>
            </a:pathLst>
          </a:custGeom>
          <a:ln w="12700">
            <a:miter lim="400000"/>
          </a:ln>
          <a:effectLst>
            <a:outerShdw blurRad="76200" dist="50800" dir="5400000" rotWithShape="0">
              <a:srgbClr val="000000">
                <a:alpha val="50000"/>
              </a:srgbClr>
            </a:outerShdw>
          </a:effectLst>
        </p:spPr>
      </p:pic>
      <p:pic>
        <p:nvPicPr>
          <p:cNvPr id="74" name="image6.png" descr="17720-bark-ship--vector.png"/>
          <p:cNvPicPr>
            <a:picLocks noChangeAspect="1"/>
          </p:cNvPicPr>
          <p:nvPr/>
        </p:nvPicPr>
        <p:blipFill>
          <a:blip r:embed="rId3">
            <a:extLst/>
          </a:blip>
          <a:stretch>
            <a:fillRect/>
          </a:stretch>
        </p:blipFill>
        <p:spPr>
          <a:xfrm>
            <a:off x="5679009" y="3521571"/>
            <a:ext cx="2935315" cy="2136257"/>
          </a:xfrm>
          <a:prstGeom prst="rect">
            <a:avLst/>
          </a:prstGeom>
          <a:ln w="12700">
            <a:miter lim="400000"/>
          </a:ln>
        </p:spPr>
      </p:pic>
      <p:pic>
        <p:nvPicPr>
          <p:cNvPr id="75" name="image7.gif" descr="63e541c9907bf019687902204d97b499.gif"/>
          <p:cNvPicPr>
            <a:picLocks noChangeAspect="1"/>
          </p:cNvPicPr>
          <p:nvPr/>
        </p:nvPicPr>
        <p:blipFill>
          <a:blip r:embed="rId4">
            <a:extLst/>
          </a:blip>
          <a:stretch>
            <a:fillRect/>
          </a:stretch>
        </p:blipFill>
        <p:spPr>
          <a:xfrm>
            <a:off x="10518771" y="6885695"/>
            <a:ext cx="1498672" cy="1468698"/>
          </a:xfrm>
          <a:prstGeom prst="rect">
            <a:avLst/>
          </a:prstGeom>
          <a:ln w="12700">
            <a:miter lim="400000"/>
          </a:ln>
        </p:spPr>
      </p:pic>
      <p:sp>
        <p:nvSpPr>
          <p:cNvPr id="76" name="Shape 76"/>
          <p:cNvSpPr/>
          <p:nvPr/>
        </p:nvSpPr>
        <p:spPr>
          <a:xfrm>
            <a:off x="3227261" y="-1"/>
            <a:ext cx="8456001" cy="10236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457200">
              <a:defRPr sz="5200" b="1">
                <a:latin typeface="Helvetica Condensed Medium"/>
                <a:ea typeface="Helvetica Condensed Medium"/>
                <a:cs typeface="Helvetica Condensed Medium"/>
                <a:sym typeface="Helvetica Condensed Medium"/>
              </a:defRPr>
            </a:lvl1pPr>
          </a:lstStyle>
          <a:p>
            <a:r>
              <a:t>What is Your Next Port?</a:t>
            </a:r>
          </a:p>
        </p:txBody>
      </p:sp>
      <p:grpSp>
        <p:nvGrpSpPr>
          <p:cNvPr id="79" name="Group 79"/>
          <p:cNvGrpSpPr/>
          <p:nvPr/>
        </p:nvGrpSpPr>
        <p:grpSpPr>
          <a:xfrm>
            <a:off x="2619975" y="5350800"/>
            <a:ext cx="4526692" cy="3185806"/>
            <a:chOff x="0" y="0"/>
            <a:chExt cx="4526691" cy="3185805"/>
          </a:xfrm>
        </p:grpSpPr>
        <p:pic>
          <p:nvPicPr>
            <p:cNvPr id="77" name="image3.png" descr="L&amp;Bisland.jpg"/>
            <p:cNvPicPr>
              <a:picLocks noChangeAspect="1"/>
            </p:cNvPicPr>
            <p:nvPr/>
          </p:nvPicPr>
          <p:blipFill>
            <a:blip r:embed="rId5">
              <a:extLst/>
            </a:blip>
            <a:srcRect/>
            <a:stretch>
              <a:fillRect/>
            </a:stretch>
          </p:blipFill>
          <p:spPr>
            <a:xfrm>
              <a:off x="0" y="0"/>
              <a:ext cx="4526692" cy="3109457"/>
            </a:xfrm>
            <a:prstGeom prst="rect">
              <a:avLst/>
            </a:prstGeom>
            <a:ln w="12700" cap="flat">
              <a:noFill/>
              <a:miter lim="400000"/>
            </a:ln>
            <a:effectLst/>
          </p:spPr>
        </p:pic>
        <p:sp>
          <p:nvSpPr>
            <p:cNvPr id="78" name="Shape 78"/>
            <p:cNvSpPr/>
            <p:nvPr/>
          </p:nvSpPr>
          <p:spPr>
            <a:xfrm>
              <a:off x="607285" y="1560205"/>
              <a:ext cx="738759" cy="1625601"/>
            </a:xfrm>
            <a:prstGeom prst="rect">
              <a:avLst/>
            </a:prstGeom>
            <a:noFill/>
            <a:ln w="12700" cap="flat">
              <a:noFill/>
              <a:miter lim="400000"/>
            </a:ln>
            <a:effectLst>
              <a:outerShdw blurRad="76200" dist="63500" dir="2800645" rotWithShape="0">
                <a:srgbClr val="000000">
                  <a:alpha val="80460"/>
                </a:srgbClr>
              </a:outerShdw>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0000">
                  <a:solidFill>
                    <a:srgbClr val="4E9832"/>
                  </a:solidFill>
                  <a:latin typeface="Baskerville Old Face"/>
                  <a:ea typeface="Baskerville Old Face"/>
                  <a:cs typeface="Baskerville Old Face"/>
                  <a:sym typeface="Baskerville Old Face"/>
                </a:defRPr>
              </a:lvl1pPr>
            </a:lstStyle>
            <a:p>
              <a:r>
                <a:t>1</a:t>
              </a:r>
            </a:p>
          </p:txBody>
        </p:sp>
      </p:grpSp>
      <p:grpSp>
        <p:nvGrpSpPr>
          <p:cNvPr id="82" name="Group 82"/>
          <p:cNvGrpSpPr/>
          <p:nvPr/>
        </p:nvGrpSpPr>
        <p:grpSpPr>
          <a:xfrm>
            <a:off x="7146667" y="4972690"/>
            <a:ext cx="4870776" cy="3178823"/>
            <a:chOff x="0" y="0"/>
            <a:chExt cx="4870774" cy="3178821"/>
          </a:xfrm>
        </p:grpSpPr>
        <p:pic>
          <p:nvPicPr>
            <p:cNvPr id="80" name="image4.png" descr="S&amp;Disland.jpg"/>
            <p:cNvPicPr>
              <a:picLocks noChangeAspect="1"/>
            </p:cNvPicPr>
            <p:nvPr/>
          </p:nvPicPr>
          <p:blipFill>
            <a:blip r:embed="rId6">
              <a:extLst/>
            </a:blip>
            <a:stretch>
              <a:fillRect/>
            </a:stretch>
          </p:blipFill>
          <p:spPr>
            <a:xfrm>
              <a:off x="0" y="0"/>
              <a:ext cx="4870775" cy="3178822"/>
            </a:xfrm>
            <a:prstGeom prst="rect">
              <a:avLst/>
            </a:prstGeom>
            <a:ln w="12700" cap="flat">
              <a:noFill/>
              <a:miter lim="400000"/>
            </a:ln>
            <a:effectLst/>
          </p:spPr>
        </p:pic>
        <p:sp>
          <p:nvSpPr>
            <p:cNvPr id="81" name="Shape 81"/>
            <p:cNvSpPr/>
            <p:nvPr/>
          </p:nvSpPr>
          <p:spPr>
            <a:xfrm>
              <a:off x="4115762" y="776610"/>
              <a:ext cx="738759" cy="1625601"/>
            </a:xfrm>
            <a:prstGeom prst="rect">
              <a:avLst/>
            </a:prstGeom>
            <a:noFill/>
            <a:ln w="12700" cap="flat">
              <a:noFill/>
              <a:miter lim="400000"/>
            </a:ln>
            <a:effectLst>
              <a:outerShdw blurRad="76200" dist="63500" dir="2800645" rotWithShape="0">
                <a:srgbClr val="000000">
                  <a:alpha val="80460"/>
                </a:srgbClr>
              </a:outerShdw>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0000">
                  <a:solidFill>
                    <a:srgbClr val="D2471E"/>
                  </a:solidFill>
                  <a:latin typeface="Baskerville Old Face"/>
                  <a:ea typeface="Baskerville Old Face"/>
                  <a:cs typeface="Baskerville Old Face"/>
                  <a:sym typeface="Baskerville Old Face"/>
                </a:defRPr>
              </a:lvl1pPr>
            </a:lstStyle>
            <a:p>
              <a:r>
                <a:t>2</a:t>
              </a:r>
            </a:p>
          </p:txBody>
        </p:sp>
      </p:grpSp>
      <p:grpSp>
        <p:nvGrpSpPr>
          <p:cNvPr id="85" name="Group 85"/>
          <p:cNvGrpSpPr/>
          <p:nvPr/>
        </p:nvGrpSpPr>
        <p:grpSpPr>
          <a:xfrm>
            <a:off x="6252743" y="1942126"/>
            <a:ext cx="5379067" cy="2992142"/>
            <a:chOff x="0" y="0"/>
            <a:chExt cx="5379066" cy="2992140"/>
          </a:xfrm>
        </p:grpSpPr>
        <p:pic>
          <p:nvPicPr>
            <p:cNvPr id="83" name="image5.png" descr="Q&amp;Tisland.jpg"/>
            <p:cNvPicPr>
              <a:picLocks noChangeAspect="1"/>
            </p:cNvPicPr>
            <p:nvPr/>
          </p:nvPicPr>
          <p:blipFill>
            <a:blip r:embed="rId7">
              <a:extLst/>
            </a:blip>
            <a:stretch>
              <a:fillRect/>
            </a:stretch>
          </p:blipFill>
          <p:spPr>
            <a:xfrm>
              <a:off x="0" y="0"/>
              <a:ext cx="5379067" cy="2179341"/>
            </a:xfrm>
            <a:prstGeom prst="rect">
              <a:avLst/>
            </a:prstGeom>
            <a:ln w="12700" cap="flat">
              <a:noFill/>
              <a:miter lim="400000"/>
            </a:ln>
            <a:effectLst/>
          </p:spPr>
        </p:pic>
        <p:sp>
          <p:nvSpPr>
            <p:cNvPr id="84" name="Shape 84"/>
            <p:cNvSpPr/>
            <p:nvPr/>
          </p:nvSpPr>
          <p:spPr>
            <a:xfrm>
              <a:off x="3527270" y="1366540"/>
              <a:ext cx="738759" cy="1625601"/>
            </a:xfrm>
            <a:prstGeom prst="rect">
              <a:avLst/>
            </a:prstGeom>
            <a:noFill/>
            <a:ln w="12700" cap="flat">
              <a:noFill/>
              <a:miter lim="400000"/>
            </a:ln>
            <a:effectLst>
              <a:outerShdw blurRad="76200" dist="63500" dir="2800645" rotWithShape="0">
                <a:srgbClr val="000000">
                  <a:alpha val="80460"/>
                </a:srgbClr>
              </a:outerShdw>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0000">
                  <a:solidFill>
                    <a:srgbClr val="8E69A2"/>
                  </a:solidFill>
                  <a:latin typeface="Baskerville Old Face"/>
                  <a:ea typeface="Baskerville Old Face"/>
                  <a:cs typeface="Baskerville Old Face"/>
                  <a:sym typeface="Baskerville Old Face"/>
                </a:defRPr>
              </a:lvl1pPr>
            </a:lstStyle>
            <a:p>
              <a:r>
                <a:t>4</a:t>
              </a:r>
            </a:p>
          </p:txBody>
        </p:sp>
      </p:grpSp>
      <p:grpSp>
        <p:nvGrpSpPr>
          <p:cNvPr id="88" name="Group 88"/>
          <p:cNvGrpSpPr/>
          <p:nvPr/>
        </p:nvGrpSpPr>
        <p:grpSpPr>
          <a:xfrm>
            <a:off x="2619975" y="1537724"/>
            <a:ext cx="3501435" cy="3983502"/>
            <a:chOff x="0" y="0"/>
            <a:chExt cx="3501433" cy="3983501"/>
          </a:xfrm>
        </p:grpSpPr>
        <p:pic>
          <p:nvPicPr>
            <p:cNvPr id="86" name="image2.png" descr="F&amp;Fisland.jpg"/>
            <p:cNvPicPr>
              <a:picLocks noChangeAspect="1"/>
            </p:cNvPicPr>
            <p:nvPr/>
          </p:nvPicPr>
          <p:blipFill>
            <a:blip r:embed="rId8">
              <a:extLst/>
            </a:blip>
            <a:stretch>
              <a:fillRect/>
            </a:stretch>
          </p:blipFill>
          <p:spPr>
            <a:xfrm>
              <a:off x="0" y="168709"/>
              <a:ext cx="3501434" cy="3814793"/>
            </a:xfrm>
            <a:prstGeom prst="rect">
              <a:avLst/>
            </a:prstGeom>
            <a:ln w="12700" cap="flat">
              <a:noFill/>
              <a:miter lim="400000"/>
            </a:ln>
            <a:effectLst/>
          </p:spPr>
        </p:pic>
        <p:sp>
          <p:nvSpPr>
            <p:cNvPr id="87" name="Shape 87"/>
            <p:cNvSpPr/>
            <p:nvPr/>
          </p:nvSpPr>
          <p:spPr>
            <a:xfrm>
              <a:off x="362480" y="0"/>
              <a:ext cx="738759" cy="1625601"/>
            </a:xfrm>
            <a:prstGeom prst="rect">
              <a:avLst/>
            </a:prstGeom>
            <a:noFill/>
            <a:ln w="12700" cap="flat">
              <a:noFill/>
              <a:miter lim="400000"/>
            </a:ln>
            <a:effectLst>
              <a:outerShdw blurRad="76200" dist="63500" dir="2800645" rotWithShape="0">
                <a:srgbClr val="000000">
                  <a:alpha val="80460"/>
                </a:srgbClr>
              </a:outerShdw>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0000">
                  <a:solidFill>
                    <a:srgbClr val="FFC341"/>
                  </a:solidFill>
                  <a:latin typeface="Baskerville Old Face"/>
                  <a:ea typeface="Baskerville Old Face"/>
                  <a:cs typeface="Baskerville Old Face"/>
                  <a:sym typeface="Baskerville Old Face"/>
                </a:defRPr>
              </a:lvl1pPr>
            </a:lstStyle>
            <a:p>
              <a:r>
                <a:t>3</a:t>
              </a:r>
            </a:p>
          </p:txBody>
        </p:sp>
      </p:gr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1" nodeType="afterEffect">
                                  <p:stCondLst>
                                    <p:cond delay="0"/>
                                  </p:stCondLst>
                                  <p:iterate>
                                    <p:tmAbs val="0"/>
                                  </p:iterate>
                                  <p:childTnLst>
                                    <p:set>
                                      <p:cBhvr>
                                        <p:cTn id="6" fill="hold"/>
                                        <p:tgtEl>
                                          <p:spTgt spid="73"/>
                                        </p:tgtEl>
                                        <p:attrNameLst>
                                          <p:attrName>style.visibility</p:attrName>
                                        </p:attrNameLst>
                                      </p:cBhvr>
                                      <p:to>
                                        <p:strVal val="visible"/>
                                      </p:to>
                                    </p:set>
                                    <p:animEffect transition="in" filter="strips(downRight)">
                                      <p:cBhvr>
                                        <p:cTn id="7" dur="2250"/>
                                        <p:tgtEl>
                                          <p:spTgt spid="73"/>
                                        </p:tgtEl>
                                      </p:cBhvr>
                                    </p:animEffect>
                                  </p:childTnLst>
                                </p:cTn>
                              </p:par>
                            </p:childTnLst>
                          </p:cTn>
                        </p:par>
                        <p:par>
                          <p:cTn id="8" fill="hold">
                            <p:stCondLst>
                              <p:cond delay="2250"/>
                            </p:stCondLst>
                            <p:childTnLst>
                              <p:par>
                                <p:cTn id="9" presetID="1" presetClass="entr" presetSubtype="0" fill="hold" grpId="2" nodeType="afterEffect">
                                  <p:stCondLst>
                                    <p:cond delay="0"/>
                                  </p:stCondLst>
                                  <p:iterate>
                                    <p:tmAbs val="0"/>
                                  </p:iterate>
                                  <p:childTnLst>
                                    <p:set>
                                      <p:cBhvr>
                                        <p:cTn id="10" fill="hold"/>
                                        <p:tgtEl>
                                          <p:spTgt spid="74"/>
                                        </p:tgtEl>
                                        <p:attrNameLst>
                                          <p:attrName>style.visibility</p:attrName>
                                        </p:attrNameLst>
                                      </p:cBhvr>
                                      <p:to>
                                        <p:strVal val="visible"/>
                                      </p:to>
                                    </p:set>
                                  </p:childTnLst>
                                </p:cTn>
                              </p:par>
                            </p:childTnLst>
                          </p:cTn>
                        </p:par>
                        <p:par>
                          <p:cTn id="11" fill="hold">
                            <p:stCondLst>
                              <p:cond delay="2250"/>
                            </p:stCondLst>
                            <p:childTnLst>
                              <p:par>
                                <p:cTn id="12" presetID="1" presetClass="entr" presetSubtype="0" fill="hold" grpId="3" nodeType="afterEffect">
                                  <p:stCondLst>
                                    <p:cond delay="0"/>
                                  </p:stCondLst>
                                  <p:iterate>
                                    <p:tmAbs val="0"/>
                                  </p:iterate>
                                  <p:childTnLst>
                                    <p:set>
                                      <p:cBhvr>
                                        <p:cTn id="13" fill="hold"/>
                                        <p:tgtEl>
                                          <p:spTgt spid="75"/>
                                        </p:tgtEl>
                                        <p:attrNameLst>
                                          <p:attrName>style.visibility</p:attrName>
                                        </p:attrNameLst>
                                      </p:cBhvr>
                                      <p:to>
                                        <p:strVal val="visible"/>
                                      </p:to>
                                    </p:set>
                                  </p:childTnLst>
                                </p:cTn>
                              </p:par>
                            </p:childTnLst>
                          </p:cTn>
                        </p:par>
                        <p:par>
                          <p:cTn id="14" fill="hold">
                            <p:stCondLst>
                              <p:cond delay="2250"/>
                            </p:stCondLst>
                            <p:childTnLst>
                              <p:par>
                                <p:cTn id="15" presetID="3" presetClass="entr" presetSubtype="5" fill="hold" grpId="4" nodeType="afterEffect">
                                  <p:stCondLst>
                                    <p:cond delay="100"/>
                                  </p:stCondLst>
                                  <p:iterate>
                                    <p:tmAbs val="0"/>
                                  </p:iterate>
                                  <p:childTnLst>
                                    <p:set>
                                      <p:cBhvr>
                                        <p:cTn id="16" fill="hold"/>
                                        <p:tgtEl>
                                          <p:spTgt spid="79"/>
                                        </p:tgtEl>
                                        <p:attrNameLst>
                                          <p:attrName>style.visibility</p:attrName>
                                        </p:attrNameLst>
                                      </p:cBhvr>
                                      <p:to>
                                        <p:strVal val="visible"/>
                                      </p:to>
                                    </p:set>
                                    <p:animEffect transition="in" filter="blinds(vertical)">
                                      <p:cBhvr>
                                        <p:cTn id="17" dur="1000"/>
                                        <p:tgtEl>
                                          <p:spTgt spid="79"/>
                                        </p:tgtEl>
                                      </p:cBhvr>
                                    </p:animEffect>
                                  </p:childTnLst>
                                </p:cTn>
                              </p:par>
                            </p:childTnLst>
                          </p:cTn>
                        </p:par>
                        <p:par>
                          <p:cTn id="18" fill="hold">
                            <p:stCondLst>
                              <p:cond delay="3350"/>
                            </p:stCondLst>
                            <p:childTnLst>
                              <p:par>
                                <p:cTn id="19" presetID="3" presetClass="entr" presetSubtype="5" fill="hold" grpId="5" nodeType="afterEffect">
                                  <p:stCondLst>
                                    <p:cond delay="600"/>
                                  </p:stCondLst>
                                  <p:iterate>
                                    <p:tmAbs val="0"/>
                                  </p:iterate>
                                  <p:childTnLst>
                                    <p:set>
                                      <p:cBhvr>
                                        <p:cTn id="20" fill="hold"/>
                                        <p:tgtEl>
                                          <p:spTgt spid="82"/>
                                        </p:tgtEl>
                                        <p:attrNameLst>
                                          <p:attrName>style.visibility</p:attrName>
                                        </p:attrNameLst>
                                      </p:cBhvr>
                                      <p:to>
                                        <p:strVal val="visible"/>
                                      </p:to>
                                    </p:set>
                                    <p:animEffect transition="in" filter="blinds(vertical)">
                                      <p:cBhvr>
                                        <p:cTn id="21" dur="1000"/>
                                        <p:tgtEl>
                                          <p:spTgt spid="82"/>
                                        </p:tgtEl>
                                      </p:cBhvr>
                                    </p:animEffect>
                                  </p:childTnLst>
                                </p:cTn>
                              </p:par>
                            </p:childTnLst>
                          </p:cTn>
                        </p:par>
                        <p:par>
                          <p:cTn id="22" fill="hold">
                            <p:stCondLst>
                              <p:cond delay="4950"/>
                            </p:stCondLst>
                            <p:childTnLst>
                              <p:par>
                                <p:cTn id="23" presetID="3" presetClass="entr" presetSubtype="5" fill="hold" grpId="6" nodeType="afterEffect">
                                  <p:stCondLst>
                                    <p:cond delay="600"/>
                                  </p:stCondLst>
                                  <p:iterate>
                                    <p:tmAbs val="0"/>
                                  </p:iterate>
                                  <p:childTnLst>
                                    <p:set>
                                      <p:cBhvr>
                                        <p:cTn id="24" fill="hold"/>
                                        <p:tgtEl>
                                          <p:spTgt spid="88"/>
                                        </p:tgtEl>
                                        <p:attrNameLst>
                                          <p:attrName>style.visibility</p:attrName>
                                        </p:attrNameLst>
                                      </p:cBhvr>
                                      <p:to>
                                        <p:strVal val="visible"/>
                                      </p:to>
                                    </p:set>
                                    <p:animEffect transition="in" filter="blinds(vertical)">
                                      <p:cBhvr>
                                        <p:cTn id="25" dur="1000"/>
                                        <p:tgtEl>
                                          <p:spTgt spid="88"/>
                                        </p:tgtEl>
                                      </p:cBhvr>
                                    </p:animEffect>
                                  </p:childTnLst>
                                </p:cTn>
                              </p:par>
                            </p:childTnLst>
                          </p:cTn>
                        </p:par>
                        <p:par>
                          <p:cTn id="26" fill="hold">
                            <p:stCondLst>
                              <p:cond delay="6550"/>
                            </p:stCondLst>
                            <p:childTnLst>
                              <p:par>
                                <p:cTn id="27" presetID="3" presetClass="entr" presetSubtype="5" fill="hold" grpId="7" nodeType="afterEffect">
                                  <p:stCondLst>
                                    <p:cond delay="600"/>
                                  </p:stCondLst>
                                  <p:iterate>
                                    <p:tmAbs val="0"/>
                                  </p:iterate>
                                  <p:childTnLst>
                                    <p:set>
                                      <p:cBhvr>
                                        <p:cTn id="28" fill="hold"/>
                                        <p:tgtEl>
                                          <p:spTgt spid="85"/>
                                        </p:tgtEl>
                                        <p:attrNameLst>
                                          <p:attrName>style.visibility</p:attrName>
                                        </p:attrNameLst>
                                      </p:cBhvr>
                                      <p:to>
                                        <p:strVal val="visible"/>
                                      </p:to>
                                    </p:set>
                                    <p:animEffect transition="in" filter="blinds(vertical)">
                                      <p:cBhvr>
                                        <p:cTn id="29"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1" animBg="1" advAuto="0"/>
      <p:bldP spid="74" grpId="2" animBg="1" advAuto="0"/>
      <p:bldP spid="75" grpId="3" animBg="1" advAuto="0"/>
      <p:bldP spid="79" grpId="4" animBg="1" advAuto="0"/>
      <p:bldP spid="82" grpId="5" animBg="1" advAuto="0"/>
      <p:bldP spid="85" grpId="7" animBg="1" advAuto="0"/>
      <p:bldP spid="88" grpId="6"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hape 48"/>
          <p:cNvSpPr/>
          <p:nvPr/>
        </p:nvSpPr>
        <p:spPr>
          <a:xfrm>
            <a:off x="1621599" y="128786"/>
            <a:ext cx="10064970" cy="10236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lgn="l" defTabSz="457200">
              <a:defRPr sz="5200" b="1">
                <a:latin typeface="+mj-lt"/>
                <a:ea typeface="+mj-ea"/>
                <a:cs typeface="+mj-cs"/>
                <a:sym typeface="Helvetica Condensed Medium"/>
              </a:defRPr>
            </a:lvl1pPr>
          </a:lstStyle>
          <a:p>
            <a:r>
              <a:t>Section 4: Christian Doctrine</a:t>
            </a:r>
          </a:p>
        </p:txBody>
      </p:sp>
      <p:sp>
        <p:nvSpPr>
          <p:cNvPr id="49" name="Shape 49"/>
          <p:cNvSpPr/>
          <p:nvPr/>
        </p:nvSpPr>
        <p:spPr>
          <a:xfrm>
            <a:off x="1880815" y="7867650"/>
            <a:ext cx="10194164" cy="1473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500">
                <a:latin typeface="Helvetica"/>
                <a:ea typeface="Helvetica"/>
                <a:cs typeface="Helvetica"/>
                <a:sym typeface="Helvetica"/>
              </a:defRPr>
            </a:lvl1pPr>
          </a:lstStyle>
          <a:p>
            <a:r>
              <a:t>“If I do not go away, the Helper shall not come to you” (Jn 16:7).</a:t>
            </a:r>
          </a:p>
        </p:txBody>
      </p:sp>
      <p:pic>
        <p:nvPicPr>
          <p:cNvPr id="50" name="image5.png" descr="Q&amp;Tisland.jpg"/>
          <p:cNvPicPr>
            <a:picLocks noChangeAspect="1"/>
          </p:cNvPicPr>
          <p:nvPr/>
        </p:nvPicPr>
        <p:blipFill>
          <a:blip r:embed="rId2">
            <a:extLst/>
          </a:blip>
          <a:stretch>
            <a:fillRect/>
          </a:stretch>
        </p:blipFill>
        <p:spPr>
          <a:xfrm>
            <a:off x="1423384" y="2352269"/>
            <a:ext cx="10651595" cy="4315518"/>
          </a:xfrm>
          <a:prstGeom prst="rect">
            <a:avLst/>
          </a:prstGeom>
          <a:ln w="12700">
            <a:miter lim="400000"/>
          </a:ln>
        </p:spPr>
      </p:pic>
      <p:sp>
        <p:nvSpPr>
          <p:cNvPr id="51" name="Shape 51"/>
          <p:cNvSpPr/>
          <p:nvPr/>
        </p:nvSpPr>
        <p:spPr>
          <a:xfrm>
            <a:off x="8824102" y="5454649"/>
            <a:ext cx="1363217" cy="3149601"/>
          </a:xfrm>
          <a:prstGeom prst="rect">
            <a:avLst/>
          </a:prstGeom>
          <a:ln w="12700">
            <a:miter lim="400000"/>
          </a:ln>
          <a:effectLst>
            <a:outerShdw blurRad="76200" dist="63500" dir="2800645" rotWithShape="0">
              <a:srgbClr val="000000">
                <a:alpha val="8046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0">
                <a:solidFill>
                  <a:srgbClr val="8E69A2"/>
                </a:solidFill>
                <a:latin typeface="Baskerville Old Face"/>
                <a:ea typeface="Baskerville Old Face"/>
                <a:cs typeface="Baskerville Old Face"/>
                <a:sym typeface="Baskerville Old Face"/>
              </a:defRPr>
            </a:lvl1pPr>
          </a:lstStyle>
          <a:p>
            <a:r>
              <a:t>4</a:t>
            </a:r>
          </a:p>
        </p:txBody>
      </p:sp>
      <p:pic>
        <p:nvPicPr>
          <p:cNvPr id="53" name="image6.png" descr="17720-bark-ship--vector.png"/>
          <p:cNvPicPr>
            <a:picLocks noChangeAspect="1"/>
          </p:cNvPicPr>
          <p:nvPr/>
        </p:nvPicPr>
        <p:blipFill>
          <a:blip r:embed="rId3">
            <a:extLst/>
          </a:blip>
          <a:stretch>
            <a:fillRect/>
          </a:stretch>
        </p:blipFill>
        <p:spPr>
          <a:xfrm rot="21159787">
            <a:off x="1745985" y="5448980"/>
            <a:ext cx="2935316" cy="2136258"/>
          </a:xfrm>
          <a:prstGeom prst="rect">
            <a:avLst/>
          </a:prstGeom>
          <a:ln w="12700">
            <a:miter lim="400000"/>
          </a:ln>
        </p:spPr>
      </p:pic>
    </p:spTree>
    <p:extLst>
      <p:ext uri="{BB962C8B-B14F-4D97-AF65-F5344CB8AC3E}">
        <p14:creationId xmlns:p14="http://schemas.microsoft.com/office/powerpoint/2010/main" val="3211148200"/>
      </p:ext>
    </p:extLst>
  </p:cSld>
  <p:clrMapOvr>
    <a:masterClrMapping/>
  </p:clrMapOvr>
  <mc:AlternateContent xmlns:mc="http://schemas.openxmlformats.org/markup-compatibility/2006" xmlns:p14="http://schemas.microsoft.com/office/powerpoint/2010/main">
    <mc:Choice Requires="p14">
      <p:transition spd="slow" p14:dur="2750">
        <p:fade thruBlk="1"/>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iterate>
                                    <p:tmAbs val="0"/>
                                  </p:iterate>
                                  <p:childTnLst>
                                    <p:set>
                                      <p:cBhvr>
                                        <p:cTn id="6" fill="hold"/>
                                        <p:tgtEl>
                                          <p:spTgt spid="49"/>
                                        </p:tgtEl>
                                        <p:attrNameLst>
                                          <p:attrName>style.visibility</p:attrName>
                                        </p:attrNameLst>
                                      </p:cBhvr>
                                      <p:to>
                                        <p:strVal val="visible"/>
                                      </p:to>
                                    </p:set>
                                    <p:anim calcmode="lin" valueType="num">
                                      <p:cBhvr>
                                        <p:cTn id="7" dur="2000" fill="hold"/>
                                        <p:tgtEl>
                                          <p:spTgt spid="49"/>
                                        </p:tgtEl>
                                        <p:attrNameLst>
                                          <p:attrName>ppt_w</p:attrName>
                                        </p:attrNameLst>
                                      </p:cBhvr>
                                      <p:tavLst>
                                        <p:tav tm="0" fmla="#ppt_w*sin(2.5*pi*$)">
                                          <p:val>
                                            <p:fltVal val="0"/>
                                          </p:val>
                                        </p:tav>
                                        <p:tav tm="100000">
                                          <p:val>
                                            <p:fltVal val="1"/>
                                          </p:val>
                                        </p:tav>
                                      </p:tavLst>
                                    </p:anim>
                                    <p:anim calcmode="lin" valueType="num">
                                      <p:cBhvr>
                                        <p:cTn id="8" dur="2000" fill="hold"/>
                                        <p:tgtEl>
                                          <p:spTgt spid="49"/>
                                        </p:tgtEl>
                                        <p:attrNameLst>
                                          <p:attrName>ppt_h</p:attrName>
                                        </p:attrNameLst>
                                      </p:cBhvr>
                                      <p:tavLst>
                                        <p:tav tm="0">
                                          <p:val>
                                            <p:strVal val="#ppt_h"/>
                                          </p:val>
                                        </p:tav>
                                        <p:tav tm="100000">
                                          <p:val>
                                            <p:strVal val="#ppt_h"/>
                                          </p:val>
                                        </p:tav>
                                      </p:tavLst>
                                    </p:anim>
                                  </p:childTnLst>
                                </p:cTn>
                              </p:par>
                            </p:childTnLst>
                          </p:cTn>
                        </p:par>
                        <p:par>
                          <p:cTn id="9" fill="hold">
                            <p:stCondLst>
                              <p:cond delay="2000"/>
                            </p:stCondLst>
                            <p:childTnLst>
                              <p:par>
                                <p:cTn id="10" presetID="2" presetClass="entr" presetSubtype="12" fill="hold" grpId="0" nodeType="afterEffect">
                                  <p:stCondLst>
                                    <p:cond delay="0"/>
                                  </p:stCondLst>
                                  <p:iterate>
                                    <p:tmAbs val="0"/>
                                  </p:iterate>
                                  <p:childTnLst>
                                    <p:set>
                                      <p:cBhvr>
                                        <p:cTn id="11" fill="hold"/>
                                        <p:tgtEl>
                                          <p:spTgt spid="53"/>
                                        </p:tgtEl>
                                        <p:attrNameLst>
                                          <p:attrName>style.visibility</p:attrName>
                                        </p:attrNameLst>
                                      </p:cBhvr>
                                      <p:to>
                                        <p:strVal val="visible"/>
                                      </p:to>
                                    </p:set>
                                    <p:anim calcmode="lin" valueType="num">
                                      <p:cBhvr>
                                        <p:cTn id="12" dur="3000" fill="hold"/>
                                        <p:tgtEl>
                                          <p:spTgt spid="53"/>
                                        </p:tgtEl>
                                        <p:attrNameLst>
                                          <p:attrName>ppt_x</p:attrName>
                                        </p:attrNameLst>
                                      </p:cBhvr>
                                      <p:tavLst>
                                        <p:tav tm="0">
                                          <p:val>
                                            <p:strVal val="0-#ppt_w/2"/>
                                          </p:val>
                                        </p:tav>
                                        <p:tav tm="100000">
                                          <p:val>
                                            <p:strVal val="#ppt_x"/>
                                          </p:val>
                                        </p:tav>
                                      </p:tavLst>
                                    </p:anim>
                                    <p:anim calcmode="lin" valueType="num">
                                      <p:cBhvr>
                                        <p:cTn id="13" dur="30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advAuto="0"/>
      <p:bldP spid="53"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86342" y="390525"/>
            <a:ext cx="11703050" cy="1625600"/>
          </a:xfrm>
        </p:spPr>
        <p:style>
          <a:lnRef idx="1">
            <a:schemeClr val="accent5"/>
          </a:lnRef>
          <a:fillRef idx="2">
            <a:schemeClr val="accent5"/>
          </a:fillRef>
          <a:effectRef idx="1">
            <a:schemeClr val="accent5"/>
          </a:effectRef>
          <a:fontRef idx="minor">
            <a:schemeClr val="dk1"/>
          </a:fontRef>
        </p:style>
        <p:txBody>
          <a:bodyPr>
            <a:normAutofit/>
          </a:bodyPr>
          <a:lstStyle/>
          <a:p>
            <a:r>
              <a:rPr lang="en-US" sz="6600" dirty="0" smtClean="0"/>
              <a:t>Review Questions???</a:t>
            </a:r>
            <a:endParaRPr lang="en-US" sz="6600" dirty="0"/>
          </a:p>
        </p:txBody>
      </p:sp>
      <p:sp>
        <p:nvSpPr>
          <p:cNvPr id="4" name="TextBox 3"/>
          <p:cNvSpPr txBox="1"/>
          <p:nvPr/>
        </p:nvSpPr>
        <p:spPr>
          <a:xfrm>
            <a:off x="1270000" y="2302933"/>
            <a:ext cx="9414933" cy="7294306"/>
          </a:xfrm>
          <a:prstGeom prst="rect">
            <a:avLst/>
          </a:prstGeom>
          <a:noFill/>
        </p:spPr>
        <p:txBody>
          <a:bodyPr wrap="square" rtlCol="0">
            <a:spAutoFit/>
          </a:bodyPr>
          <a:lstStyle/>
          <a:p>
            <a:pPr marL="571500" indent="-571500" algn="l">
              <a:buFont typeface="Arial"/>
              <a:buChar char="•"/>
            </a:pPr>
            <a:r>
              <a:rPr lang="en-US" dirty="0" smtClean="0"/>
              <a:t>Can you be a Christian and not have the Holy Spirit?  </a:t>
            </a:r>
          </a:p>
          <a:p>
            <a:pPr marL="571500" indent="-571500" algn="l">
              <a:buFont typeface="Arial"/>
              <a:buChar char="•"/>
            </a:pPr>
            <a:endParaRPr lang="en-US" dirty="0" smtClean="0"/>
          </a:p>
          <a:p>
            <a:pPr marL="571500" indent="-571500" algn="l">
              <a:buFont typeface="Arial"/>
              <a:buChar char="•"/>
            </a:pPr>
            <a:r>
              <a:rPr lang="en-US" dirty="0" smtClean="0"/>
              <a:t>Does the Spirit of God live within Christians?</a:t>
            </a:r>
          </a:p>
          <a:p>
            <a:pPr marL="571500" indent="-571500" algn="l">
              <a:buFont typeface="Arial"/>
              <a:buChar char="•"/>
            </a:pPr>
            <a:endParaRPr lang="en-US" dirty="0" smtClean="0"/>
          </a:p>
          <a:p>
            <a:pPr marL="571500" indent="-571500" algn="l">
              <a:buFont typeface="Arial"/>
              <a:buChar char="•"/>
            </a:pPr>
            <a:r>
              <a:rPr lang="en-US" dirty="0" smtClean="0"/>
              <a:t>How can you tell the Holy Spirit has produced the new birth in you?  </a:t>
            </a:r>
          </a:p>
          <a:p>
            <a:pPr marL="571500" indent="-571500" algn="l">
              <a:buFont typeface="Arial"/>
              <a:buChar char="•"/>
            </a:pPr>
            <a:endParaRPr lang="en-US" dirty="0" smtClean="0"/>
          </a:p>
          <a:p>
            <a:pPr marL="571500" indent="-571500" algn="l">
              <a:buFont typeface="Arial"/>
              <a:buChar char="•"/>
            </a:pPr>
            <a:r>
              <a:rPr lang="en-US" dirty="0" smtClean="0"/>
              <a:t>Are all Christians baptized in the Holy Spirit?</a:t>
            </a:r>
          </a:p>
          <a:p>
            <a:pPr marL="571500" indent="-571500" algn="l">
              <a:buFont typeface="Arial"/>
              <a:buChar char="•"/>
            </a:pPr>
            <a:endParaRPr lang="en-US" dirty="0" smtClean="0"/>
          </a:p>
          <a:p>
            <a:pPr marL="571500" indent="-571500" algn="l">
              <a:buFont typeface="Arial"/>
              <a:buChar char="•"/>
            </a:pPr>
            <a:r>
              <a:rPr lang="en-US" dirty="0" smtClean="0"/>
              <a:t>How can we tell we have the Holy Spirit?  </a:t>
            </a:r>
          </a:p>
          <a:p>
            <a:pPr marL="571500" indent="-571500" algn="l">
              <a:buFont typeface="Arial"/>
              <a:buChar char="•"/>
            </a:pPr>
            <a:endParaRPr lang="en-US" dirty="0" smtClean="0"/>
          </a:p>
          <a:p>
            <a:pPr marL="571500" indent="-571500" algn="l">
              <a:buFont typeface="Arial"/>
              <a:buChar char="•"/>
            </a:pPr>
            <a:r>
              <a:rPr lang="en-US" dirty="0" smtClean="0"/>
              <a:t>Do all Christians have the same gifts?  </a:t>
            </a:r>
            <a:endParaRPr lang="en-US" dirty="0"/>
          </a:p>
        </p:txBody>
      </p:sp>
      <p:pic>
        <p:nvPicPr>
          <p:cNvPr id="5" name="Picture 4"/>
          <p:cNvPicPr>
            <a:picLocks noChangeAspect="1"/>
          </p:cNvPicPr>
          <p:nvPr/>
        </p:nvPicPr>
        <p:blipFill>
          <a:blip r:embed="rId3"/>
          <a:stretch>
            <a:fillRect/>
          </a:stretch>
        </p:blipFill>
        <p:spPr>
          <a:xfrm>
            <a:off x="10138833" y="6600039"/>
            <a:ext cx="2717800" cy="2997200"/>
          </a:xfrm>
          <a:prstGeom prst="rect">
            <a:avLst/>
          </a:prstGeom>
        </p:spPr>
      </p:pic>
    </p:spTree>
    <p:extLst>
      <p:ext uri="{BB962C8B-B14F-4D97-AF65-F5344CB8AC3E}">
        <p14:creationId xmlns:p14="http://schemas.microsoft.com/office/powerpoint/2010/main" val="25434367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86342" y="390525"/>
            <a:ext cx="11703050" cy="1625600"/>
          </a:xfrm>
        </p:spPr>
        <p:style>
          <a:lnRef idx="1">
            <a:schemeClr val="accent3"/>
          </a:lnRef>
          <a:fillRef idx="2">
            <a:schemeClr val="accent3"/>
          </a:fillRef>
          <a:effectRef idx="1">
            <a:schemeClr val="accent3"/>
          </a:effectRef>
          <a:fontRef idx="minor">
            <a:schemeClr val="dk1"/>
          </a:fontRef>
        </p:style>
        <p:txBody>
          <a:bodyPr>
            <a:normAutofit/>
          </a:bodyPr>
          <a:lstStyle/>
          <a:p>
            <a:r>
              <a:rPr lang="en-US" sz="6600" dirty="0" smtClean="0"/>
              <a:t>Introduction</a:t>
            </a:r>
            <a:endParaRPr lang="en-US" sz="6600" dirty="0"/>
          </a:p>
        </p:txBody>
      </p:sp>
      <p:sp>
        <p:nvSpPr>
          <p:cNvPr id="2" name="TextBox 1"/>
          <p:cNvSpPr txBox="1"/>
          <p:nvPr/>
        </p:nvSpPr>
        <p:spPr>
          <a:xfrm>
            <a:off x="1439332" y="2302932"/>
            <a:ext cx="10718801" cy="6993467"/>
          </a:xfrm>
          <a:prstGeom prst="rect">
            <a:avLst/>
          </a:prstGeom>
          <a:noFill/>
        </p:spPr>
        <p:txBody>
          <a:bodyPr wrap="square" rtlCol="0">
            <a:spAutoFit/>
          </a:bodyPr>
          <a:lstStyle/>
          <a:p>
            <a:r>
              <a:rPr lang="en-US" dirty="0"/>
              <a:t>Most Christians today understand Jesus the Son and God the Father as two very distinct Persons within the trinity.  However, there has been more confusion over the identity of the Holy Spirit.  Many people throughout the ages have thought of the Holy Spirit to be more as a </a:t>
            </a:r>
            <a:r>
              <a:rPr lang="en-US" dirty="0" smtClean="0"/>
              <a:t>thing (a force) </a:t>
            </a:r>
            <a:r>
              <a:rPr lang="en-US" dirty="0"/>
              <a:t>than a person.  Nothing is further from the truth as the Holy Spirit is the full being of God rather than man and is completely holy.  As we begin to know the person of the Holy Spirit we will want to have a closer relationship with Him just as we would the Father or Son.  </a:t>
            </a:r>
          </a:p>
          <a:p>
            <a:endParaRPr lang="en-US" dirty="0"/>
          </a:p>
        </p:txBody>
      </p:sp>
    </p:spTree>
    <p:extLst>
      <p:ext uri="{BB962C8B-B14F-4D97-AF65-F5344CB8AC3E}">
        <p14:creationId xmlns:p14="http://schemas.microsoft.com/office/powerpoint/2010/main" val="40748080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50875" y="493499"/>
            <a:ext cx="11703050" cy="1199834"/>
          </a:xfrm>
        </p:spPr>
        <p:style>
          <a:lnRef idx="1">
            <a:schemeClr val="accent3"/>
          </a:lnRef>
          <a:fillRef idx="2">
            <a:schemeClr val="accent3"/>
          </a:fillRef>
          <a:effectRef idx="1">
            <a:schemeClr val="accent3"/>
          </a:effectRef>
          <a:fontRef idx="minor">
            <a:schemeClr val="dk1"/>
          </a:fontRef>
        </p:style>
        <p:txBody>
          <a:bodyPr>
            <a:noAutofit/>
          </a:bodyPr>
          <a:lstStyle/>
          <a:p>
            <a:r>
              <a:rPr lang="en-US" b="1" dirty="0" smtClean="0"/>
              <a:t>A) </a:t>
            </a:r>
            <a:r>
              <a:rPr lang="en-US" b="1" dirty="0" smtClean="0"/>
              <a:t>Holy Spirit, a Force or a Person?</a:t>
            </a:r>
            <a:endParaRPr lang="en-US" b="1" dirty="0"/>
          </a:p>
        </p:txBody>
      </p:sp>
      <p:sp>
        <p:nvSpPr>
          <p:cNvPr id="10" name="TextBox 9"/>
          <p:cNvSpPr txBox="1"/>
          <p:nvPr/>
        </p:nvSpPr>
        <p:spPr>
          <a:xfrm>
            <a:off x="379944" y="2402565"/>
            <a:ext cx="12421657" cy="2062103"/>
          </a:xfrm>
          <a:prstGeom prst="rect">
            <a:avLst/>
          </a:prstGeom>
          <a:noFill/>
        </p:spPr>
        <p:txBody>
          <a:bodyPr wrap="square" rtlCol="0">
            <a:spAutoFit/>
          </a:bodyPr>
          <a:lstStyle/>
          <a:p>
            <a:pPr algn="l"/>
            <a:r>
              <a:rPr lang="en-US" sz="3200" b="1" dirty="0" smtClean="0"/>
              <a:t>Definition of a person</a:t>
            </a:r>
            <a:r>
              <a:rPr lang="en-US" sz="3200" dirty="0" smtClean="0"/>
              <a:t>:  One who had substance, completeness, self-existent (continues by one self, not by another (</a:t>
            </a:r>
            <a:r>
              <a:rPr lang="en-US" sz="3200" dirty="0" err="1" smtClean="0"/>
              <a:t>ie</a:t>
            </a:r>
            <a:r>
              <a:rPr lang="en-US" sz="3200" dirty="0" smtClean="0"/>
              <a:t> robot), individuality (not universal existence), and rationality (excludes nonintellectual </a:t>
            </a:r>
            <a:r>
              <a:rPr lang="en-US" sz="3200" dirty="0" err="1" smtClean="0"/>
              <a:t>ie</a:t>
            </a:r>
            <a:r>
              <a:rPr lang="en-US" sz="3200" dirty="0" smtClean="0"/>
              <a:t> rocks and plants). </a:t>
            </a:r>
            <a:endParaRPr lang="en-US" sz="3200" dirty="0"/>
          </a:p>
        </p:txBody>
      </p:sp>
    </p:spTree>
    <p:extLst>
      <p:ext uri="{BB962C8B-B14F-4D97-AF65-F5344CB8AC3E}">
        <p14:creationId xmlns:p14="http://schemas.microsoft.com/office/powerpoint/2010/main" val="36762543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50875" y="493499"/>
            <a:ext cx="11703050" cy="1199834"/>
          </a:xfrm>
        </p:spPr>
        <p:style>
          <a:lnRef idx="1">
            <a:schemeClr val="accent3"/>
          </a:lnRef>
          <a:fillRef idx="2">
            <a:schemeClr val="accent3"/>
          </a:fillRef>
          <a:effectRef idx="1">
            <a:schemeClr val="accent3"/>
          </a:effectRef>
          <a:fontRef idx="minor">
            <a:schemeClr val="dk1"/>
          </a:fontRef>
        </p:style>
        <p:txBody>
          <a:bodyPr>
            <a:noAutofit/>
          </a:bodyPr>
          <a:lstStyle/>
          <a:p>
            <a:r>
              <a:rPr lang="en-US" b="1" dirty="0" smtClean="0"/>
              <a:t>A) </a:t>
            </a:r>
            <a:r>
              <a:rPr lang="en-US" b="1" dirty="0" smtClean="0"/>
              <a:t>Holy Spirit, a Force or a Person?</a:t>
            </a:r>
            <a:endParaRPr lang="en-US" b="1" dirty="0"/>
          </a:p>
        </p:txBody>
      </p:sp>
      <p:sp>
        <p:nvSpPr>
          <p:cNvPr id="3" name="Text Placeholder 2"/>
          <p:cNvSpPr>
            <a:spLocks noGrp="1"/>
          </p:cNvSpPr>
          <p:nvPr>
            <p:ph type="body" sz="quarter" idx="4294967295"/>
          </p:nvPr>
        </p:nvSpPr>
        <p:spPr>
          <a:xfrm>
            <a:off x="1016899" y="1840318"/>
            <a:ext cx="11039634" cy="2172882"/>
          </a:xfrm>
        </p:spPr>
        <p:style>
          <a:lnRef idx="1">
            <a:schemeClr val="accent3"/>
          </a:lnRef>
          <a:fillRef idx="2">
            <a:schemeClr val="accent3"/>
          </a:fillRef>
          <a:effectRef idx="1">
            <a:schemeClr val="accent3"/>
          </a:effectRef>
          <a:fontRef idx="minor">
            <a:schemeClr val="dk1"/>
          </a:fontRef>
        </p:style>
        <p:txBody>
          <a:bodyPr>
            <a:noAutofit/>
          </a:bodyPr>
          <a:lstStyle/>
          <a:p>
            <a:pPr marL="0" indent="0">
              <a:buNone/>
            </a:pPr>
            <a:r>
              <a:rPr lang="de-DE" sz="3600" b="1" i="1" dirty="0"/>
              <a:t>“</a:t>
            </a:r>
            <a:r>
              <a:rPr lang="en-US" sz="3600" b="1" i="1" dirty="0"/>
              <a:t>But the Helper, the Holy Spirit, whom the Father will send in My name, He will teach you all things, and bring to your remembrance all that I said to you” (John 14:26).</a:t>
            </a:r>
            <a:endParaRPr lang="en-US" sz="3600" dirty="0"/>
          </a:p>
        </p:txBody>
      </p:sp>
      <p:pic>
        <p:nvPicPr>
          <p:cNvPr id="2" name="Picture 1"/>
          <p:cNvPicPr>
            <a:picLocks noChangeAspect="1"/>
          </p:cNvPicPr>
          <p:nvPr/>
        </p:nvPicPr>
        <p:blipFill>
          <a:blip r:embed="rId3"/>
          <a:stretch>
            <a:fillRect/>
          </a:stretch>
        </p:blipFill>
        <p:spPr>
          <a:xfrm>
            <a:off x="6434667" y="4064000"/>
            <a:ext cx="6167821" cy="5689600"/>
          </a:xfrm>
          <a:prstGeom prst="rect">
            <a:avLst/>
          </a:prstGeom>
        </p:spPr>
      </p:pic>
      <p:pic>
        <p:nvPicPr>
          <p:cNvPr id="9" name="Picture 8"/>
          <p:cNvPicPr>
            <a:picLocks noChangeAspect="1"/>
          </p:cNvPicPr>
          <p:nvPr/>
        </p:nvPicPr>
        <p:blipFill>
          <a:blip r:embed="rId4"/>
          <a:stretch>
            <a:fillRect/>
          </a:stretch>
        </p:blipFill>
        <p:spPr>
          <a:xfrm>
            <a:off x="220384" y="4241800"/>
            <a:ext cx="6468283" cy="3824724"/>
          </a:xfrm>
          <a:prstGeom prst="rect">
            <a:avLst/>
          </a:prstGeom>
        </p:spPr>
      </p:pic>
    </p:spTree>
    <p:extLst>
      <p:ext uri="{BB962C8B-B14F-4D97-AF65-F5344CB8AC3E}">
        <p14:creationId xmlns:p14="http://schemas.microsoft.com/office/powerpoint/2010/main" val="31502744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50875" y="493499"/>
            <a:ext cx="11703050" cy="1199834"/>
          </a:xfrm>
        </p:spPr>
        <p:style>
          <a:lnRef idx="1">
            <a:schemeClr val="accent3"/>
          </a:lnRef>
          <a:fillRef idx="2">
            <a:schemeClr val="accent3"/>
          </a:fillRef>
          <a:effectRef idx="1">
            <a:schemeClr val="accent3"/>
          </a:effectRef>
          <a:fontRef idx="minor">
            <a:schemeClr val="dk1"/>
          </a:fontRef>
        </p:style>
        <p:txBody>
          <a:bodyPr>
            <a:noAutofit/>
          </a:bodyPr>
          <a:lstStyle/>
          <a:p>
            <a:r>
              <a:rPr lang="en-US" b="1" dirty="0" smtClean="0"/>
              <a:t>A) </a:t>
            </a:r>
            <a:r>
              <a:rPr lang="en-US" b="1" dirty="0" smtClean="0"/>
              <a:t>Holy Spirit, a Force or a Person?</a:t>
            </a:r>
            <a:endParaRPr lang="en-US" b="1" dirty="0"/>
          </a:p>
        </p:txBody>
      </p:sp>
      <p:sp>
        <p:nvSpPr>
          <p:cNvPr id="4" name="TextBox 3"/>
          <p:cNvSpPr txBox="1"/>
          <p:nvPr/>
        </p:nvSpPr>
        <p:spPr>
          <a:xfrm>
            <a:off x="524932" y="2218267"/>
            <a:ext cx="11988801" cy="2862322"/>
          </a:xfrm>
          <a:prstGeom prst="rect">
            <a:avLst/>
          </a:prstGeom>
          <a:noFill/>
        </p:spPr>
        <p:txBody>
          <a:bodyPr wrap="square" rtlCol="0">
            <a:spAutoFit/>
          </a:bodyPr>
          <a:lstStyle/>
          <a:p>
            <a:pPr marL="571500" indent="-571500" algn="l">
              <a:buFont typeface="Arial"/>
              <a:buChar char="•"/>
            </a:pPr>
            <a:r>
              <a:rPr lang="en-US" dirty="0" smtClean="0"/>
              <a:t>Masculine </a:t>
            </a:r>
            <a:r>
              <a:rPr lang="en-US" dirty="0"/>
              <a:t>pronouns are used in reference to the Holy Spirit despite the fact that "Spirit" (Greek--</a:t>
            </a:r>
            <a:r>
              <a:rPr lang="en-US" dirty="0" err="1"/>
              <a:t>pneuma</a:t>
            </a:r>
            <a:r>
              <a:rPr lang="en-US" dirty="0"/>
              <a:t>) is </a:t>
            </a:r>
            <a:r>
              <a:rPr lang="en-US" dirty="0" smtClean="0"/>
              <a:t>neuter.</a:t>
            </a:r>
          </a:p>
          <a:p>
            <a:pPr marL="571500" indent="-571500" algn="l">
              <a:buFont typeface="Arial"/>
              <a:buChar char="•"/>
            </a:pPr>
            <a:endParaRPr lang="en-US" dirty="0"/>
          </a:p>
          <a:p>
            <a:pPr marL="571500" indent="-571500" algn="l">
              <a:buFont typeface="Arial"/>
              <a:buChar char="•"/>
            </a:pPr>
            <a:r>
              <a:rPr lang="en-US" dirty="0" smtClean="0"/>
              <a:t>These verses include John 14:26, John 15:26, John 16:8, John 16:13-15.  </a:t>
            </a:r>
            <a:endParaRPr lang="en-US" dirty="0"/>
          </a:p>
        </p:txBody>
      </p:sp>
    </p:spTree>
    <p:extLst>
      <p:ext uri="{BB962C8B-B14F-4D97-AF65-F5344CB8AC3E}">
        <p14:creationId xmlns:p14="http://schemas.microsoft.com/office/powerpoint/2010/main" val="5509338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835832031"/>
              </p:ext>
            </p:extLst>
          </p:nvPr>
        </p:nvGraphicFramePr>
        <p:xfrm>
          <a:off x="1168399" y="152400"/>
          <a:ext cx="11108268" cy="8112762"/>
        </p:xfrm>
        <a:graphic>
          <a:graphicData uri="http://schemas.openxmlformats.org/drawingml/2006/table">
            <a:tbl>
              <a:tblPr firstRow="1" bandRow="1">
                <a:tableStyleId>{5940675A-B579-460E-94D1-54222C63F5DA}</a:tableStyleId>
              </a:tblPr>
              <a:tblGrid>
                <a:gridCol w="5554134"/>
                <a:gridCol w="5554134"/>
              </a:tblGrid>
              <a:tr h="1082042">
                <a:tc>
                  <a:txBody>
                    <a:bodyPr/>
                    <a:lstStyle/>
                    <a:p>
                      <a:pPr marL="209550" marR="0" algn="ctr">
                        <a:spcBef>
                          <a:spcPts val="400"/>
                        </a:spcBef>
                        <a:spcAft>
                          <a:spcPts val="400"/>
                        </a:spcAft>
                      </a:pPr>
                      <a:r>
                        <a:rPr lang="en-US" sz="2800" b="1" i="1" dirty="0">
                          <a:solidFill>
                            <a:srgbClr val="000000"/>
                          </a:solidFill>
                          <a:effectLst/>
                          <a:latin typeface="Gill Sans"/>
                          <a:ea typeface="Gill Sans"/>
                        </a:rPr>
                        <a:t>Actions that grieve / quench Holy Spirit (</a:t>
                      </a:r>
                      <a:r>
                        <a:rPr lang="en-US" sz="2800" b="1" i="1" dirty="0" err="1">
                          <a:solidFill>
                            <a:srgbClr val="000000"/>
                          </a:solidFill>
                          <a:effectLst/>
                          <a:latin typeface="Gill Sans"/>
                          <a:ea typeface="Gill Sans"/>
                        </a:rPr>
                        <a:t>Eph</a:t>
                      </a:r>
                      <a:r>
                        <a:rPr lang="en-US" sz="2800" b="1" i="1" dirty="0">
                          <a:solidFill>
                            <a:srgbClr val="000000"/>
                          </a:solidFill>
                          <a:effectLst/>
                          <a:latin typeface="Gill Sans"/>
                          <a:ea typeface="Gill Sans"/>
                        </a:rPr>
                        <a:t> 4:17-5:5)</a:t>
                      </a:r>
                      <a:endParaRPr lang="en-US" sz="2800" b="1" dirty="0">
                        <a:solidFill>
                          <a:srgbClr val="000000"/>
                        </a:solidFill>
                        <a:effectLst/>
                        <a:latin typeface="Gill Sans"/>
                        <a:ea typeface="Gill Sans"/>
                      </a:endParaRPr>
                    </a:p>
                  </a:txBody>
                  <a:tcPr marL="68580" marR="68580" marT="0" marB="0"/>
                </a:tc>
                <a:tc>
                  <a:txBody>
                    <a:bodyPr/>
                    <a:lstStyle/>
                    <a:p>
                      <a:pPr marL="228600" marR="0" algn="ctr">
                        <a:spcBef>
                          <a:spcPts val="400"/>
                        </a:spcBef>
                        <a:spcAft>
                          <a:spcPts val="400"/>
                        </a:spcAft>
                      </a:pPr>
                      <a:r>
                        <a:rPr lang="en-US" sz="2800" b="1" i="1" dirty="0">
                          <a:solidFill>
                            <a:srgbClr val="000000"/>
                          </a:solidFill>
                          <a:effectLst/>
                          <a:latin typeface="Gill Sans"/>
                          <a:ea typeface="Gill Sans"/>
                        </a:rPr>
                        <a:t>Instead believers are to…(</a:t>
                      </a:r>
                      <a:r>
                        <a:rPr lang="en-US" sz="2800" b="1" i="1" dirty="0" err="1">
                          <a:solidFill>
                            <a:srgbClr val="000000"/>
                          </a:solidFill>
                          <a:effectLst/>
                          <a:latin typeface="Gill Sans"/>
                          <a:ea typeface="Gill Sans"/>
                        </a:rPr>
                        <a:t>Eph</a:t>
                      </a:r>
                      <a:r>
                        <a:rPr lang="en-US" sz="2800" b="1" i="1" dirty="0">
                          <a:solidFill>
                            <a:srgbClr val="000000"/>
                          </a:solidFill>
                          <a:effectLst/>
                          <a:latin typeface="Gill Sans"/>
                          <a:ea typeface="Gill Sans"/>
                        </a:rPr>
                        <a:t> 4:25-32)</a:t>
                      </a:r>
                      <a:endParaRPr lang="en-US" sz="2800" b="1" dirty="0">
                        <a:solidFill>
                          <a:srgbClr val="000000"/>
                        </a:solidFill>
                        <a:effectLst/>
                        <a:latin typeface="Gill Sans"/>
                        <a:ea typeface="Gill Sans"/>
                      </a:endParaRPr>
                    </a:p>
                  </a:txBody>
                  <a:tcPr marL="68580" marR="68580" marT="0" marB="0"/>
                </a:tc>
              </a:tr>
              <a:tr h="878840">
                <a:tc>
                  <a:txBody>
                    <a:bodyPr/>
                    <a:lstStyle/>
                    <a:p>
                      <a:pPr marL="342900" marR="0" lvl="0" indent="-342900" fontAlgn="base">
                        <a:spcBef>
                          <a:spcPts val="400"/>
                        </a:spcBef>
                        <a:spcAft>
                          <a:spcPts val="400"/>
                        </a:spcAft>
                        <a:buFont typeface="Arial"/>
                        <a:buChar char="•"/>
                      </a:pPr>
                      <a:r>
                        <a:rPr lang="en-US" sz="2800" u="none" strike="noStrike" kern="0" spc="0" dirty="0">
                          <a:solidFill>
                            <a:srgbClr val="000000"/>
                          </a:solidFill>
                          <a:effectLst/>
                          <a:latin typeface="Gill Sans"/>
                          <a:ea typeface="Gill Sans"/>
                        </a:rPr>
                        <a:t>Living like pagans (</a:t>
                      </a:r>
                      <a:r>
                        <a:rPr lang="en-US" sz="2800" u="none" strike="noStrike" kern="0" spc="0" dirty="0" err="1">
                          <a:solidFill>
                            <a:srgbClr val="000000"/>
                          </a:solidFill>
                          <a:effectLst/>
                          <a:latin typeface="Gill Sans"/>
                          <a:ea typeface="Gill Sans"/>
                        </a:rPr>
                        <a:t>Eph</a:t>
                      </a:r>
                      <a:r>
                        <a:rPr lang="en-US" sz="2800" u="none" strike="noStrike" kern="0" spc="0" dirty="0">
                          <a:solidFill>
                            <a:srgbClr val="000000"/>
                          </a:solidFill>
                          <a:effectLst/>
                          <a:latin typeface="Gill Sans"/>
                          <a:ea typeface="Gill Sans"/>
                        </a:rPr>
                        <a:t> 4:17-19)</a:t>
                      </a:r>
                    </a:p>
                  </a:txBody>
                  <a:tcPr marL="68580" marR="68580" marT="0" marB="0"/>
                </a:tc>
                <a:tc>
                  <a:txBody>
                    <a:bodyPr/>
                    <a:lstStyle/>
                    <a:p>
                      <a:pPr marL="342900" marR="0" lvl="0" indent="-342900" fontAlgn="base">
                        <a:spcBef>
                          <a:spcPts val="400"/>
                        </a:spcBef>
                        <a:spcAft>
                          <a:spcPts val="400"/>
                        </a:spcAft>
                        <a:buFont typeface="Arial"/>
                        <a:buChar char="•"/>
                      </a:pPr>
                      <a:r>
                        <a:rPr lang="en-US" sz="2800" u="none" strike="noStrike" kern="0" spc="0" dirty="0">
                          <a:solidFill>
                            <a:srgbClr val="000000"/>
                          </a:solidFill>
                          <a:effectLst/>
                          <a:latin typeface="Gill Sans"/>
                          <a:ea typeface="Gill Sans"/>
                        </a:rPr>
                        <a:t>Speak the truth (</a:t>
                      </a:r>
                      <a:r>
                        <a:rPr lang="en-US" sz="2800" u="none" strike="noStrike" kern="0" spc="0" dirty="0" err="1">
                          <a:solidFill>
                            <a:srgbClr val="000000"/>
                          </a:solidFill>
                          <a:effectLst/>
                          <a:latin typeface="Gill Sans"/>
                          <a:ea typeface="Gill Sans"/>
                        </a:rPr>
                        <a:t>Eph</a:t>
                      </a:r>
                      <a:r>
                        <a:rPr lang="en-US" sz="2800" u="none" strike="noStrike" kern="0" spc="0" dirty="0">
                          <a:solidFill>
                            <a:srgbClr val="000000"/>
                          </a:solidFill>
                          <a:effectLst/>
                          <a:latin typeface="Gill Sans"/>
                          <a:ea typeface="Gill Sans"/>
                        </a:rPr>
                        <a:t> 4:25)</a:t>
                      </a:r>
                    </a:p>
                  </a:txBody>
                  <a:tcPr marL="68580" marR="68580" marT="0" marB="0"/>
                </a:tc>
              </a:tr>
              <a:tr h="878840">
                <a:tc>
                  <a:txBody>
                    <a:bodyPr/>
                    <a:lstStyle/>
                    <a:p>
                      <a:pPr marL="342900" marR="0" lvl="0" indent="-342900" fontAlgn="base">
                        <a:spcBef>
                          <a:spcPts val="400"/>
                        </a:spcBef>
                        <a:spcAft>
                          <a:spcPts val="400"/>
                        </a:spcAft>
                        <a:buFont typeface="Arial"/>
                        <a:buChar char="•"/>
                      </a:pPr>
                      <a:r>
                        <a:rPr lang="en-US" sz="2800" u="none" strike="noStrike" kern="0" spc="0" dirty="0" smtClean="0">
                          <a:solidFill>
                            <a:srgbClr val="000000"/>
                          </a:solidFill>
                          <a:effectLst/>
                          <a:latin typeface="Gill Sans"/>
                          <a:ea typeface="Gill Sans"/>
                        </a:rPr>
                        <a:t>(</a:t>
                      </a:r>
                      <a:r>
                        <a:rPr lang="en-US" sz="2800" u="none" strike="noStrike" kern="0" spc="0" dirty="0">
                          <a:solidFill>
                            <a:srgbClr val="000000"/>
                          </a:solidFill>
                          <a:effectLst/>
                          <a:latin typeface="Gill Sans"/>
                          <a:ea typeface="Gill Sans"/>
                        </a:rPr>
                        <a:t>4:25)</a:t>
                      </a:r>
                    </a:p>
                  </a:txBody>
                  <a:tcPr marL="68580" marR="68580" marT="0" marB="0"/>
                </a:tc>
                <a:tc>
                  <a:txBody>
                    <a:bodyPr/>
                    <a:lstStyle/>
                    <a:p>
                      <a:pPr marL="342900" marR="0" lvl="0" indent="-342900" fontAlgn="base">
                        <a:spcBef>
                          <a:spcPts val="400"/>
                        </a:spcBef>
                        <a:spcAft>
                          <a:spcPts val="400"/>
                        </a:spcAft>
                        <a:buFont typeface="Arial"/>
                        <a:buChar char="•"/>
                      </a:pPr>
                      <a:r>
                        <a:rPr lang="en-US" sz="2800" u="none" strike="noStrike" kern="0" spc="0" dirty="0" smtClean="0">
                          <a:solidFill>
                            <a:srgbClr val="000000"/>
                          </a:solidFill>
                          <a:effectLst/>
                          <a:latin typeface="Gill Sans"/>
                          <a:ea typeface="Gill Sans"/>
                        </a:rPr>
                        <a:t>(</a:t>
                      </a:r>
                      <a:r>
                        <a:rPr lang="en-US" sz="2800" u="none" strike="noStrike" kern="0" spc="0" dirty="0">
                          <a:solidFill>
                            <a:srgbClr val="000000"/>
                          </a:solidFill>
                          <a:effectLst/>
                          <a:latin typeface="Gill Sans"/>
                          <a:ea typeface="Gill Sans"/>
                        </a:rPr>
                        <a:t>4:26)</a:t>
                      </a:r>
                    </a:p>
                  </a:txBody>
                  <a:tcPr marL="68580" marR="68580" marT="0" marB="0"/>
                </a:tc>
              </a:tr>
              <a:tr h="878840">
                <a:tc>
                  <a:txBody>
                    <a:bodyPr/>
                    <a:lstStyle/>
                    <a:p>
                      <a:pPr marL="342900" marR="0" lvl="0" indent="-342900" fontAlgn="base">
                        <a:spcBef>
                          <a:spcPts val="400"/>
                        </a:spcBef>
                        <a:spcAft>
                          <a:spcPts val="400"/>
                        </a:spcAft>
                        <a:buFont typeface="Arial"/>
                        <a:buChar char="•"/>
                      </a:pPr>
                      <a:r>
                        <a:rPr lang="en-US" sz="2800" u="none" strike="noStrike" kern="0" spc="0" dirty="0" smtClean="0">
                          <a:solidFill>
                            <a:srgbClr val="000000"/>
                          </a:solidFill>
                          <a:effectLst/>
                          <a:latin typeface="Gill Sans"/>
                          <a:ea typeface="Gill Sans"/>
                        </a:rPr>
                        <a:t>(</a:t>
                      </a:r>
                      <a:r>
                        <a:rPr lang="en-US" sz="2800" u="none" strike="noStrike" kern="0" spc="0" dirty="0">
                          <a:solidFill>
                            <a:srgbClr val="000000"/>
                          </a:solidFill>
                          <a:effectLst/>
                          <a:latin typeface="Gill Sans"/>
                          <a:ea typeface="Gill Sans"/>
                        </a:rPr>
                        <a:t>4:26-27)</a:t>
                      </a:r>
                    </a:p>
                  </a:txBody>
                  <a:tcPr marL="68580" marR="68580" marT="0" marB="0"/>
                </a:tc>
                <a:tc>
                  <a:txBody>
                    <a:bodyPr/>
                    <a:lstStyle/>
                    <a:p>
                      <a:pPr marL="342900" marR="0" lvl="0" indent="-342900" fontAlgn="base">
                        <a:spcBef>
                          <a:spcPts val="400"/>
                        </a:spcBef>
                        <a:spcAft>
                          <a:spcPts val="400"/>
                        </a:spcAft>
                        <a:buFont typeface="Arial"/>
                        <a:buChar char="•"/>
                      </a:pPr>
                      <a:r>
                        <a:rPr lang="en-US" sz="2800" u="none" strike="noStrike" kern="0" spc="0" dirty="0" smtClean="0">
                          <a:solidFill>
                            <a:srgbClr val="000000"/>
                          </a:solidFill>
                          <a:effectLst/>
                          <a:latin typeface="Gill Sans"/>
                          <a:ea typeface="Gill Sans"/>
                        </a:rPr>
                        <a:t>(</a:t>
                      </a:r>
                      <a:r>
                        <a:rPr lang="en-US" sz="2800" u="none" strike="noStrike" kern="0" spc="0" dirty="0">
                          <a:solidFill>
                            <a:srgbClr val="000000"/>
                          </a:solidFill>
                          <a:effectLst/>
                          <a:latin typeface="Gill Sans"/>
                          <a:ea typeface="Gill Sans"/>
                        </a:rPr>
                        <a:t>4:28)</a:t>
                      </a:r>
                    </a:p>
                  </a:txBody>
                  <a:tcPr marL="68580" marR="68580" marT="0" marB="0"/>
                </a:tc>
              </a:tr>
              <a:tr h="878840">
                <a:tc>
                  <a:txBody>
                    <a:bodyPr/>
                    <a:lstStyle/>
                    <a:p>
                      <a:pPr marL="342900" marR="0" lvl="0" indent="-342900" fontAlgn="base">
                        <a:spcBef>
                          <a:spcPts val="400"/>
                        </a:spcBef>
                        <a:spcAft>
                          <a:spcPts val="400"/>
                        </a:spcAft>
                        <a:buFont typeface="Arial"/>
                        <a:buChar char="•"/>
                      </a:pPr>
                      <a:r>
                        <a:rPr lang="en-US" sz="2800" u="none" strike="noStrike" kern="0" spc="0" dirty="0" smtClean="0">
                          <a:solidFill>
                            <a:srgbClr val="000000"/>
                          </a:solidFill>
                          <a:effectLst/>
                          <a:latin typeface="Gill Sans"/>
                          <a:ea typeface="Gill Sans"/>
                        </a:rPr>
                        <a:t>(</a:t>
                      </a:r>
                      <a:r>
                        <a:rPr lang="en-US" sz="2800" u="none" strike="noStrike" kern="0" spc="0" dirty="0">
                          <a:solidFill>
                            <a:srgbClr val="000000"/>
                          </a:solidFill>
                          <a:effectLst/>
                          <a:latin typeface="Gill Sans"/>
                          <a:ea typeface="Gill Sans"/>
                        </a:rPr>
                        <a:t>4:28)</a:t>
                      </a:r>
                    </a:p>
                  </a:txBody>
                  <a:tcPr marL="68580" marR="68580" marT="0" marB="0"/>
                </a:tc>
                <a:tc>
                  <a:txBody>
                    <a:bodyPr/>
                    <a:lstStyle/>
                    <a:p>
                      <a:pPr marL="342900" marR="0" lvl="0" indent="-342900" fontAlgn="base">
                        <a:spcBef>
                          <a:spcPts val="400"/>
                        </a:spcBef>
                        <a:spcAft>
                          <a:spcPts val="400"/>
                        </a:spcAft>
                        <a:buFont typeface="Arial"/>
                        <a:buChar char="•"/>
                      </a:pPr>
                      <a:r>
                        <a:rPr lang="en-US" sz="2800" u="none" strike="noStrike" kern="0" spc="0" dirty="0" smtClean="0">
                          <a:solidFill>
                            <a:srgbClr val="000000"/>
                          </a:solidFill>
                          <a:effectLst/>
                          <a:latin typeface="Gill Sans"/>
                          <a:ea typeface="Gill Sans"/>
                        </a:rPr>
                        <a:t>(</a:t>
                      </a:r>
                      <a:r>
                        <a:rPr lang="en-US" sz="2800" u="none" strike="noStrike" kern="0" spc="0" dirty="0">
                          <a:solidFill>
                            <a:srgbClr val="000000"/>
                          </a:solidFill>
                          <a:effectLst/>
                          <a:latin typeface="Gill Sans"/>
                          <a:ea typeface="Gill Sans"/>
                        </a:rPr>
                        <a:t>4:29)</a:t>
                      </a:r>
                    </a:p>
                  </a:txBody>
                  <a:tcPr marL="68580" marR="68580" marT="0" marB="0"/>
                </a:tc>
              </a:tr>
              <a:tr h="878840">
                <a:tc>
                  <a:txBody>
                    <a:bodyPr/>
                    <a:lstStyle/>
                    <a:p>
                      <a:pPr marL="342900" marR="0" lvl="0" indent="-342900" fontAlgn="base">
                        <a:spcBef>
                          <a:spcPts val="400"/>
                        </a:spcBef>
                        <a:spcAft>
                          <a:spcPts val="400"/>
                        </a:spcAft>
                        <a:buFont typeface="Arial"/>
                        <a:buChar char="•"/>
                      </a:pPr>
                      <a:r>
                        <a:rPr lang="en-US" sz="2800" u="none" strike="noStrike" kern="0" spc="0" dirty="0" smtClean="0">
                          <a:solidFill>
                            <a:srgbClr val="000000"/>
                          </a:solidFill>
                          <a:effectLst/>
                          <a:latin typeface="Gill Sans"/>
                          <a:ea typeface="Gill Sans"/>
                        </a:rPr>
                        <a:t>(</a:t>
                      </a:r>
                      <a:r>
                        <a:rPr lang="en-US" sz="2800" u="none" strike="noStrike" kern="0" spc="0" dirty="0">
                          <a:solidFill>
                            <a:srgbClr val="000000"/>
                          </a:solidFill>
                          <a:effectLst/>
                          <a:latin typeface="Gill Sans"/>
                          <a:ea typeface="Gill Sans"/>
                        </a:rPr>
                        <a:t>4:29)</a:t>
                      </a:r>
                    </a:p>
                  </a:txBody>
                  <a:tcPr marL="68580" marR="68580" marT="0" marB="0"/>
                </a:tc>
                <a:tc>
                  <a:txBody>
                    <a:bodyPr/>
                    <a:lstStyle/>
                    <a:p>
                      <a:pPr marL="342900" marR="0" lvl="0" indent="-342900" fontAlgn="base">
                        <a:spcBef>
                          <a:spcPts val="400"/>
                        </a:spcBef>
                        <a:spcAft>
                          <a:spcPts val="400"/>
                        </a:spcAft>
                        <a:buFont typeface="Arial"/>
                        <a:buChar char="•"/>
                      </a:pPr>
                      <a:r>
                        <a:rPr lang="en-US" sz="2800" u="none" strike="noStrike" kern="0" spc="0" dirty="0" smtClean="0">
                          <a:solidFill>
                            <a:srgbClr val="000000"/>
                          </a:solidFill>
                          <a:effectLst/>
                          <a:latin typeface="Gill Sans"/>
                          <a:ea typeface="Gill Sans"/>
                        </a:rPr>
                        <a:t>(</a:t>
                      </a:r>
                      <a:r>
                        <a:rPr lang="en-US" sz="2800" u="none" strike="noStrike" kern="0" spc="0" dirty="0">
                          <a:solidFill>
                            <a:srgbClr val="000000"/>
                          </a:solidFill>
                          <a:effectLst/>
                          <a:latin typeface="Gill Sans"/>
                          <a:ea typeface="Gill Sans"/>
                        </a:rPr>
                        <a:t>4:32)</a:t>
                      </a:r>
                    </a:p>
                  </a:txBody>
                  <a:tcPr marL="68580" marR="68580" marT="0" marB="0"/>
                </a:tc>
              </a:tr>
              <a:tr h="878840">
                <a:tc>
                  <a:txBody>
                    <a:bodyPr/>
                    <a:lstStyle/>
                    <a:p>
                      <a:pPr marL="342900" marR="0" lvl="0" indent="-342900" fontAlgn="base">
                        <a:spcBef>
                          <a:spcPts val="400"/>
                        </a:spcBef>
                        <a:spcAft>
                          <a:spcPts val="400"/>
                        </a:spcAft>
                        <a:buFont typeface="Arial"/>
                        <a:buChar char="•"/>
                      </a:pPr>
                      <a:r>
                        <a:rPr lang="en-US" sz="2800" u="none" strike="noStrike" kern="0" spc="0" dirty="0" smtClean="0">
                          <a:solidFill>
                            <a:srgbClr val="000000"/>
                          </a:solidFill>
                          <a:effectLst/>
                          <a:latin typeface="Gill Sans"/>
                          <a:ea typeface="Gill Sans"/>
                        </a:rPr>
                        <a:t>(</a:t>
                      </a:r>
                      <a:r>
                        <a:rPr lang="en-US" sz="2800" u="none" strike="noStrike" kern="0" spc="0" dirty="0">
                          <a:solidFill>
                            <a:srgbClr val="000000"/>
                          </a:solidFill>
                          <a:effectLst/>
                          <a:latin typeface="Gill Sans"/>
                          <a:ea typeface="Gill Sans"/>
                        </a:rPr>
                        <a:t>4:31)</a:t>
                      </a:r>
                    </a:p>
                  </a:txBody>
                  <a:tcPr marL="68580" marR="68580" marT="0" marB="0"/>
                </a:tc>
                <a:tc>
                  <a:txBody>
                    <a:bodyPr/>
                    <a:lstStyle/>
                    <a:p>
                      <a:pPr marL="209550" marR="0">
                        <a:spcBef>
                          <a:spcPts val="400"/>
                        </a:spcBef>
                        <a:spcAft>
                          <a:spcPts val="400"/>
                        </a:spcAft>
                      </a:pPr>
                      <a:r>
                        <a:rPr lang="en-US" sz="2800" dirty="0">
                          <a:solidFill>
                            <a:srgbClr val="000000"/>
                          </a:solidFill>
                          <a:effectLst/>
                          <a:latin typeface="Gill Sans"/>
                          <a:ea typeface="Gill Sans"/>
                        </a:rPr>
                        <a:t> </a:t>
                      </a:r>
                    </a:p>
                  </a:txBody>
                  <a:tcPr marL="68580" marR="68580" marT="0" marB="0"/>
                </a:tc>
              </a:tr>
              <a:tr h="878840">
                <a:tc>
                  <a:txBody>
                    <a:bodyPr/>
                    <a:lstStyle/>
                    <a:p>
                      <a:pPr marL="342900" marR="0" lvl="0" indent="-342900" fontAlgn="base">
                        <a:spcBef>
                          <a:spcPts val="400"/>
                        </a:spcBef>
                        <a:spcAft>
                          <a:spcPts val="400"/>
                        </a:spcAft>
                        <a:buFont typeface="Arial"/>
                        <a:buChar char="•"/>
                      </a:pPr>
                      <a:r>
                        <a:rPr lang="en-US" sz="2800" u="none" strike="noStrike" kern="0" spc="0" dirty="0" smtClean="0">
                          <a:solidFill>
                            <a:srgbClr val="000000"/>
                          </a:solidFill>
                          <a:effectLst/>
                          <a:latin typeface="Gill Sans"/>
                          <a:ea typeface="Gill Sans"/>
                        </a:rPr>
                        <a:t>(</a:t>
                      </a:r>
                      <a:r>
                        <a:rPr lang="en-US" sz="2800" u="none" strike="noStrike" kern="0" spc="0" dirty="0">
                          <a:solidFill>
                            <a:srgbClr val="000000"/>
                          </a:solidFill>
                          <a:effectLst/>
                          <a:latin typeface="Gill Sans"/>
                          <a:ea typeface="Gill Sans"/>
                        </a:rPr>
                        <a:t>4:32)</a:t>
                      </a:r>
                    </a:p>
                  </a:txBody>
                  <a:tcPr marL="68580" marR="68580" marT="0" marB="0"/>
                </a:tc>
                <a:tc>
                  <a:txBody>
                    <a:bodyPr/>
                    <a:lstStyle/>
                    <a:p>
                      <a:pPr marL="209550" marR="0">
                        <a:spcBef>
                          <a:spcPts val="400"/>
                        </a:spcBef>
                        <a:spcAft>
                          <a:spcPts val="400"/>
                        </a:spcAft>
                      </a:pPr>
                      <a:r>
                        <a:rPr lang="en-US" sz="2800" dirty="0">
                          <a:solidFill>
                            <a:srgbClr val="000000"/>
                          </a:solidFill>
                          <a:effectLst/>
                          <a:latin typeface="Gill Sans"/>
                          <a:ea typeface="Gill Sans"/>
                        </a:rPr>
                        <a:t> </a:t>
                      </a:r>
                    </a:p>
                  </a:txBody>
                  <a:tcPr marL="68580" marR="68580" marT="0" marB="0"/>
                </a:tc>
              </a:tr>
              <a:tr h="878840">
                <a:tc>
                  <a:txBody>
                    <a:bodyPr/>
                    <a:lstStyle/>
                    <a:p>
                      <a:pPr marL="342900" marR="0" lvl="0" indent="-342900" fontAlgn="base">
                        <a:spcBef>
                          <a:spcPts val="400"/>
                        </a:spcBef>
                        <a:spcAft>
                          <a:spcPts val="400"/>
                        </a:spcAft>
                        <a:buFont typeface="Arial"/>
                        <a:buChar char="•"/>
                      </a:pPr>
                      <a:r>
                        <a:rPr lang="en-US" sz="2800" u="none" strike="noStrike" kern="0" spc="0" dirty="0" smtClean="0">
                          <a:solidFill>
                            <a:srgbClr val="000000"/>
                          </a:solidFill>
                          <a:effectLst/>
                          <a:latin typeface="Gill Sans"/>
                          <a:ea typeface="Gill Sans"/>
                        </a:rPr>
                        <a:t>(</a:t>
                      </a:r>
                      <a:r>
                        <a:rPr lang="en-US" sz="2800" u="none" strike="noStrike" kern="0" spc="0" dirty="0" err="1">
                          <a:solidFill>
                            <a:srgbClr val="000000"/>
                          </a:solidFill>
                          <a:effectLst/>
                          <a:latin typeface="Gill Sans"/>
                          <a:ea typeface="Gill Sans"/>
                        </a:rPr>
                        <a:t>Eph</a:t>
                      </a:r>
                      <a:r>
                        <a:rPr lang="en-US" sz="2800" u="none" strike="noStrike" kern="0" spc="0" dirty="0">
                          <a:solidFill>
                            <a:srgbClr val="000000"/>
                          </a:solidFill>
                          <a:effectLst/>
                          <a:latin typeface="Gill Sans"/>
                          <a:ea typeface="Gill Sans"/>
                        </a:rPr>
                        <a:t> 5:3-5)</a:t>
                      </a:r>
                    </a:p>
                  </a:txBody>
                  <a:tcPr marL="68580" marR="68580" marT="0" marB="0"/>
                </a:tc>
                <a:tc>
                  <a:txBody>
                    <a:bodyPr/>
                    <a:lstStyle/>
                    <a:p>
                      <a:pPr marL="209550" marR="0">
                        <a:spcBef>
                          <a:spcPts val="400"/>
                        </a:spcBef>
                        <a:spcAft>
                          <a:spcPts val="400"/>
                        </a:spcAft>
                      </a:pPr>
                      <a:r>
                        <a:rPr lang="en-US" sz="2800" dirty="0">
                          <a:solidFill>
                            <a:srgbClr val="000000"/>
                          </a:solidFill>
                          <a:effectLst/>
                          <a:latin typeface="Gill Sans"/>
                          <a:ea typeface="Gill Sans"/>
                        </a:rPr>
                        <a:t> </a:t>
                      </a:r>
                    </a:p>
                  </a:txBody>
                  <a:tcPr marL="68580" marR="68580" marT="0" marB="0"/>
                </a:tc>
              </a:tr>
            </a:tbl>
          </a:graphicData>
        </a:graphic>
      </p:graphicFrame>
    </p:spTree>
    <p:extLst>
      <p:ext uri="{BB962C8B-B14F-4D97-AF65-F5344CB8AC3E}">
        <p14:creationId xmlns:p14="http://schemas.microsoft.com/office/powerpoint/2010/main" val="154770542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3896</TotalTime>
  <Words>1695</Words>
  <Application>Microsoft Macintosh PowerPoint</Application>
  <PresentationFormat>Custom</PresentationFormat>
  <Paragraphs>139</Paragraphs>
  <Slides>15</Slides>
  <Notes>10</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White</vt:lpstr>
      <vt:lpstr>Custom Design</vt:lpstr>
      <vt:lpstr>PowerPoint Presentation</vt:lpstr>
      <vt:lpstr>PowerPoint Presentation</vt:lpstr>
      <vt:lpstr>PowerPoint Presentation</vt:lpstr>
      <vt:lpstr>Review Questions???</vt:lpstr>
      <vt:lpstr>Introduction</vt:lpstr>
      <vt:lpstr>A) Holy Spirit, a Force or a Person?</vt:lpstr>
      <vt:lpstr>A) Holy Spirit, a Force or a Person?</vt:lpstr>
      <vt:lpstr>A) Holy Spirit, a Force or a Person?</vt:lpstr>
      <vt:lpstr>PowerPoint Presentation</vt:lpstr>
      <vt:lpstr>PowerPoint Presentation</vt:lpstr>
      <vt:lpstr>B) Attributes of the Holy Spirit</vt:lpstr>
      <vt:lpstr>C) The Personal Nature of the Holy Spirit</vt:lpstr>
      <vt:lpstr>C) The Personal Nature of the Holy Spirit</vt:lpstr>
      <vt:lpstr>Conclusion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Calvin Chiang</cp:lastModifiedBy>
  <cp:revision>108</cp:revision>
  <dcterms:modified xsi:type="dcterms:W3CDTF">2016-05-21T20:18:53Z</dcterms:modified>
</cp:coreProperties>
</file>